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notesMasterIdLst>
    <p:notesMasterId r:id="rId11"/>
  </p:notesMasterIdLst>
  <p:sldIdLst>
    <p:sldId id="258" r:id="rId2"/>
    <p:sldId id="259" r:id="rId3"/>
    <p:sldId id="260" r:id="rId4"/>
    <p:sldId id="262" r:id="rId5"/>
    <p:sldId id="263" r:id="rId6"/>
    <p:sldId id="264" r:id="rId7"/>
    <p:sldId id="265" r:id="rId8"/>
    <p:sldId id="266" r:id="rId9"/>
    <p:sldId id="26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626C63F-1767-4882-9D3A-8181E2BD21DD}" v="1" dt="2023-02-13T01:50:54.07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870" autoAdjust="0"/>
    <p:restoredTop sz="85696" autoAdjust="0"/>
  </p:normalViewPr>
  <p:slideViewPr>
    <p:cSldViewPr snapToGrid="0">
      <p:cViewPr>
        <p:scale>
          <a:sx n="80" d="100"/>
          <a:sy n="80" d="100"/>
        </p:scale>
        <p:origin x="48" y="2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C20BB3-3CCB-4FE5-991B-82F6BCB48AF3}" type="datetimeFigureOut">
              <a:rPr lang="en-US" smtClean="0"/>
              <a:t>3/27/2023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746DE6-3336-457D-A091-FA20AC1C536E}" type="slidenum">
              <a:rPr lang="en-US" smtClean="0"/>
              <a:t>‹#›</a:t>
            </a:fld>
            <a:endParaRPr lang="en-US"/>
          </a:p>
        </p:txBody>
      </p:sp>
    </p:spTree>
    <p:extLst>
      <p:ext uri="{BB962C8B-B14F-4D97-AF65-F5344CB8AC3E}">
        <p14:creationId xmlns:p14="http://schemas.microsoft.com/office/powerpoint/2010/main" val="12551638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Consider talking about:</a:t>
            </a:r>
          </a:p>
          <a:p>
            <a:pPr marL="171450" indent="-171450">
              <a:buFont typeface="Arial" panose="020B0604020202020204" pitchFamily="34" charset="0"/>
              <a:buChar char="•"/>
            </a:pPr>
            <a:r>
              <a:rPr lang="en-US" dirty="0"/>
              <a:t>Duties of persons having control of premises</a:t>
            </a:r>
          </a:p>
          <a:p>
            <a:pPr marL="171450" indent="-171450">
              <a:buFont typeface="Arial" panose="020B0604020202020204" pitchFamily="34" charset="0"/>
              <a:buChar char="•"/>
            </a:pPr>
            <a:r>
              <a:rPr lang="en-US" dirty="0"/>
              <a:t>Duties towards articles used at work</a:t>
            </a:r>
          </a:p>
          <a:p>
            <a:pPr marL="171450" indent="-171450">
              <a:buFont typeface="Arial" panose="020B0604020202020204" pitchFamily="34" charset="0"/>
              <a:buChar char="•"/>
            </a:pPr>
            <a:r>
              <a:rPr lang="en-US" dirty="0"/>
              <a:t>Exceptions for supply of articles and substances</a:t>
            </a:r>
          </a:p>
          <a:p>
            <a:pPr marL="171450" indent="-171450">
              <a:buFont typeface="Arial" panose="020B0604020202020204" pitchFamily="34" charset="0"/>
              <a:buChar char="•"/>
            </a:pPr>
            <a:r>
              <a:rPr lang="en-US" dirty="0"/>
              <a:t>Duties of employees</a:t>
            </a:r>
          </a:p>
          <a:p>
            <a:pPr marL="171450" indent="-171450">
              <a:buFont typeface="Arial" panose="020B0604020202020204" pitchFamily="34" charset="0"/>
              <a:buChar char="•"/>
            </a:pPr>
            <a:r>
              <a:rPr lang="en-US" dirty="0"/>
              <a:t>Duties of persons in general</a:t>
            </a:r>
          </a:p>
          <a:p>
            <a:pPr marL="171450" indent="-171450">
              <a:buFont typeface="Arial" panose="020B0604020202020204" pitchFamily="34" charset="0"/>
              <a:buChar char="•"/>
            </a:pPr>
            <a:r>
              <a:rPr lang="en-US" dirty="0"/>
              <a:t>Reasonably practicable</a:t>
            </a:r>
          </a:p>
          <a:p>
            <a:pPr marL="171450" indent="-171450">
              <a:buFont typeface="Arial" panose="020B0604020202020204" pitchFamily="34" charset="0"/>
              <a:buChar char="•"/>
            </a:pPr>
            <a:r>
              <a:rPr lang="en-US" dirty="0"/>
              <a:t>Development risks defence</a:t>
            </a:r>
          </a:p>
        </p:txBody>
      </p:sp>
      <p:sp>
        <p:nvSpPr>
          <p:cNvPr id="4" name="Slide Number Placeholder 3"/>
          <p:cNvSpPr>
            <a:spLocks noGrp="1"/>
          </p:cNvSpPr>
          <p:nvPr>
            <p:ph type="sldNum" sz="quarter" idx="10"/>
          </p:nvPr>
        </p:nvSpPr>
        <p:spPr/>
        <p:txBody>
          <a:bodyPr/>
          <a:lstStyle/>
          <a:p>
            <a:fld id="{E0746DE6-3336-457D-A091-FA20AC1C536E}" type="slidenum">
              <a:rPr lang="en-US" smtClean="0"/>
              <a:t>5</a:t>
            </a:fld>
            <a:endParaRPr lang="en-US"/>
          </a:p>
        </p:txBody>
      </p:sp>
    </p:spTree>
    <p:extLst>
      <p:ext uri="{BB962C8B-B14F-4D97-AF65-F5344CB8AC3E}">
        <p14:creationId xmlns:p14="http://schemas.microsoft.com/office/powerpoint/2010/main" val="6345541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Consider talking about:</a:t>
            </a:r>
          </a:p>
          <a:p>
            <a:pPr marL="171450" indent="-171450">
              <a:buFont typeface="Arial" panose="020B0604020202020204" pitchFamily="34" charset="0"/>
              <a:buChar char="•"/>
            </a:pPr>
            <a:r>
              <a:rPr lang="en-US" dirty="0"/>
              <a:t>Health and Safety Commission</a:t>
            </a:r>
          </a:p>
          <a:p>
            <a:pPr marL="171450" indent="-171450">
              <a:buFont typeface="Arial" panose="020B0604020202020204" pitchFamily="34" charset="0"/>
              <a:buChar char="•"/>
            </a:pPr>
            <a:r>
              <a:rPr lang="en-US" dirty="0"/>
              <a:t>Health and Safety Executive</a:t>
            </a:r>
          </a:p>
        </p:txBody>
      </p:sp>
      <p:sp>
        <p:nvSpPr>
          <p:cNvPr id="4" name="Slide Number Placeholder 3"/>
          <p:cNvSpPr>
            <a:spLocks noGrp="1"/>
          </p:cNvSpPr>
          <p:nvPr>
            <p:ph type="sldNum" sz="quarter" idx="10"/>
          </p:nvPr>
        </p:nvSpPr>
        <p:spPr/>
        <p:txBody>
          <a:bodyPr/>
          <a:lstStyle/>
          <a:p>
            <a:fld id="{E0746DE6-3336-457D-A091-FA20AC1C536E}" type="slidenum">
              <a:rPr lang="en-US" smtClean="0"/>
              <a:t>6</a:t>
            </a:fld>
            <a:endParaRPr lang="en-US"/>
          </a:p>
        </p:txBody>
      </p:sp>
    </p:spTree>
    <p:extLst>
      <p:ext uri="{BB962C8B-B14F-4D97-AF65-F5344CB8AC3E}">
        <p14:creationId xmlns:p14="http://schemas.microsoft.com/office/powerpoint/2010/main" val="14050820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3/27/2023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extLst>
      <p:ext uri="{BB962C8B-B14F-4D97-AF65-F5344CB8AC3E}">
        <p14:creationId xmlns:p14="http://schemas.microsoft.com/office/powerpoint/2010/main" val="526958237"/>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3/27/2023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extLst>
      <p:ext uri="{BB962C8B-B14F-4D97-AF65-F5344CB8AC3E}">
        <p14:creationId xmlns:p14="http://schemas.microsoft.com/office/powerpoint/2010/main" val="19468093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3/27/2023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extLst>
      <p:ext uri="{BB962C8B-B14F-4D97-AF65-F5344CB8AC3E}">
        <p14:creationId xmlns:p14="http://schemas.microsoft.com/office/powerpoint/2010/main" val="1957615177"/>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3/27/2023</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20084657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3/27/2023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6900064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3/27/2023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10447636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3/27/2023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18127149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D1BE4249-C0D0-4B06-8692-E8BB871AF643}" type="datetimeFigureOut">
              <a:rPr lang="en-US" dirty="0"/>
              <a:t>3/27/2023</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7950846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3/27/2023</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17169257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3/27/2023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8135646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3/27/2023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21258018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3/27/2023</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extLst>
      <p:ext uri="{BB962C8B-B14F-4D97-AF65-F5344CB8AC3E}">
        <p14:creationId xmlns:p14="http://schemas.microsoft.com/office/powerpoint/2010/main" val="136560183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498590" y="988741"/>
            <a:ext cx="5888754" cy="4880518"/>
          </a:xfrm>
          <a:noFill/>
          <a:ln>
            <a:noFill/>
          </a:ln>
        </p:spPr>
        <p:txBody>
          <a:bodyPr wrap="square">
            <a:normAutofit/>
          </a:bodyPr>
          <a:lstStyle/>
          <a:p>
            <a:pPr algn="l"/>
            <a:r>
              <a:rPr lang="en-US" sz="4800" dirty="0">
                <a:solidFill>
                  <a:schemeClr val="tx1"/>
                </a:solidFill>
              </a:rPr>
              <a:t>Griffith Graphics </a:t>
            </a:r>
            <a:br>
              <a:rPr lang="en-US" sz="4800" dirty="0">
                <a:solidFill>
                  <a:schemeClr val="tx1"/>
                </a:solidFill>
              </a:rPr>
            </a:br>
            <a:r>
              <a:rPr lang="en-US" sz="4800" dirty="0">
                <a:solidFill>
                  <a:schemeClr val="tx1"/>
                </a:solidFill>
              </a:rPr>
              <a:t>Pty Ltd</a:t>
            </a:r>
          </a:p>
        </p:txBody>
      </p:sp>
      <p:sp>
        <p:nvSpPr>
          <p:cNvPr id="3" name="Content Placeholder 2"/>
          <p:cNvSpPr>
            <a:spLocks noGrp="1"/>
          </p:cNvSpPr>
          <p:nvPr>
            <p:ph type="subTitle" idx="1"/>
          </p:nvPr>
        </p:nvSpPr>
        <p:spPr>
          <a:xfrm>
            <a:off x="1867700" y="2007220"/>
            <a:ext cx="2357553" cy="2843560"/>
          </a:xfrm>
        </p:spPr>
        <p:txBody>
          <a:bodyPr anchor="ctr">
            <a:normAutofit/>
          </a:bodyPr>
          <a:lstStyle/>
          <a:p>
            <a:pPr algn="r"/>
            <a:r>
              <a:rPr lang="en-AU" dirty="0">
                <a:solidFill>
                  <a:srgbClr val="FFFFFF"/>
                </a:solidFill>
              </a:rPr>
              <a:t>WHSMS Plan</a:t>
            </a:r>
          </a:p>
          <a:p>
            <a:pPr algn="r"/>
            <a:r>
              <a:rPr lang="en-AU" dirty="0">
                <a:solidFill>
                  <a:srgbClr val="FFFFFF"/>
                </a:solidFill>
              </a:rPr>
              <a:t>PCBU</a:t>
            </a:r>
          </a:p>
          <a:p>
            <a:pPr algn="r"/>
            <a:endParaRPr lang="en-AU" dirty="0">
              <a:solidFill>
                <a:srgbClr val="FFFFFF"/>
              </a:solidFill>
            </a:endParaRPr>
          </a:p>
          <a:p>
            <a:pPr algn="r"/>
            <a:endParaRPr lang="en-AU" dirty="0">
              <a:solidFill>
                <a:srgbClr val="FFFFFF"/>
              </a:solidFill>
            </a:endParaRPr>
          </a:p>
          <a:p>
            <a:pPr algn="r"/>
            <a:endParaRPr lang="en-AU" dirty="0">
              <a:solidFill>
                <a:srgbClr val="FFFFFF"/>
              </a:solidFill>
            </a:endParaRPr>
          </a:p>
          <a:p>
            <a:pPr algn="r"/>
            <a:r>
              <a:rPr lang="en-AU" dirty="0">
                <a:solidFill>
                  <a:srgbClr val="FFFFFF"/>
                </a:solidFill>
              </a:rPr>
              <a:t>March, 2023</a:t>
            </a:r>
          </a:p>
        </p:txBody>
      </p:sp>
    </p:spTree>
    <p:extLst>
      <p:ext uri="{BB962C8B-B14F-4D97-AF65-F5344CB8AC3E}">
        <p14:creationId xmlns:p14="http://schemas.microsoft.com/office/powerpoint/2010/main" val="25135509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231136" y="467418"/>
            <a:ext cx="7729728" cy="1188720"/>
          </a:xfrm>
          <a:solidFill>
            <a:srgbClr val="FFFFFF"/>
          </a:solidFill>
        </p:spPr>
        <p:txBody>
          <a:bodyPr>
            <a:normAutofit/>
          </a:bodyPr>
          <a:lstStyle/>
          <a:p>
            <a:r>
              <a:rPr lang="en-US" dirty="0"/>
              <a:t>Contents</a:t>
            </a:r>
          </a:p>
        </p:txBody>
      </p:sp>
      <p:sp>
        <p:nvSpPr>
          <p:cNvPr id="3" name="Content Placeholder 2"/>
          <p:cNvSpPr>
            <a:spLocks noGrp="1"/>
          </p:cNvSpPr>
          <p:nvPr>
            <p:ph idx="1"/>
          </p:nvPr>
        </p:nvSpPr>
        <p:spPr>
          <a:xfrm>
            <a:off x="1706062" y="2291262"/>
            <a:ext cx="8779512" cy="2879256"/>
          </a:xfrm>
        </p:spPr>
        <p:txBody>
          <a:bodyPr>
            <a:normAutofit/>
          </a:bodyPr>
          <a:lstStyle/>
          <a:p>
            <a:pPr>
              <a:lnSpc>
                <a:spcPct val="90000"/>
              </a:lnSpc>
            </a:pPr>
            <a:r>
              <a:rPr lang="en-US" sz="700" dirty="0">
                <a:solidFill>
                  <a:srgbClr val="404040"/>
                </a:solidFill>
              </a:rPr>
              <a:t>PCBU Duties</a:t>
            </a:r>
          </a:p>
          <a:p>
            <a:pPr>
              <a:lnSpc>
                <a:spcPct val="90000"/>
              </a:lnSpc>
            </a:pPr>
            <a:r>
              <a:rPr lang="en-US" sz="700" dirty="0">
                <a:solidFill>
                  <a:srgbClr val="404040"/>
                </a:solidFill>
              </a:rPr>
              <a:t>PCBU Rights</a:t>
            </a:r>
          </a:p>
          <a:p>
            <a:pPr>
              <a:lnSpc>
                <a:spcPct val="90000"/>
              </a:lnSpc>
            </a:pPr>
            <a:r>
              <a:rPr lang="en-US" sz="700" dirty="0">
                <a:solidFill>
                  <a:srgbClr val="404040"/>
                </a:solidFill>
              </a:rPr>
              <a:t>PCBU Obligations</a:t>
            </a:r>
          </a:p>
          <a:p>
            <a:pPr>
              <a:lnSpc>
                <a:spcPct val="90000"/>
              </a:lnSpc>
            </a:pPr>
            <a:r>
              <a:rPr lang="en-US" sz="700" dirty="0">
                <a:solidFill>
                  <a:srgbClr val="404040"/>
                </a:solidFill>
              </a:rPr>
              <a:t>Return to Work Plan </a:t>
            </a:r>
          </a:p>
          <a:p>
            <a:pPr>
              <a:lnSpc>
                <a:spcPct val="90000"/>
              </a:lnSpc>
            </a:pPr>
            <a:r>
              <a:rPr lang="en-US" sz="700" dirty="0">
                <a:solidFill>
                  <a:srgbClr val="404040"/>
                </a:solidFill>
              </a:rPr>
              <a:t>Injury Management Plan</a:t>
            </a:r>
          </a:p>
          <a:p>
            <a:pPr>
              <a:lnSpc>
                <a:spcPct val="90000"/>
              </a:lnSpc>
            </a:pPr>
            <a:r>
              <a:rPr lang="en-US" sz="700" dirty="0">
                <a:solidFill>
                  <a:srgbClr val="404040"/>
                </a:solidFill>
              </a:rPr>
              <a:t>Performance Management Plan</a:t>
            </a:r>
          </a:p>
          <a:p>
            <a:pPr>
              <a:lnSpc>
                <a:spcPct val="90000"/>
              </a:lnSpc>
            </a:pPr>
            <a:r>
              <a:rPr lang="en-US" sz="700" dirty="0">
                <a:solidFill>
                  <a:srgbClr val="404040"/>
                </a:solidFill>
              </a:rPr>
              <a:t>Training and Communication Plan</a:t>
            </a:r>
          </a:p>
          <a:p>
            <a:pPr>
              <a:lnSpc>
                <a:spcPct val="90000"/>
              </a:lnSpc>
            </a:pPr>
            <a:endParaRPr lang="en-US" sz="700" dirty="0">
              <a:solidFill>
                <a:srgbClr val="404040"/>
              </a:solidFill>
            </a:endParaRPr>
          </a:p>
          <a:p>
            <a:pPr>
              <a:lnSpc>
                <a:spcPct val="90000"/>
              </a:lnSpc>
            </a:pPr>
            <a:endParaRPr lang="en-US" sz="700" dirty="0">
              <a:solidFill>
                <a:srgbClr val="404040"/>
              </a:solidFill>
            </a:endParaRPr>
          </a:p>
        </p:txBody>
      </p:sp>
    </p:spTree>
    <p:extLst>
      <p:ext uri="{BB962C8B-B14F-4D97-AF65-F5344CB8AC3E}">
        <p14:creationId xmlns:p14="http://schemas.microsoft.com/office/powerpoint/2010/main" val="7402676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CE5AA53-4E0D-B4C4-8349-6EF719236336}"/>
              </a:ext>
            </a:extLst>
          </p:cNvPr>
          <p:cNvSpPr>
            <a:spLocks noGrp="1"/>
          </p:cNvSpPr>
          <p:nvPr>
            <p:ph type="title"/>
          </p:nvPr>
        </p:nvSpPr>
        <p:spPr/>
        <p:txBody>
          <a:bodyPr/>
          <a:lstStyle/>
          <a:p>
            <a:r>
              <a:rPr lang="en-AU" dirty="0"/>
              <a:t> PCBU Duties </a:t>
            </a:r>
          </a:p>
        </p:txBody>
      </p:sp>
      <p:sp>
        <p:nvSpPr>
          <p:cNvPr id="3" name="Content Placeholder 2"/>
          <p:cNvSpPr>
            <a:spLocks noGrp="1"/>
          </p:cNvSpPr>
          <p:nvPr>
            <p:ph idx="1"/>
          </p:nvPr>
        </p:nvSpPr>
        <p:spPr>
          <a:xfrm>
            <a:off x="1706062" y="2291262"/>
            <a:ext cx="8779512" cy="2879256"/>
          </a:xfrm>
        </p:spPr>
        <p:txBody>
          <a:bodyPr>
            <a:normAutofit fontScale="85000" lnSpcReduction="10000"/>
          </a:bodyPr>
          <a:lstStyle/>
          <a:p>
            <a:pPr algn="l"/>
            <a:r>
              <a:rPr lang="en-GB" b="0" i="0" dirty="0">
                <a:solidFill>
                  <a:srgbClr val="374151"/>
                </a:solidFill>
                <a:effectLst/>
                <a:latin typeface="Söhne"/>
              </a:rPr>
              <a:t>a) Provide a safe work environment: PCBU is responsible for ensuring that the work environment is safe and healthy for all workers and others who may be affected by the work.</a:t>
            </a:r>
          </a:p>
          <a:p>
            <a:pPr algn="l"/>
            <a:r>
              <a:rPr lang="en-GB" b="0" i="0" dirty="0">
                <a:solidFill>
                  <a:srgbClr val="374151"/>
                </a:solidFill>
                <a:effectLst/>
                <a:latin typeface="Söhne"/>
              </a:rPr>
              <a:t>b) Identify and manage hazards: PCBU must identify any potential hazards in the workplace and implement controls to eliminate or minimize them.</a:t>
            </a:r>
          </a:p>
          <a:p>
            <a:pPr algn="l"/>
            <a:r>
              <a:rPr lang="en-GB" b="0" i="0" dirty="0">
                <a:solidFill>
                  <a:srgbClr val="374151"/>
                </a:solidFill>
                <a:effectLst/>
                <a:latin typeface="Söhne"/>
              </a:rPr>
              <a:t>c) Consult with workers: The PCBU must consult with workers and involve them in decision-making processes that may affect their health and safety.</a:t>
            </a:r>
          </a:p>
          <a:p>
            <a:pPr algn="l"/>
            <a:r>
              <a:rPr lang="en-GB" b="0" i="0" dirty="0">
                <a:solidFill>
                  <a:srgbClr val="374151"/>
                </a:solidFill>
                <a:effectLst/>
                <a:latin typeface="Söhne"/>
              </a:rPr>
              <a:t>d) Provide information, training, and supervision: PCBU must provide adequate information, training, and supervision to ensure that workers are competent and able to perform their duties safely.</a:t>
            </a:r>
          </a:p>
          <a:p>
            <a:pPr algn="l"/>
            <a:r>
              <a:rPr lang="en-GB" b="0" i="0" dirty="0">
                <a:solidFill>
                  <a:srgbClr val="374151"/>
                </a:solidFill>
                <a:effectLst/>
                <a:latin typeface="Söhne"/>
              </a:rPr>
              <a:t>e) Monitor health and safety performance: PCBU must monitor the effectiveness of the WHSMS and take action to improve it if necessary.</a:t>
            </a:r>
          </a:p>
          <a:p>
            <a:pPr>
              <a:buFontTx/>
              <a:buChar char="-"/>
            </a:pPr>
            <a:endParaRPr lang="en-AU" dirty="0">
              <a:solidFill>
                <a:srgbClr val="404040"/>
              </a:solidFill>
            </a:endParaRPr>
          </a:p>
        </p:txBody>
      </p:sp>
    </p:spTree>
    <p:extLst>
      <p:ext uri="{BB962C8B-B14F-4D97-AF65-F5344CB8AC3E}">
        <p14:creationId xmlns:p14="http://schemas.microsoft.com/office/powerpoint/2010/main" val="4377703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231136" y="467418"/>
            <a:ext cx="7729728" cy="1188720"/>
          </a:xfrm>
          <a:solidFill>
            <a:srgbClr val="FFFFFF"/>
          </a:solidFill>
        </p:spPr>
        <p:txBody>
          <a:bodyPr>
            <a:normAutofit/>
          </a:bodyPr>
          <a:lstStyle/>
          <a:p>
            <a:r>
              <a:rPr lang="en-US" dirty="0"/>
              <a:t>PCBU Rights</a:t>
            </a:r>
          </a:p>
        </p:txBody>
      </p:sp>
      <p:sp>
        <p:nvSpPr>
          <p:cNvPr id="3" name="Content Placeholder 2"/>
          <p:cNvSpPr>
            <a:spLocks noGrp="1"/>
          </p:cNvSpPr>
          <p:nvPr>
            <p:ph idx="1"/>
          </p:nvPr>
        </p:nvSpPr>
        <p:spPr>
          <a:xfrm>
            <a:off x="1706062" y="2291262"/>
            <a:ext cx="8779512" cy="2879256"/>
          </a:xfrm>
        </p:spPr>
        <p:txBody>
          <a:bodyPr>
            <a:normAutofit/>
          </a:bodyPr>
          <a:lstStyle/>
          <a:p>
            <a:pPr algn="l"/>
            <a:r>
              <a:rPr lang="en-GB" b="0" i="0" dirty="0">
                <a:solidFill>
                  <a:srgbClr val="374151"/>
                </a:solidFill>
                <a:effectLst/>
                <a:latin typeface="Söhne"/>
              </a:rPr>
              <a:t>a) The right to access information: The PCBU has the right to access any information that is relevant to their health and safety obligations.</a:t>
            </a:r>
          </a:p>
          <a:p>
            <a:pPr algn="l"/>
            <a:r>
              <a:rPr lang="en-GB" b="0" i="0" dirty="0">
                <a:solidFill>
                  <a:srgbClr val="374151"/>
                </a:solidFill>
                <a:effectLst/>
                <a:latin typeface="Söhne"/>
              </a:rPr>
              <a:t>b) The right to consult: The PCBU has the right to consult with workers, health and safety representatives, and other stakeholders in the development, implementation, and review of the WHSMS.</a:t>
            </a:r>
          </a:p>
          <a:p>
            <a:pPr algn="l"/>
            <a:r>
              <a:rPr lang="en-GB" b="0" i="0" dirty="0">
                <a:solidFill>
                  <a:srgbClr val="374151"/>
                </a:solidFill>
                <a:effectLst/>
                <a:latin typeface="Söhne"/>
              </a:rPr>
              <a:t>c) The right to choose and engage health and safety professionals: The PCBU has the right to choose and engage health and safety professionals to provide advice and assistance on managing health and safety risks.</a:t>
            </a:r>
          </a:p>
          <a:p>
            <a:pPr marL="0" indent="0" algn="l">
              <a:buNone/>
            </a:pPr>
            <a:endParaRPr lang="en-AU" sz="1800" dirty="0">
              <a:effectLst/>
              <a:highlight>
                <a:srgbClr val="FFFF00"/>
              </a:highlight>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34796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231136" y="467418"/>
            <a:ext cx="7729728" cy="1188720"/>
          </a:xfrm>
          <a:solidFill>
            <a:srgbClr val="FFFFFF"/>
          </a:solidFill>
        </p:spPr>
        <p:txBody>
          <a:bodyPr>
            <a:normAutofit/>
          </a:bodyPr>
          <a:lstStyle/>
          <a:p>
            <a:r>
              <a:rPr lang="en-US" dirty="0" err="1"/>
              <a:t>Pcbu</a:t>
            </a:r>
            <a:r>
              <a:rPr lang="en-US" dirty="0"/>
              <a:t> obligations </a:t>
            </a:r>
          </a:p>
        </p:txBody>
      </p:sp>
      <p:sp>
        <p:nvSpPr>
          <p:cNvPr id="3" name="Content Placeholder 2"/>
          <p:cNvSpPr>
            <a:spLocks noGrp="1"/>
          </p:cNvSpPr>
          <p:nvPr>
            <p:ph idx="1"/>
          </p:nvPr>
        </p:nvSpPr>
        <p:spPr>
          <a:xfrm>
            <a:off x="1706062" y="2291262"/>
            <a:ext cx="8779512" cy="2879256"/>
          </a:xfrm>
        </p:spPr>
        <p:txBody>
          <a:bodyPr>
            <a:normAutofit/>
          </a:bodyPr>
          <a:lstStyle/>
          <a:p>
            <a:pPr algn="l"/>
            <a:r>
              <a:rPr lang="en-GB" b="0" i="0" dirty="0">
                <a:solidFill>
                  <a:srgbClr val="374151"/>
                </a:solidFill>
                <a:effectLst/>
                <a:latin typeface="Söhne"/>
              </a:rPr>
              <a:t>a) Implement and maintain the WHSMS: The PCBU is responsible for developing, implementing and maintaining the WHSMS.</a:t>
            </a:r>
          </a:p>
          <a:p>
            <a:pPr algn="l"/>
            <a:r>
              <a:rPr lang="en-GB" b="0" i="0" dirty="0">
                <a:solidFill>
                  <a:srgbClr val="374151"/>
                </a:solidFill>
                <a:effectLst/>
                <a:latin typeface="Söhne"/>
              </a:rPr>
              <a:t>b) Ensure compliance with the WHS laws: The PCBU must ensure compliance with the WHS laws and regulations.</a:t>
            </a:r>
          </a:p>
          <a:p>
            <a:pPr algn="l"/>
            <a:r>
              <a:rPr lang="en-GB" b="0" i="0" dirty="0">
                <a:solidFill>
                  <a:srgbClr val="374151"/>
                </a:solidFill>
                <a:effectLst/>
                <a:latin typeface="Söhne"/>
              </a:rPr>
              <a:t>c) Monitor and review the WHSMS: The PCBU must monitor and review the WHSMS to ensure its ongoing effectiveness.</a:t>
            </a:r>
          </a:p>
          <a:p>
            <a:pPr algn="l"/>
            <a:r>
              <a:rPr lang="en-GB" b="0" i="0" dirty="0">
                <a:solidFill>
                  <a:srgbClr val="374151"/>
                </a:solidFill>
                <a:effectLst/>
                <a:latin typeface="Söhne"/>
              </a:rPr>
              <a:t>d) Provide resources: The PCBU must provide adequate resources, including time, money, and personnel, to implement and maintain the WHSMS.</a:t>
            </a:r>
          </a:p>
          <a:p>
            <a:pPr indent="0" algn="l">
              <a:buNone/>
            </a:pPr>
            <a:endPar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indent="0" algn="l">
              <a:buNone/>
            </a:pPr>
            <a:endParaRPr lang="en-AU" sz="10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800100" lvl="2" indent="-342900">
              <a:buFont typeface="Symbol" panose="05050102010706020507" pitchFamily="18" charset="2"/>
              <a:buChar char=""/>
            </a:pPr>
            <a:endPar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800100" lvl="2" indent="-342900">
              <a:buFont typeface="Symbol" panose="05050102010706020507" pitchFamily="18" charset="2"/>
              <a:buChar char=""/>
            </a:pPr>
            <a:endParaRPr lang="en-AU"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0" indent="0">
              <a:buNone/>
            </a:pPr>
            <a:endParaRPr lang="en-US" dirty="0">
              <a:solidFill>
                <a:srgbClr val="404040"/>
              </a:solidFill>
            </a:endParaRPr>
          </a:p>
        </p:txBody>
      </p:sp>
    </p:spTree>
    <p:extLst>
      <p:ext uri="{BB962C8B-B14F-4D97-AF65-F5344CB8AC3E}">
        <p14:creationId xmlns:p14="http://schemas.microsoft.com/office/powerpoint/2010/main" val="3136554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231136" y="467418"/>
            <a:ext cx="7729728" cy="1188720"/>
          </a:xfrm>
          <a:solidFill>
            <a:srgbClr val="FFFFFF"/>
          </a:solidFill>
        </p:spPr>
        <p:txBody>
          <a:bodyPr>
            <a:normAutofit/>
          </a:bodyPr>
          <a:lstStyle/>
          <a:p>
            <a:r>
              <a:rPr lang="en-US" dirty="0"/>
              <a:t>Return to work plan </a:t>
            </a:r>
          </a:p>
        </p:txBody>
      </p:sp>
      <p:sp>
        <p:nvSpPr>
          <p:cNvPr id="3" name="Content Placeholder 2"/>
          <p:cNvSpPr>
            <a:spLocks noGrp="1"/>
          </p:cNvSpPr>
          <p:nvPr>
            <p:ph idx="1"/>
          </p:nvPr>
        </p:nvSpPr>
        <p:spPr>
          <a:xfrm>
            <a:off x="1706062" y="2291262"/>
            <a:ext cx="8779512" cy="2879256"/>
          </a:xfrm>
        </p:spPr>
        <p:txBody>
          <a:bodyPr>
            <a:normAutofit fontScale="62500" lnSpcReduction="20000"/>
          </a:bodyPr>
          <a:lstStyle/>
          <a:p>
            <a:pPr marL="0" indent="0" algn="l">
              <a:buNone/>
            </a:pPr>
            <a:r>
              <a:rPr lang="en-GB" b="0" i="0" dirty="0">
                <a:solidFill>
                  <a:srgbClr val="374151"/>
                </a:solidFill>
                <a:effectLst/>
                <a:latin typeface="Söhne"/>
              </a:rPr>
              <a:t>A return to work plan is a critical component of a Work Health and Safety Management System (WHSMS) that outlines the process for returning an injured or ill worker to work safely and as soon as possible. Here are the key elements of a return to work plan under the WHSMS:</a:t>
            </a:r>
          </a:p>
          <a:p>
            <a:pPr algn="l">
              <a:buFont typeface="+mj-lt"/>
              <a:buAutoNum type="arabicPeriod"/>
            </a:pPr>
            <a:r>
              <a:rPr lang="en-GB" b="0" i="0" dirty="0">
                <a:solidFill>
                  <a:srgbClr val="374151"/>
                </a:solidFill>
                <a:effectLst/>
                <a:latin typeface="Söhne"/>
              </a:rPr>
              <a:t>Early intervention and reporting: An injured or ill worker must report the injury or illness as soon as possible, and the employer must provide early intervention to ensure the worker receives the necessary medical attention and support.</a:t>
            </a:r>
          </a:p>
          <a:p>
            <a:pPr algn="l">
              <a:buFont typeface="+mj-lt"/>
              <a:buAutoNum type="arabicPeriod"/>
            </a:pPr>
            <a:r>
              <a:rPr lang="en-GB" b="0" i="0" dirty="0">
                <a:solidFill>
                  <a:srgbClr val="374151"/>
                </a:solidFill>
                <a:effectLst/>
                <a:latin typeface="Söhne"/>
              </a:rPr>
              <a:t>Identification of suitable duties: Once the worker's medical condition is stabilised, the employer and the worker's treating medical practitioner must identify suitable duties that the worker can perform while they recover. These duties must be consistent with the worker's skills, experience, and medical condition.</a:t>
            </a:r>
          </a:p>
          <a:p>
            <a:pPr algn="l">
              <a:buFont typeface="+mj-lt"/>
              <a:buAutoNum type="arabicPeriod"/>
            </a:pPr>
            <a:r>
              <a:rPr lang="en-GB" b="0" i="0" dirty="0">
                <a:solidFill>
                  <a:srgbClr val="374151"/>
                </a:solidFill>
                <a:effectLst/>
                <a:latin typeface="Söhne"/>
              </a:rPr>
              <a:t>Development of the return to work plan: The return to work plan must be developed in consultation with the worker, their treating medical practitioner, and the employer. The plan should outline the steps and timelines for the worker's return to work, including the suitable duties, any necessary workplace modifications or adaptations, and any other support required.</a:t>
            </a:r>
          </a:p>
          <a:p>
            <a:pPr algn="l">
              <a:buFont typeface="+mj-lt"/>
              <a:buAutoNum type="arabicPeriod"/>
            </a:pPr>
            <a:r>
              <a:rPr lang="en-GB" b="0" i="0" dirty="0">
                <a:solidFill>
                  <a:srgbClr val="374151"/>
                </a:solidFill>
                <a:effectLst/>
                <a:latin typeface="Söhne"/>
              </a:rPr>
              <a:t>Communication and coordination: Effective communication and coordination between the worker, the treating medical practitioner, and the employer are essential to ensure the worker's safe and timely return to work. The return to work plan should outline the communication channels and protocols, including who will be responsible for monitoring the worker's progress and updating the plan if necessary.</a:t>
            </a:r>
          </a:p>
          <a:p>
            <a:pPr algn="l">
              <a:buFont typeface="+mj-lt"/>
              <a:buAutoNum type="arabicPeriod"/>
            </a:pPr>
            <a:r>
              <a:rPr lang="en-GB" b="0" i="0" dirty="0">
                <a:solidFill>
                  <a:srgbClr val="374151"/>
                </a:solidFill>
                <a:effectLst/>
                <a:latin typeface="Söhne"/>
              </a:rPr>
              <a:t>Review and monitoring: The return to work plan must be regularly reviewed and monitored to ensure it remains relevant and effective. The employer must assess the worker's progress, monitor any workplace modifications, and make any necessary adjustments to the plan.</a:t>
            </a:r>
          </a:p>
          <a:p>
            <a:pPr marL="0" indent="0">
              <a:buNone/>
            </a:pPr>
            <a:endParaRPr lang="en-US" dirty="0">
              <a:solidFill>
                <a:srgbClr val="404040"/>
              </a:solidFill>
            </a:endParaRPr>
          </a:p>
        </p:txBody>
      </p:sp>
    </p:spTree>
    <p:extLst>
      <p:ext uri="{BB962C8B-B14F-4D97-AF65-F5344CB8AC3E}">
        <p14:creationId xmlns:p14="http://schemas.microsoft.com/office/powerpoint/2010/main" val="12136834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231136" y="467418"/>
            <a:ext cx="7729728" cy="1188720"/>
          </a:xfrm>
          <a:solidFill>
            <a:srgbClr val="FFFFFF"/>
          </a:solidFill>
        </p:spPr>
        <p:txBody>
          <a:bodyPr>
            <a:normAutofit/>
          </a:bodyPr>
          <a:lstStyle/>
          <a:p>
            <a:r>
              <a:rPr lang="en-US" dirty="0"/>
              <a:t>Injury management plan</a:t>
            </a:r>
          </a:p>
        </p:txBody>
      </p:sp>
      <p:sp>
        <p:nvSpPr>
          <p:cNvPr id="3" name="Content Placeholder 2"/>
          <p:cNvSpPr>
            <a:spLocks noGrp="1"/>
          </p:cNvSpPr>
          <p:nvPr>
            <p:ph idx="1"/>
          </p:nvPr>
        </p:nvSpPr>
        <p:spPr>
          <a:xfrm>
            <a:off x="1706062" y="2291262"/>
            <a:ext cx="8779512" cy="2879256"/>
          </a:xfrm>
        </p:spPr>
        <p:txBody>
          <a:bodyPr>
            <a:normAutofit fontScale="62500" lnSpcReduction="20000"/>
          </a:bodyPr>
          <a:lstStyle/>
          <a:p>
            <a:pPr marL="0" indent="0" algn="l">
              <a:buNone/>
            </a:pPr>
            <a:r>
              <a:rPr lang="en-GB" b="0" i="0" dirty="0">
                <a:solidFill>
                  <a:srgbClr val="374151"/>
                </a:solidFill>
                <a:effectLst/>
                <a:latin typeface="Söhne"/>
              </a:rPr>
              <a:t>An injury management plan is a key component of a Work Health and Safety Management System (WHSMS). It outlines the process for managing workplace injuries and illnesses to ensure the safety and wellbeing of workers, and to minimise the impact of injuries on the business. Here are the key elements of an injury management plan under the WHSMS:</a:t>
            </a:r>
          </a:p>
          <a:p>
            <a:pPr algn="l">
              <a:buFont typeface="+mj-lt"/>
              <a:buAutoNum type="arabicPeriod"/>
            </a:pPr>
            <a:r>
              <a:rPr lang="en-GB" b="0" i="0" dirty="0">
                <a:solidFill>
                  <a:srgbClr val="374151"/>
                </a:solidFill>
                <a:effectLst/>
                <a:latin typeface="Söhne"/>
              </a:rPr>
              <a:t>Early intervention: Early intervention is critical to managing workplace injuries effectively. The injury management plan should outline the steps for identifying and reporting injuries and illnesses as soon as possible, and for providing early intervention and medical treatment to affected workers.</a:t>
            </a:r>
          </a:p>
          <a:p>
            <a:pPr algn="l">
              <a:buFont typeface="+mj-lt"/>
              <a:buAutoNum type="arabicPeriod"/>
            </a:pPr>
            <a:r>
              <a:rPr lang="en-GB" b="0" i="0" dirty="0">
                <a:solidFill>
                  <a:srgbClr val="374151"/>
                </a:solidFill>
                <a:effectLst/>
                <a:latin typeface="Söhne"/>
              </a:rPr>
              <a:t>Assessment and treatment: Once an injury or illness has been reported, the injury management plan should outline the process for assessing and treating the injury. This may involve referral to a medical practitioner, specialist, or rehabilitation provider, as well as the provision of any necessary workplace modifications or accommodations to support the worker's recovery.</a:t>
            </a:r>
          </a:p>
          <a:p>
            <a:pPr algn="l">
              <a:buFont typeface="+mj-lt"/>
              <a:buAutoNum type="arabicPeriod"/>
            </a:pPr>
            <a:r>
              <a:rPr lang="en-GB" b="0" i="0" dirty="0">
                <a:solidFill>
                  <a:srgbClr val="374151"/>
                </a:solidFill>
                <a:effectLst/>
                <a:latin typeface="Söhne"/>
              </a:rPr>
              <a:t>Communication and consultation: Effective communication and consultation are essential to managing workplace injuries. The injury management plan should outline the channels for communicating with affected workers, their representatives, and any other stakeholders, including health and safety professionals and insurance providers..</a:t>
            </a:r>
          </a:p>
          <a:p>
            <a:pPr algn="l">
              <a:buFont typeface="+mj-lt"/>
              <a:buAutoNum type="arabicPeriod"/>
            </a:pPr>
            <a:r>
              <a:rPr lang="en-GB" b="0" i="0" dirty="0">
                <a:solidFill>
                  <a:srgbClr val="374151"/>
                </a:solidFill>
                <a:effectLst/>
                <a:latin typeface="Söhne"/>
              </a:rPr>
              <a:t>Review and improvement: Finally, the injury management plan should be regularly reviewed and evaluated to ensure its ongoing effectiveness and to identify opportunities for improvement. This may involve gathering feedback from workers, reviewing injury and illness data, and assessing the effectiveness of the injury management process.</a:t>
            </a:r>
          </a:p>
          <a:p>
            <a:pPr marL="0" indent="0">
              <a:buNone/>
            </a:pPr>
            <a:endParaRPr dirty="0">
              <a:solidFill>
                <a:srgbClr val="404040"/>
              </a:solidFill>
            </a:endParaRPr>
          </a:p>
        </p:txBody>
      </p:sp>
    </p:spTree>
    <p:extLst>
      <p:ext uri="{BB962C8B-B14F-4D97-AF65-F5344CB8AC3E}">
        <p14:creationId xmlns:p14="http://schemas.microsoft.com/office/powerpoint/2010/main" val="15588434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506496-6148-22EF-06CF-AC9D2B1B8BFB}"/>
              </a:ext>
            </a:extLst>
          </p:cNvPr>
          <p:cNvSpPr>
            <a:spLocks noGrp="1"/>
          </p:cNvSpPr>
          <p:nvPr>
            <p:ph type="title"/>
          </p:nvPr>
        </p:nvSpPr>
        <p:spPr/>
        <p:txBody>
          <a:bodyPr/>
          <a:lstStyle/>
          <a:p>
            <a:r>
              <a:rPr lang="en-AU" dirty="0"/>
              <a:t>Performance Measurement plan</a:t>
            </a:r>
          </a:p>
        </p:txBody>
      </p:sp>
      <p:sp>
        <p:nvSpPr>
          <p:cNvPr id="3" name="Content Placeholder 2">
            <a:extLst>
              <a:ext uri="{FF2B5EF4-FFF2-40B4-BE49-F238E27FC236}">
                <a16:creationId xmlns:a16="http://schemas.microsoft.com/office/drawing/2014/main" id="{1DD96B21-3AE3-1DCA-D789-46CFB9FC1686}"/>
              </a:ext>
            </a:extLst>
          </p:cNvPr>
          <p:cNvSpPr>
            <a:spLocks noGrp="1"/>
          </p:cNvSpPr>
          <p:nvPr>
            <p:ph idx="1"/>
          </p:nvPr>
        </p:nvSpPr>
        <p:spPr>
          <a:xfrm>
            <a:off x="1706880" y="2638044"/>
            <a:ext cx="8595360" cy="3101983"/>
          </a:xfrm>
        </p:spPr>
        <p:txBody>
          <a:bodyPr>
            <a:normAutofit fontScale="62500" lnSpcReduction="20000"/>
          </a:bodyPr>
          <a:lstStyle/>
          <a:p>
            <a:pPr marL="0" indent="0" algn="l">
              <a:buNone/>
            </a:pPr>
            <a:r>
              <a:rPr lang="en-GB" b="0" i="0" dirty="0">
                <a:solidFill>
                  <a:srgbClr val="374151"/>
                </a:solidFill>
                <a:effectLst/>
                <a:latin typeface="Söhne"/>
              </a:rPr>
              <a:t>Performance measurement and monitoring are critical components of a WHSMS plan. They involve tracking and analysing key safety metrics to assess the effectiveness of the plan and identify areas for improvement. Here are some key aspects of performance measurement and monitoring in a WHSMS plan:</a:t>
            </a:r>
          </a:p>
          <a:p>
            <a:pPr algn="l">
              <a:buFont typeface="+mj-lt"/>
              <a:buAutoNum type="arabicPeriod"/>
            </a:pPr>
            <a:r>
              <a:rPr lang="en-GB" b="0" i="0" dirty="0">
                <a:solidFill>
                  <a:srgbClr val="374151"/>
                </a:solidFill>
                <a:effectLst/>
                <a:latin typeface="Söhne"/>
              </a:rPr>
              <a:t>Safety metrics: Safety metrics are measurements that are used to track progress and identify trends related to workplace health and safety. These metrics can include injury and illness rates, near-miss incidents, worker's compensation costs, and lost time incidents.</a:t>
            </a:r>
          </a:p>
          <a:p>
            <a:pPr algn="l">
              <a:buFont typeface="+mj-lt"/>
              <a:buAutoNum type="arabicPeriod"/>
            </a:pPr>
            <a:r>
              <a:rPr lang="en-GB" b="0" i="0" dirty="0">
                <a:solidFill>
                  <a:srgbClr val="374151"/>
                </a:solidFill>
                <a:effectLst/>
                <a:latin typeface="Söhne"/>
              </a:rPr>
              <a:t>Safety audits: Safety audits are a formal review of workplace health and safety procedures, policies, and practices. They can be conducted by internal or external auditors and can identify areas where the WHSMS plan is working well or areas that need improvement.</a:t>
            </a:r>
          </a:p>
          <a:p>
            <a:pPr algn="l">
              <a:buFont typeface="+mj-lt"/>
              <a:buAutoNum type="arabicPeriod"/>
            </a:pPr>
            <a:r>
              <a:rPr lang="en-GB" b="0" i="0" dirty="0">
                <a:solidFill>
                  <a:srgbClr val="374151"/>
                </a:solidFill>
                <a:effectLst/>
                <a:latin typeface="Söhne"/>
              </a:rPr>
              <a:t>Incident reporting and investigation: All workplace incidents should be reported and investigated, regardless of their severity. This can include near-miss incidents, first aid incidents, and more serious injuries or illnesses. The investigation process should identify the root cause of the incident and make recommendations for corrective action.</a:t>
            </a:r>
          </a:p>
          <a:p>
            <a:pPr algn="l">
              <a:buFont typeface="+mj-lt"/>
              <a:buAutoNum type="arabicPeriod"/>
            </a:pPr>
            <a:r>
              <a:rPr lang="en-GB" b="0" i="0" dirty="0">
                <a:solidFill>
                  <a:srgbClr val="374151"/>
                </a:solidFill>
                <a:effectLst/>
                <a:latin typeface="Söhne"/>
              </a:rPr>
              <a:t>Review and analysis: Regular review and analysis of safety metrics, safety audits, and incident reports can help identify trends and areas for improvement in the WHSMS plan. This information should be used to develop corrective action plans to address any issues that are identified.</a:t>
            </a:r>
          </a:p>
          <a:p>
            <a:pPr algn="l">
              <a:buFont typeface="+mj-lt"/>
              <a:buAutoNum type="arabicPeriod"/>
            </a:pPr>
            <a:r>
              <a:rPr lang="en-GB" b="0" i="0" dirty="0">
                <a:solidFill>
                  <a:srgbClr val="374151"/>
                </a:solidFill>
                <a:effectLst/>
                <a:latin typeface="Söhne"/>
              </a:rPr>
              <a:t>Communication: Communication is essential in performance measurement and monitoring. Employees should be informed of safety metrics and the results of safety audits and incident investigations. This can help to foster a culture of safety and encourage participation in the WHSMS plan.</a:t>
            </a:r>
          </a:p>
          <a:p>
            <a:pPr marL="0" indent="0">
              <a:buNone/>
            </a:pPr>
            <a:endParaRPr lang="en-AU" dirty="0"/>
          </a:p>
        </p:txBody>
      </p:sp>
    </p:spTree>
    <p:extLst>
      <p:ext uri="{BB962C8B-B14F-4D97-AF65-F5344CB8AC3E}">
        <p14:creationId xmlns:p14="http://schemas.microsoft.com/office/powerpoint/2010/main" val="3326986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81BE6-A402-FA3A-8ABF-F958534E7224}"/>
              </a:ext>
            </a:extLst>
          </p:cNvPr>
          <p:cNvSpPr>
            <a:spLocks noGrp="1"/>
          </p:cNvSpPr>
          <p:nvPr>
            <p:ph type="title"/>
          </p:nvPr>
        </p:nvSpPr>
        <p:spPr/>
        <p:txBody>
          <a:bodyPr/>
          <a:lstStyle/>
          <a:p>
            <a:r>
              <a:rPr lang="en-AU" dirty="0"/>
              <a:t>Training and communication plan</a:t>
            </a:r>
          </a:p>
        </p:txBody>
      </p:sp>
      <p:sp>
        <p:nvSpPr>
          <p:cNvPr id="3" name="Content Placeholder 2">
            <a:extLst>
              <a:ext uri="{FF2B5EF4-FFF2-40B4-BE49-F238E27FC236}">
                <a16:creationId xmlns:a16="http://schemas.microsoft.com/office/drawing/2014/main" id="{CC69B01E-329F-71F0-48F1-9C225A558E8C}"/>
              </a:ext>
            </a:extLst>
          </p:cNvPr>
          <p:cNvSpPr>
            <a:spLocks noGrp="1"/>
          </p:cNvSpPr>
          <p:nvPr>
            <p:ph idx="1"/>
          </p:nvPr>
        </p:nvSpPr>
        <p:spPr>
          <a:xfrm>
            <a:off x="1810871" y="2638044"/>
            <a:ext cx="8373035" cy="3101983"/>
          </a:xfrm>
        </p:spPr>
        <p:txBody>
          <a:bodyPr>
            <a:normAutofit fontScale="62500" lnSpcReduction="20000"/>
          </a:bodyPr>
          <a:lstStyle/>
          <a:p>
            <a:pPr marL="0" indent="0" algn="l">
              <a:buNone/>
            </a:pPr>
            <a:r>
              <a:rPr lang="en-GB" b="0" i="0" dirty="0">
                <a:solidFill>
                  <a:srgbClr val="374151"/>
                </a:solidFill>
                <a:effectLst/>
                <a:latin typeface="Söhne"/>
              </a:rPr>
              <a:t>Training and communication are essential components of a WHSMS plan. They are necessary to ensure that all employees are aware of the hazards and risks present in the workplace, and the steps they can take to manage those hazards and risks. Here are some key aspects of training and communication in a WHSMS plan:</a:t>
            </a:r>
          </a:p>
          <a:p>
            <a:pPr algn="l">
              <a:buFont typeface="+mj-lt"/>
              <a:buAutoNum type="arabicPeriod"/>
            </a:pPr>
            <a:r>
              <a:rPr lang="en-GB" b="0" i="0" dirty="0">
                <a:solidFill>
                  <a:srgbClr val="374151"/>
                </a:solidFill>
                <a:effectLst/>
                <a:latin typeface="Söhne"/>
              </a:rPr>
              <a:t>Training: All employees should receive training on the WHSMS plan, including the hazards and risks present in the workplace, and the control measures that are in place to manage those hazards and risks. Training should be provided to new employees, and refresher training should be provided on a regular basis to all employees.</a:t>
            </a:r>
          </a:p>
          <a:p>
            <a:pPr algn="l">
              <a:buFont typeface="+mj-lt"/>
              <a:buAutoNum type="arabicPeriod"/>
            </a:pPr>
            <a:r>
              <a:rPr lang="en-GB" b="0" i="0" dirty="0">
                <a:solidFill>
                  <a:srgbClr val="374151"/>
                </a:solidFill>
                <a:effectLst/>
                <a:latin typeface="Söhne"/>
              </a:rPr>
              <a:t>Communication: Effective communication is critical to the success of a WHSMS plan. This includes regular communication with employees about workplace health and safety issues, such as hazard identification, incident reporting, and emergency response procedures. Communication can take many forms, including safety meetings, bulletin board postings, and email or memos.</a:t>
            </a:r>
          </a:p>
          <a:p>
            <a:pPr algn="l">
              <a:buFont typeface="+mj-lt"/>
              <a:buAutoNum type="arabicPeriod"/>
            </a:pPr>
            <a:r>
              <a:rPr lang="en-GB" b="0" i="0" dirty="0">
                <a:solidFill>
                  <a:srgbClr val="374151"/>
                </a:solidFill>
                <a:effectLst/>
                <a:latin typeface="Söhne"/>
              </a:rPr>
              <a:t>Role-specific training: Different employees may have different roles and responsibilities in managing workplace health and safety. As such, role-specific training should be provided to ensure that employees are aware of the hazards and risks associated with their job duties, and the control measures that are in place to manage those hazards and risks.</a:t>
            </a:r>
          </a:p>
          <a:p>
            <a:pPr algn="l">
              <a:buFont typeface="+mj-lt"/>
              <a:buAutoNum type="arabicPeriod"/>
            </a:pPr>
            <a:r>
              <a:rPr lang="en-GB" b="0" i="0" dirty="0">
                <a:solidFill>
                  <a:srgbClr val="374151"/>
                </a:solidFill>
                <a:effectLst/>
                <a:latin typeface="Söhne"/>
              </a:rPr>
              <a:t>Language and cultural considerations: It is important to consider the language and cultural backgrounds of employees when developing training and communication materials. This can ensure that all employees are able to understand the information that is being presented and can participate fully in the WHSMS plan.</a:t>
            </a:r>
          </a:p>
          <a:p>
            <a:pPr algn="l">
              <a:buFont typeface="+mj-lt"/>
              <a:buAutoNum type="arabicPeriod"/>
            </a:pPr>
            <a:r>
              <a:rPr lang="en-GB" b="0" i="0" dirty="0">
                <a:solidFill>
                  <a:srgbClr val="374151"/>
                </a:solidFill>
                <a:effectLst/>
                <a:latin typeface="Söhne"/>
              </a:rPr>
              <a:t>Training effectiveness evaluation: The effectiveness of the training provided should be evaluated regularly to ensure that it is meeting its objectives. This can include assessments of employee knowledge and understanding of workplace health and safety issues.</a:t>
            </a:r>
          </a:p>
          <a:p>
            <a:pPr marL="0" indent="0" algn="l">
              <a:buNone/>
            </a:pPr>
            <a:endParaRPr lang="en-GB" b="0" i="0" dirty="0">
              <a:solidFill>
                <a:srgbClr val="374151"/>
              </a:solidFill>
              <a:effectLst/>
              <a:latin typeface="Söhne"/>
            </a:endParaRPr>
          </a:p>
          <a:p>
            <a:pPr marL="0" indent="0">
              <a:buNone/>
            </a:pPr>
            <a:endParaRPr lang="en-AU" dirty="0"/>
          </a:p>
        </p:txBody>
      </p:sp>
    </p:spTree>
    <p:extLst>
      <p:ext uri="{BB962C8B-B14F-4D97-AF65-F5344CB8AC3E}">
        <p14:creationId xmlns:p14="http://schemas.microsoft.com/office/powerpoint/2010/main" val="2276887850"/>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3100</TotalTime>
  <Words>1634</Words>
  <Application>Microsoft Office PowerPoint</Application>
  <PresentationFormat>Widescreen</PresentationFormat>
  <Paragraphs>73</Paragraphs>
  <Slides>9</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Söhne</vt:lpstr>
      <vt:lpstr>Arial</vt:lpstr>
      <vt:lpstr>Arial Narrow</vt:lpstr>
      <vt:lpstr>Calibri</vt:lpstr>
      <vt:lpstr>Gill Sans MT</vt:lpstr>
      <vt:lpstr>Symbol</vt:lpstr>
      <vt:lpstr>Parcel</vt:lpstr>
      <vt:lpstr>Griffith Graphics  Pty Ltd</vt:lpstr>
      <vt:lpstr>Contents</vt:lpstr>
      <vt:lpstr> PCBU Duties </vt:lpstr>
      <vt:lpstr>PCBU Rights</vt:lpstr>
      <vt:lpstr>Pcbu obligations </vt:lpstr>
      <vt:lpstr>Return to work plan </vt:lpstr>
      <vt:lpstr>Injury management plan</vt:lpstr>
      <vt:lpstr>Performance Measurement plan</vt:lpstr>
      <vt:lpstr>Training and communication plan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Perfect painters</dc:title>
  <dc:creator>Amanda Griffith</dc:creator>
  <cp:lastModifiedBy>Amanda Griffith</cp:lastModifiedBy>
  <cp:revision>4</cp:revision>
  <dcterms:created xsi:type="dcterms:W3CDTF">2022-11-19T02:59:57Z</dcterms:created>
  <dcterms:modified xsi:type="dcterms:W3CDTF">2023-03-27T07:05:26Z</dcterms:modified>
</cp:coreProperties>
</file>