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5" r:id="rId8"/>
    <p:sldId id="264" r:id="rId9"/>
    <p:sldId id="282" r:id="rId10"/>
    <p:sldId id="283"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58"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80" d="100"/>
          <a:sy n="80" d="100"/>
        </p:scale>
        <p:origin x="162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CA5E19-2D43-4015-952A-B47483375DBE}" type="doc">
      <dgm:prSet loTypeId="urn:microsoft.com/office/officeart/2005/8/layout/cycle6" loCatId="cycle" qsTypeId="urn:microsoft.com/office/officeart/2005/8/quickstyle/simple1" qsCatId="simple" csTypeId="urn:microsoft.com/office/officeart/2005/8/colors/accent3_2" csCatId="accent3" phldr="1"/>
      <dgm:spPr/>
      <dgm:t>
        <a:bodyPr/>
        <a:lstStyle/>
        <a:p>
          <a:endParaRPr lang="en-AU"/>
        </a:p>
      </dgm:t>
    </dgm:pt>
    <dgm:pt modelId="{44684B1B-AC97-4D93-832D-CA22557A300B}">
      <dgm:prSet phldrT="[Text]"/>
      <dgm:spPr/>
      <dgm:t>
        <a:bodyPr/>
        <a:lstStyle/>
        <a:p>
          <a:r>
            <a:rPr lang="en-AU" dirty="0" smtClean="0"/>
            <a:t>Inhalation</a:t>
          </a:r>
          <a:endParaRPr lang="en-AU" dirty="0"/>
        </a:p>
      </dgm:t>
    </dgm:pt>
    <dgm:pt modelId="{E5D9EB4E-05D1-421A-99C1-225DA8FE8954}" type="parTrans" cxnId="{15E07F89-5D59-46DD-935F-E423C14848DB}">
      <dgm:prSet/>
      <dgm:spPr/>
      <dgm:t>
        <a:bodyPr/>
        <a:lstStyle/>
        <a:p>
          <a:endParaRPr lang="en-AU"/>
        </a:p>
      </dgm:t>
    </dgm:pt>
    <dgm:pt modelId="{BFE61868-AE28-4687-A745-08CD8295494A}" type="sibTrans" cxnId="{15E07F89-5D59-46DD-935F-E423C14848DB}">
      <dgm:prSet/>
      <dgm:spPr/>
      <dgm:t>
        <a:bodyPr/>
        <a:lstStyle/>
        <a:p>
          <a:endParaRPr lang="en-AU"/>
        </a:p>
      </dgm:t>
    </dgm:pt>
    <dgm:pt modelId="{07078871-EC64-4634-9832-F979561E4495}">
      <dgm:prSet phldrT="[Text]"/>
      <dgm:spPr/>
      <dgm:t>
        <a:bodyPr/>
        <a:lstStyle/>
        <a:p>
          <a:r>
            <a:rPr lang="en-AU" dirty="0" smtClean="0"/>
            <a:t>Skin contact</a:t>
          </a:r>
          <a:endParaRPr lang="en-AU" dirty="0"/>
        </a:p>
      </dgm:t>
    </dgm:pt>
    <dgm:pt modelId="{D7B587DD-72F2-46C8-A241-39E5CBC47F06}" type="parTrans" cxnId="{FC18DC8E-CD78-43E4-B847-AA0E93E4CBE1}">
      <dgm:prSet/>
      <dgm:spPr/>
      <dgm:t>
        <a:bodyPr/>
        <a:lstStyle/>
        <a:p>
          <a:endParaRPr lang="en-AU"/>
        </a:p>
      </dgm:t>
    </dgm:pt>
    <dgm:pt modelId="{23D43DC8-82B4-4985-AC9D-B856688E6DD2}" type="sibTrans" cxnId="{FC18DC8E-CD78-43E4-B847-AA0E93E4CBE1}">
      <dgm:prSet/>
      <dgm:spPr/>
      <dgm:t>
        <a:bodyPr/>
        <a:lstStyle/>
        <a:p>
          <a:endParaRPr lang="en-AU"/>
        </a:p>
      </dgm:t>
    </dgm:pt>
    <dgm:pt modelId="{35587B7D-68F0-4703-9641-AC2EF36CB229}">
      <dgm:prSet phldrT="[Text]"/>
      <dgm:spPr/>
      <dgm:t>
        <a:bodyPr/>
        <a:lstStyle/>
        <a:p>
          <a:r>
            <a:rPr lang="en-AU" dirty="0" smtClean="0"/>
            <a:t>Ingestion</a:t>
          </a:r>
          <a:endParaRPr lang="en-AU" dirty="0"/>
        </a:p>
      </dgm:t>
    </dgm:pt>
    <dgm:pt modelId="{405CC88D-F783-4EE0-A771-8191EE308BE8}" type="parTrans" cxnId="{D70067BC-CF87-44CF-8AB7-48AA691B668D}">
      <dgm:prSet/>
      <dgm:spPr/>
      <dgm:t>
        <a:bodyPr/>
        <a:lstStyle/>
        <a:p>
          <a:endParaRPr lang="en-AU"/>
        </a:p>
      </dgm:t>
    </dgm:pt>
    <dgm:pt modelId="{4C2DFEFC-5220-4EAE-8833-697B09332B34}" type="sibTrans" cxnId="{D70067BC-CF87-44CF-8AB7-48AA691B668D}">
      <dgm:prSet/>
      <dgm:spPr/>
      <dgm:t>
        <a:bodyPr/>
        <a:lstStyle/>
        <a:p>
          <a:endParaRPr lang="en-AU"/>
        </a:p>
      </dgm:t>
    </dgm:pt>
    <dgm:pt modelId="{9AD97009-F7C0-4E82-92BB-9D514107A7FB}">
      <dgm:prSet phldrT="[Text]"/>
      <dgm:spPr/>
      <dgm:t>
        <a:bodyPr/>
        <a:lstStyle/>
        <a:p>
          <a:r>
            <a:rPr lang="en-AU" dirty="0" smtClean="0"/>
            <a:t>Injection</a:t>
          </a:r>
          <a:endParaRPr lang="en-AU" dirty="0"/>
        </a:p>
      </dgm:t>
    </dgm:pt>
    <dgm:pt modelId="{8C811316-0DA2-4B94-B65C-418FC83A2306}" type="parTrans" cxnId="{FDB1C896-3E8B-4B32-A522-BBEF51FA38C6}">
      <dgm:prSet/>
      <dgm:spPr/>
      <dgm:t>
        <a:bodyPr/>
        <a:lstStyle/>
        <a:p>
          <a:endParaRPr lang="en-AU"/>
        </a:p>
      </dgm:t>
    </dgm:pt>
    <dgm:pt modelId="{3ECE0446-8595-4549-A2E7-1F6F4C503E8A}" type="sibTrans" cxnId="{FDB1C896-3E8B-4B32-A522-BBEF51FA38C6}">
      <dgm:prSet/>
      <dgm:spPr/>
      <dgm:t>
        <a:bodyPr/>
        <a:lstStyle/>
        <a:p>
          <a:endParaRPr lang="en-AU"/>
        </a:p>
      </dgm:t>
    </dgm:pt>
    <dgm:pt modelId="{103F24EC-0656-4277-9A4C-4D8603DC529C}" type="pres">
      <dgm:prSet presAssocID="{20CA5E19-2D43-4015-952A-B47483375DBE}" presName="cycle" presStyleCnt="0">
        <dgm:presLayoutVars>
          <dgm:dir/>
          <dgm:resizeHandles val="exact"/>
        </dgm:presLayoutVars>
      </dgm:prSet>
      <dgm:spPr/>
      <dgm:t>
        <a:bodyPr/>
        <a:lstStyle/>
        <a:p>
          <a:endParaRPr lang="en-AU"/>
        </a:p>
      </dgm:t>
    </dgm:pt>
    <dgm:pt modelId="{A76D9302-3B96-4A57-A769-12424C16F477}" type="pres">
      <dgm:prSet presAssocID="{44684B1B-AC97-4D93-832D-CA22557A300B}" presName="node" presStyleLbl="node1" presStyleIdx="0" presStyleCnt="4">
        <dgm:presLayoutVars>
          <dgm:bulletEnabled val="1"/>
        </dgm:presLayoutVars>
      </dgm:prSet>
      <dgm:spPr/>
      <dgm:t>
        <a:bodyPr/>
        <a:lstStyle/>
        <a:p>
          <a:endParaRPr lang="en-AU"/>
        </a:p>
      </dgm:t>
    </dgm:pt>
    <dgm:pt modelId="{BB05583C-3D63-427A-975C-20EABD9B2088}" type="pres">
      <dgm:prSet presAssocID="{44684B1B-AC97-4D93-832D-CA22557A300B}" presName="spNode" presStyleCnt="0"/>
      <dgm:spPr/>
    </dgm:pt>
    <dgm:pt modelId="{150298DD-B11D-4A91-A167-16D92C84454A}" type="pres">
      <dgm:prSet presAssocID="{BFE61868-AE28-4687-A745-08CD8295494A}" presName="sibTrans" presStyleLbl="sibTrans1D1" presStyleIdx="0" presStyleCnt="4"/>
      <dgm:spPr/>
      <dgm:t>
        <a:bodyPr/>
        <a:lstStyle/>
        <a:p>
          <a:endParaRPr lang="en-AU"/>
        </a:p>
      </dgm:t>
    </dgm:pt>
    <dgm:pt modelId="{472E148B-5054-4D8C-8A3C-6110F577D4D0}" type="pres">
      <dgm:prSet presAssocID="{07078871-EC64-4634-9832-F979561E4495}" presName="node" presStyleLbl="node1" presStyleIdx="1" presStyleCnt="4">
        <dgm:presLayoutVars>
          <dgm:bulletEnabled val="1"/>
        </dgm:presLayoutVars>
      </dgm:prSet>
      <dgm:spPr/>
      <dgm:t>
        <a:bodyPr/>
        <a:lstStyle/>
        <a:p>
          <a:endParaRPr lang="en-AU"/>
        </a:p>
      </dgm:t>
    </dgm:pt>
    <dgm:pt modelId="{68873089-B8A2-441F-83AF-6AAFBE6B5F8B}" type="pres">
      <dgm:prSet presAssocID="{07078871-EC64-4634-9832-F979561E4495}" presName="spNode" presStyleCnt="0"/>
      <dgm:spPr/>
    </dgm:pt>
    <dgm:pt modelId="{7C31F233-BDC7-482E-AB62-6341A2F5EA10}" type="pres">
      <dgm:prSet presAssocID="{23D43DC8-82B4-4985-AC9D-B856688E6DD2}" presName="sibTrans" presStyleLbl="sibTrans1D1" presStyleIdx="1" presStyleCnt="4"/>
      <dgm:spPr/>
      <dgm:t>
        <a:bodyPr/>
        <a:lstStyle/>
        <a:p>
          <a:endParaRPr lang="en-AU"/>
        </a:p>
      </dgm:t>
    </dgm:pt>
    <dgm:pt modelId="{7CB5525F-BC50-4723-A84B-3FCCF9017AA3}" type="pres">
      <dgm:prSet presAssocID="{35587B7D-68F0-4703-9641-AC2EF36CB229}" presName="node" presStyleLbl="node1" presStyleIdx="2" presStyleCnt="4">
        <dgm:presLayoutVars>
          <dgm:bulletEnabled val="1"/>
        </dgm:presLayoutVars>
      </dgm:prSet>
      <dgm:spPr/>
      <dgm:t>
        <a:bodyPr/>
        <a:lstStyle/>
        <a:p>
          <a:endParaRPr lang="en-AU"/>
        </a:p>
      </dgm:t>
    </dgm:pt>
    <dgm:pt modelId="{9B7F3ECA-8732-416E-98FF-129A0A37DC86}" type="pres">
      <dgm:prSet presAssocID="{35587B7D-68F0-4703-9641-AC2EF36CB229}" presName="spNode" presStyleCnt="0"/>
      <dgm:spPr/>
    </dgm:pt>
    <dgm:pt modelId="{0AB8A52D-D9A7-4CD9-90BF-0A57DF3370B8}" type="pres">
      <dgm:prSet presAssocID="{4C2DFEFC-5220-4EAE-8833-697B09332B34}" presName="sibTrans" presStyleLbl="sibTrans1D1" presStyleIdx="2" presStyleCnt="4"/>
      <dgm:spPr/>
      <dgm:t>
        <a:bodyPr/>
        <a:lstStyle/>
        <a:p>
          <a:endParaRPr lang="en-AU"/>
        </a:p>
      </dgm:t>
    </dgm:pt>
    <dgm:pt modelId="{FD4AB40B-39E1-432C-81D4-0A3BA7025282}" type="pres">
      <dgm:prSet presAssocID="{9AD97009-F7C0-4E82-92BB-9D514107A7FB}" presName="node" presStyleLbl="node1" presStyleIdx="3" presStyleCnt="4">
        <dgm:presLayoutVars>
          <dgm:bulletEnabled val="1"/>
        </dgm:presLayoutVars>
      </dgm:prSet>
      <dgm:spPr/>
      <dgm:t>
        <a:bodyPr/>
        <a:lstStyle/>
        <a:p>
          <a:endParaRPr lang="en-AU"/>
        </a:p>
      </dgm:t>
    </dgm:pt>
    <dgm:pt modelId="{151ABF59-2ED7-4759-90EF-B7BB954B4602}" type="pres">
      <dgm:prSet presAssocID="{9AD97009-F7C0-4E82-92BB-9D514107A7FB}" presName="spNode" presStyleCnt="0"/>
      <dgm:spPr/>
    </dgm:pt>
    <dgm:pt modelId="{37328DFC-0826-4FE9-8AD4-D5181A0B489E}" type="pres">
      <dgm:prSet presAssocID="{3ECE0446-8595-4549-A2E7-1F6F4C503E8A}" presName="sibTrans" presStyleLbl="sibTrans1D1" presStyleIdx="3" presStyleCnt="4"/>
      <dgm:spPr/>
      <dgm:t>
        <a:bodyPr/>
        <a:lstStyle/>
        <a:p>
          <a:endParaRPr lang="en-AU"/>
        </a:p>
      </dgm:t>
    </dgm:pt>
  </dgm:ptLst>
  <dgm:cxnLst>
    <dgm:cxn modelId="{6A150605-EA2D-477C-8F9F-5F36A498E51C}" type="presOf" srcId="{35587B7D-68F0-4703-9641-AC2EF36CB229}" destId="{7CB5525F-BC50-4723-A84B-3FCCF9017AA3}" srcOrd="0" destOrd="0" presId="urn:microsoft.com/office/officeart/2005/8/layout/cycle6"/>
    <dgm:cxn modelId="{15E07F89-5D59-46DD-935F-E423C14848DB}" srcId="{20CA5E19-2D43-4015-952A-B47483375DBE}" destId="{44684B1B-AC97-4D93-832D-CA22557A300B}" srcOrd="0" destOrd="0" parTransId="{E5D9EB4E-05D1-421A-99C1-225DA8FE8954}" sibTransId="{BFE61868-AE28-4687-A745-08CD8295494A}"/>
    <dgm:cxn modelId="{CA696857-5D34-4BF5-BE35-A0032F444F4B}" type="presOf" srcId="{07078871-EC64-4634-9832-F979561E4495}" destId="{472E148B-5054-4D8C-8A3C-6110F577D4D0}" srcOrd="0" destOrd="0" presId="urn:microsoft.com/office/officeart/2005/8/layout/cycle6"/>
    <dgm:cxn modelId="{152CF978-6E5D-4BDB-8AD9-B0C8A79307F5}" type="presOf" srcId="{4C2DFEFC-5220-4EAE-8833-697B09332B34}" destId="{0AB8A52D-D9A7-4CD9-90BF-0A57DF3370B8}" srcOrd="0" destOrd="0" presId="urn:microsoft.com/office/officeart/2005/8/layout/cycle6"/>
    <dgm:cxn modelId="{FC18DC8E-CD78-43E4-B847-AA0E93E4CBE1}" srcId="{20CA5E19-2D43-4015-952A-B47483375DBE}" destId="{07078871-EC64-4634-9832-F979561E4495}" srcOrd="1" destOrd="0" parTransId="{D7B587DD-72F2-46C8-A241-39E5CBC47F06}" sibTransId="{23D43DC8-82B4-4985-AC9D-B856688E6DD2}"/>
    <dgm:cxn modelId="{30BC4911-C2F9-4430-A98A-7913BAD678FF}" type="presOf" srcId="{9AD97009-F7C0-4E82-92BB-9D514107A7FB}" destId="{FD4AB40B-39E1-432C-81D4-0A3BA7025282}" srcOrd="0" destOrd="0" presId="urn:microsoft.com/office/officeart/2005/8/layout/cycle6"/>
    <dgm:cxn modelId="{D70067BC-CF87-44CF-8AB7-48AA691B668D}" srcId="{20CA5E19-2D43-4015-952A-B47483375DBE}" destId="{35587B7D-68F0-4703-9641-AC2EF36CB229}" srcOrd="2" destOrd="0" parTransId="{405CC88D-F783-4EE0-A771-8191EE308BE8}" sibTransId="{4C2DFEFC-5220-4EAE-8833-697B09332B34}"/>
    <dgm:cxn modelId="{FDB1C896-3E8B-4B32-A522-BBEF51FA38C6}" srcId="{20CA5E19-2D43-4015-952A-B47483375DBE}" destId="{9AD97009-F7C0-4E82-92BB-9D514107A7FB}" srcOrd="3" destOrd="0" parTransId="{8C811316-0DA2-4B94-B65C-418FC83A2306}" sibTransId="{3ECE0446-8595-4549-A2E7-1F6F4C503E8A}"/>
    <dgm:cxn modelId="{6E3EE9DC-CD92-4ACC-AD77-90EE637BAE65}" type="presOf" srcId="{44684B1B-AC97-4D93-832D-CA22557A300B}" destId="{A76D9302-3B96-4A57-A769-12424C16F477}" srcOrd="0" destOrd="0" presId="urn:microsoft.com/office/officeart/2005/8/layout/cycle6"/>
    <dgm:cxn modelId="{190B1DC8-A065-4729-ABF8-FB5FDD5333F8}" type="presOf" srcId="{BFE61868-AE28-4687-A745-08CD8295494A}" destId="{150298DD-B11D-4A91-A167-16D92C84454A}" srcOrd="0" destOrd="0" presId="urn:microsoft.com/office/officeart/2005/8/layout/cycle6"/>
    <dgm:cxn modelId="{5712EDBA-12C5-49DE-A986-07C42B4D9166}" type="presOf" srcId="{20CA5E19-2D43-4015-952A-B47483375DBE}" destId="{103F24EC-0656-4277-9A4C-4D8603DC529C}" srcOrd="0" destOrd="0" presId="urn:microsoft.com/office/officeart/2005/8/layout/cycle6"/>
    <dgm:cxn modelId="{7948BC90-C4F8-48FE-8DBE-DD2FEB2C8CAE}" type="presOf" srcId="{23D43DC8-82B4-4985-AC9D-B856688E6DD2}" destId="{7C31F233-BDC7-482E-AB62-6341A2F5EA10}" srcOrd="0" destOrd="0" presId="urn:microsoft.com/office/officeart/2005/8/layout/cycle6"/>
    <dgm:cxn modelId="{B1062AB8-0654-4BB0-BC32-71886E11D666}" type="presOf" srcId="{3ECE0446-8595-4549-A2E7-1F6F4C503E8A}" destId="{37328DFC-0826-4FE9-8AD4-D5181A0B489E}" srcOrd="0" destOrd="0" presId="urn:microsoft.com/office/officeart/2005/8/layout/cycle6"/>
    <dgm:cxn modelId="{36E00135-8A1B-4F50-9911-BF7E35B814C0}" type="presParOf" srcId="{103F24EC-0656-4277-9A4C-4D8603DC529C}" destId="{A76D9302-3B96-4A57-A769-12424C16F477}" srcOrd="0" destOrd="0" presId="urn:microsoft.com/office/officeart/2005/8/layout/cycle6"/>
    <dgm:cxn modelId="{3DC5C38E-4DCB-48E2-864A-E418C25E7513}" type="presParOf" srcId="{103F24EC-0656-4277-9A4C-4D8603DC529C}" destId="{BB05583C-3D63-427A-975C-20EABD9B2088}" srcOrd="1" destOrd="0" presId="urn:microsoft.com/office/officeart/2005/8/layout/cycle6"/>
    <dgm:cxn modelId="{9D33804D-E5D9-4665-A93D-94245076CA9F}" type="presParOf" srcId="{103F24EC-0656-4277-9A4C-4D8603DC529C}" destId="{150298DD-B11D-4A91-A167-16D92C84454A}" srcOrd="2" destOrd="0" presId="urn:microsoft.com/office/officeart/2005/8/layout/cycle6"/>
    <dgm:cxn modelId="{764D0B35-4A72-4BAF-912D-2AC425329714}" type="presParOf" srcId="{103F24EC-0656-4277-9A4C-4D8603DC529C}" destId="{472E148B-5054-4D8C-8A3C-6110F577D4D0}" srcOrd="3" destOrd="0" presId="urn:microsoft.com/office/officeart/2005/8/layout/cycle6"/>
    <dgm:cxn modelId="{A575C9CB-871A-4ABF-8446-CACC2E71A471}" type="presParOf" srcId="{103F24EC-0656-4277-9A4C-4D8603DC529C}" destId="{68873089-B8A2-441F-83AF-6AAFBE6B5F8B}" srcOrd="4" destOrd="0" presId="urn:microsoft.com/office/officeart/2005/8/layout/cycle6"/>
    <dgm:cxn modelId="{6EEA0D2A-45FE-4E1F-AAEE-2CE7E42BBD61}" type="presParOf" srcId="{103F24EC-0656-4277-9A4C-4D8603DC529C}" destId="{7C31F233-BDC7-482E-AB62-6341A2F5EA10}" srcOrd="5" destOrd="0" presId="urn:microsoft.com/office/officeart/2005/8/layout/cycle6"/>
    <dgm:cxn modelId="{19792634-5A2F-4038-A93A-9E5EFF0ABD87}" type="presParOf" srcId="{103F24EC-0656-4277-9A4C-4D8603DC529C}" destId="{7CB5525F-BC50-4723-A84B-3FCCF9017AA3}" srcOrd="6" destOrd="0" presId="urn:microsoft.com/office/officeart/2005/8/layout/cycle6"/>
    <dgm:cxn modelId="{6728014F-775A-45D5-A303-F590122A8B4F}" type="presParOf" srcId="{103F24EC-0656-4277-9A4C-4D8603DC529C}" destId="{9B7F3ECA-8732-416E-98FF-129A0A37DC86}" srcOrd="7" destOrd="0" presId="urn:microsoft.com/office/officeart/2005/8/layout/cycle6"/>
    <dgm:cxn modelId="{452D6E7D-1650-4091-BBBD-75AE4F8635B2}" type="presParOf" srcId="{103F24EC-0656-4277-9A4C-4D8603DC529C}" destId="{0AB8A52D-D9A7-4CD9-90BF-0A57DF3370B8}" srcOrd="8" destOrd="0" presId="urn:microsoft.com/office/officeart/2005/8/layout/cycle6"/>
    <dgm:cxn modelId="{383327B4-841B-473C-9441-3776F2030CD4}" type="presParOf" srcId="{103F24EC-0656-4277-9A4C-4D8603DC529C}" destId="{FD4AB40B-39E1-432C-81D4-0A3BA7025282}" srcOrd="9" destOrd="0" presId="urn:microsoft.com/office/officeart/2005/8/layout/cycle6"/>
    <dgm:cxn modelId="{0A3555E7-59DB-40B3-B6FF-42BA0225EB45}" type="presParOf" srcId="{103F24EC-0656-4277-9A4C-4D8603DC529C}" destId="{151ABF59-2ED7-4759-90EF-B7BB954B4602}" srcOrd="10" destOrd="0" presId="urn:microsoft.com/office/officeart/2005/8/layout/cycle6"/>
    <dgm:cxn modelId="{871050D6-13CA-495A-BCC3-F51D864AE139}" type="presParOf" srcId="{103F24EC-0656-4277-9A4C-4D8603DC529C}" destId="{37328DFC-0826-4FE9-8AD4-D5181A0B489E}"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414387-CB4D-4D3C-991F-AD3C036AF49F}" type="doc">
      <dgm:prSet loTypeId="urn:microsoft.com/office/officeart/2005/8/layout/hProcess9" loCatId="process" qsTypeId="urn:microsoft.com/office/officeart/2005/8/quickstyle/simple1" qsCatId="simple" csTypeId="urn:microsoft.com/office/officeart/2005/8/colors/accent3_2" csCatId="accent3" phldr="1"/>
      <dgm:spPr/>
    </dgm:pt>
    <dgm:pt modelId="{9A0F42AA-262D-45A6-B6CB-941F4815FB85}">
      <dgm:prSet phldrT="[Text]" custT="1"/>
      <dgm:spPr/>
      <dgm:t>
        <a:bodyPr/>
        <a:lstStyle/>
        <a:p>
          <a:r>
            <a:rPr lang="en-AU" sz="1600" dirty="0" smtClean="0">
              <a:solidFill>
                <a:schemeClr val="tx1"/>
              </a:solidFill>
            </a:rPr>
            <a:t>Substitution</a:t>
          </a:r>
          <a:endParaRPr lang="en-AU" sz="1600" dirty="0">
            <a:solidFill>
              <a:schemeClr val="tx1"/>
            </a:solidFill>
          </a:endParaRPr>
        </a:p>
      </dgm:t>
    </dgm:pt>
    <dgm:pt modelId="{23100C34-CF98-4760-9D0B-943FFCB41DF4}" type="parTrans" cxnId="{352E902A-A7EA-4B0A-A8F9-2C66FB73B5A5}">
      <dgm:prSet/>
      <dgm:spPr/>
      <dgm:t>
        <a:bodyPr/>
        <a:lstStyle/>
        <a:p>
          <a:endParaRPr lang="en-AU"/>
        </a:p>
      </dgm:t>
    </dgm:pt>
    <dgm:pt modelId="{9400DB85-042D-47C3-A186-6C2FC2003272}" type="sibTrans" cxnId="{352E902A-A7EA-4B0A-A8F9-2C66FB73B5A5}">
      <dgm:prSet/>
      <dgm:spPr/>
      <dgm:t>
        <a:bodyPr/>
        <a:lstStyle/>
        <a:p>
          <a:endParaRPr lang="en-AU"/>
        </a:p>
      </dgm:t>
    </dgm:pt>
    <dgm:pt modelId="{7D5C2657-3A69-486E-B667-31B855DD036E}">
      <dgm:prSet phldrT="[Text]" custT="1"/>
      <dgm:spPr/>
      <dgm:t>
        <a:bodyPr/>
        <a:lstStyle/>
        <a:p>
          <a:r>
            <a:rPr lang="en-AU" sz="1600" dirty="0" smtClean="0">
              <a:solidFill>
                <a:schemeClr val="tx1"/>
              </a:solidFill>
            </a:rPr>
            <a:t>Engineering</a:t>
          </a:r>
          <a:endParaRPr lang="en-AU" sz="1200" dirty="0">
            <a:solidFill>
              <a:schemeClr val="tx1"/>
            </a:solidFill>
          </a:endParaRPr>
        </a:p>
      </dgm:t>
    </dgm:pt>
    <dgm:pt modelId="{BC8A84F6-9864-47D5-85C8-3A1932B0D5CD}" type="parTrans" cxnId="{AFDA0131-3D7E-4AF5-BF54-4586BAC1094D}">
      <dgm:prSet/>
      <dgm:spPr/>
      <dgm:t>
        <a:bodyPr/>
        <a:lstStyle/>
        <a:p>
          <a:endParaRPr lang="en-AU"/>
        </a:p>
      </dgm:t>
    </dgm:pt>
    <dgm:pt modelId="{5862DCCE-FC74-4257-914F-DFA59145A8F6}" type="sibTrans" cxnId="{AFDA0131-3D7E-4AF5-BF54-4586BAC1094D}">
      <dgm:prSet/>
      <dgm:spPr/>
      <dgm:t>
        <a:bodyPr/>
        <a:lstStyle/>
        <a:p>
          <a:endParaRPr lang="en-AU"/>
        </a:p>
      </dgm:t>
    </dgm:pt>
    <dgm:pt modelId="{98CFDA61-B03F-4263-9992-27BC5BB7493F}">
      <dgm:prSet phldrT="[Text]" custT="1"/>
      <dgm:spPr/>
      <dgm:t>
        <a:bodyPr/>
        <a:lstStyle/>
        <a:p>
          <a:r>
            <a:rPr lang="en-AU" sz="1600" dirty="0" smtClean="0">
              <a:solidFill>
                <a:schemeClr val="tx1"/>
              </a:solidFill>
            </a:rPr>
            <a:t>Ventilation </a:t>
          </a:r>
          <a:endParaRPr lang="en-AU" sz="1600" dirty="0">
            <a:solidFill>
              <a:schemeClr val="tx1"/>
            </a:solidFill>
          </a:endParaRPr>
        </a:p>
      </dgm:t>
    </dgm:pt>
    <dgm:pt modelId="{AB64EE4D-B796-4E83-A0F0-C70EB6942EDC}" type="parTrans" cxnId="{B1F00823-1C3A-4F8C-961F-4703DAA0EDE1}">
      <dgm:prSet/>
      <dgm:spPr/>
      <dgm:t>
        <a:bodyPr/>
        <a:lstStyle/>
        <a:p>
          <a:endParaRPr lang="en-AU"/>
        </a:p>
      </dgm:t>
    </dgm:pt>
    <dgm:pt modelId="{3C6DF78F-8800-473D-881F-A5CCF134BD25}" type="sibTrans" cxnId="{B1F00823-1C3A-4F8C-961F-4703DAA0EDE1}">
      <dgm:prSet/>
      <dgm:spPr/>
      <dgm:t>
        <a:bodyPr/>
        <a:lstStyle/>
        <a:p>
          <a:endParaRPr lang="en-AU"/>
        </a:p>
      </dgm:t>
    </dgm:pt>
    <dgm:pt modelId="{6D2A7391-33FF-45AE-A9AF-339FBD579C7C}">
      <dgm:prSet phldrT="[Text]" custT="1"/>
      <dgm:spPr/>
      <dgm:t>
        <a:bodyPr/>
        <a:lstStyle/>
        <a:p>
          <a:r>
            <a:rPr lang="en-AU" sz="1600" dirty="0" smtClean="0">
              <a:solidFill>
                <a:schemeClr val="tx1"/>
              </a:solidFill>
            </a:rPr>
            <a:t>Administrative</a:t>
          </a:r>
          <a:endParaRPr lang="en-AU" sz="1600" dirty="0">
            <a:solidFill>
              <a:schemeClr val="tx1"/>
            </a:solidFill>
          </a:endParaRPr>
        </a:p>
      </dgm:t>
    </dgm:pt>
    <dgm:pt modelId="{C9E59E80-1C20-45E8-AC69-7550A8C13963}" type="parTrans" cxnId="{1C41D6B6-B120-4F39-8A7A-42BD3E24ED56}">
      <dgm:prSet/>
      <dgm:spPr/>
      <dgm:t>
        <a:bodyPr/>
        <a:lstStyle/>
        <a:p>
          <a:endParaRPr lang="en-AU"/>
        </a:p>
      </dgm:t>
    </dgm:pt>
    <dgm:pt modelId="{E31F9EB4-D1B0-4BBD-861F-9A7FDEF4010F}" type="sibTrans" cxnId="{1C41D6B6-B120-4F39-8A7A-42BD3E24ED56}">
      <dgm:prSet/>
      <dgm:spPr/>
      <dgm:t>
        <a:bodyPr/>
        <a:lstStyle/>
        <a:p>
          <a:endParaRPr lang="en-AU"/>
        </a:p>
      </dgm:t>
    </dgm:pt>
    <dgm:pt modelId="{42122A04-EE89-4A84-9B2A-179530F79189}">
      <dgm:prSet phldrT="[Text]" custT="1"/>
      <dgm:spPr/>
      <dgm:t>
        <a:bodyPr/>
        <a:lstStyle/>
        <a:p>
          <a:r>
            <a:rPr lang="en-AU" sz="1600" dirty="0" smtClean="0">
              <a:solidFill>
                <a:schemeClr val="tx1"/>
              </a:solidFill>
            </a:rPr>
            <a:t>Personal Protective Equipment</a:t>
          </a:r>
          <a:endParaRPr lang="en-AU" sz="1600" dirty="0">
            <a:solidFill>
              <a:schemeClr val="tx1"/>
            </a:solidFill>
          </a:endParaRPr>
        </a:p>
      </dgm:t>
    </dgm:pt>
    <dgm:pt modelId="{04B49E6A-16EE-45C9-A7D5-4BE1B31C3DC7}" type="parTrans" cxnId="{92679B2E-0C84-45CE-B0CD-CEB242A17F3B}">
      <dgm:prSet/>
      <dgm:spPr/>
      <dgm:t>
        <a:bodyPr/>
        <a:lstStyle/>
        <a:p>
          <a:endParaRPr lang="en-AU"/>
        </a:p>
      </dgm:t>
    </dgm:pt>
    <dgm:pt modelId="{633CC6F2-E622-48EA-B242-3DD8B1BDD200}" type="sibTrans" cxnId="{92679B2E-0C84-45CE-B0CD-CEB242A17F3B}">
      <dgm:prSet/>
      <dgm:spPr/>
      <dgm:t>
        <a:bodyPr/>
        <a:lstStyle/>
        <a:p>
          <a:endParaRPr lang="en-AU"/>
        </a:p>
      </dgm:t>
    </dgm:pt>
    <dgm:pt modelId="{B2E485C8-4A61-443A-918E-07A014A62CBF}" type="pres">
      <dgm:prSet presAssocID="{06414387-CB4D-4D3C-991F-AD3C036AF49F}" presName="CompostProcess" presStyleCnt="0">
        <dgm:presLayoutVars>
          <dgm:dir/>
          <dgm:resizeHandles val="exact"/>
        </dgm:presLayoutVars>
      </dgm:prSet>
      <dgm:spPr/>
    </dgm:pt>
    <dgm:pt modelId="{D7088565-CD38-4CA3-8793-B56B5F396C6A}" type="pres">
      <dgm:prSet presAssocID="{06414387-CB4D-4D3C-991F-AD3C036AF49F}" presName="arrow" presStyleLbl="bgShp" presStyleIdx="0" presStyleCnt="1"/>
      <dgm:spPr/>
    </dgm:pt>
    <dgm:pt modelId="{511BB019-B24A-49F2-98AA-7BC753C4A5D7}" type="pres">
      <dgm:prSet presAssocID="{06414387-CB4D-4D3C-991F-AD3C036AF49F}" presName="linearProcess" presStyleCnt="0"/>
      <dgm:spPr/>
    </dgm:pt>
    <dgm:pt modelId="{B0B75631-0119-4268-88DA-26D57B449446}" type="pres">
      <dgm:prSet presAssocID="{9A0F42AA-262D-45A6-B6CB-941F4815FB85}" presName="textNode" presStyleLbl="node1" presStyleIdx="0" presStyleCnt="5">
        <dgm:presLayoutVars>
          <dgm:bulletEnabled val="1"/>
        </dgm:presLayoutVars>
      </dgm:prSet>
      <dgm:spPr/>
      <dgm:t>
        <a:bodyPr/>
        <a:lstStyle/>
        <a:p>
          <a:endParaRPr lang="en-AU"/>
        </a:p>
      </dgm:t>
    </dgm:pt>
    <dgm:pt modelId="{A36C4ACF-A8FB-44A9-9E02-64B2C4C47AAA}" type="pres">
      <dgm:prSet presAssocID="{9400DB85-042D-47C3-A186-6C2FC2003272}" presName="sibTrans" presStyleCnt="0"/>
      <dgm:spPr/>
    </dgm:pt>
    <dgm:pt modelId="{92E852DE-910F-4A61-8218-9C7848931EEF}" type="pres">
      <dgm:prSet presAssocID="{7D5C2657-3A69-486E-B667-31B855DD036E}" presName="textNode" presStyleLbl="node1" presStyleIdx="1" presStyleCnt="5">
        <dgm:presLayoutVars>
          <dgm:bulletEnabled val="1"/>
        </dgm:presLayoutVars>
      </dgm:prSet>
      <dgm:spPr/>
      <dgm:t>
        <a:bodyPr/>
        <a:lstStyle/>
        <a:p>
          <a:endParaRPr lang="en-AU"/>
        </a:p>
      </dgm:t>
    </dgm:pt>
    <dgm:pt modelId="{FB302355-F311-4851-AC3F-D8E29D274D99}" type="pres">
      <dgm:prSet presAssocID="{5862DCCE-FC74-4257-914F-DFA59145A8F6}" presName="sibTrans" presStyleCnt="0"/>
      <dgm:spPr/>
    </dgm:pt>
    <dgm:pt modelId="{B336001D-19B0-4B68-890B-BFCB1AA0F9ED}" type="pres">
      <dgm:prSet presAssocID="{98CFDA61-B03F-4263-9992-27BC5BB7493F}" presName="textNode" presStyleLbl="node1" presStyleIdx="2" presStyleCnt="5">
        <dgm:presLayoutVars>
          <dgm:bulletEnabled val="1"/>
        </dgm:presLayoutVars>
      </dgm:prSet>
      <dgm:spPr/>
      <dgm:t>
        <a:bodyPr/>
        <a:lstStyle/>
        <a:p>
          <a:endParaRPr lang="en-AU"/>
        </a:p>
      </dgm:t>
    </dgm:pt>
    <dgm:pt modelId="{368BA57B-4D86-4BDA-A9B9-C03C7A07E9F4}" type="pres">
      <dgm:prSet presAssocID="{3C6DF78F-8800-473D-881F-A5CCF134BD25}" presName="sibTrans" presStyleCnt="0"/>
      <dgm:spPr/>
    </dgm:pt>
    <dgm:pt modelId="{7FDB305A-ECAC-4FBF-AA70-2E0CB5724242}" type="pres">
      <dgm:prSet presAssocID="{6D2A7391-33FF-45AE-A9AF-339FBD579C7C}" presName="textNode" presStyleLbl="node1" presStyleIdx="3" presStyleCnt="5">
        <dgm:presLayoutVars>
          <dgm:bulletEnabled val="1"/>
        </dgm:presLayoutVars>
      </dgm:prSet>
      <dgm:spPr/>
      <dgm:t>
        <a:bodyPr/>
        <a:lstStyle/>
        <a:p>
          <a:endParaRPr lang="en-AU"/>
        </a:p>
      </dgm:t>
    </dgm:pt>
    <dgm:pt modelId="{3E63EA6C-943A-47FC-9280-7FDE0E6DFFFC}" type="pres">
      <dgm:prSet presAssocID="{E31F9EB4-D1B0-4BBD-861F-9A7FDEF4010F}" presName="sibTrans" presStyleCnt="0"/>
      <dgm:spPr/>
    </dgm:pt>
    <dgm:pt modelId="{971FA99F-1A51-4F0C-AFF3-DF32C79037C0}" type="pres">
      <dgm:prSet presAssocID="{42122A04-EE89-4A84-9B2A-179530F79189}" presName="textNode" presStyleLbl="node1" presStyleIdx="4" presStyleCnt="5">
        <dgm:presLayoutVars>
          <dgm:bulletEnabled val="1"/>
        </dgm:presLayoutVars>
      </dgm:prSet>
      <dgm:spPr/>
      <dgm:t>
        <a:bodyPr/>
        <a:lstStyle/>
        <a:p>
          <a:endParaRPr lang="en-AU"/>
        </a:p>
      </dgm:t>
    </dgm:pt>
  </dgm:ptLst>
  <dgm:cxnLst>
    <dgm:cxn modelId="{C8FF13E9-6C28-4A8B-B9DA-5BFB559A6E8D}" type="presOf" srcId="{98CFDA61-B03F-4263-9992-27BC5BB7493F}" destId="{B336001D-19B0-4B68-890B-BFCB1AA0F9ED}" srcOrd="0" destOrd="0" presId="urn:microsoft.com/office/officeart/2005/8/layout/hProcess9"/>
    <dgm:cxn modelId="{1C41D6B6-B120-4F39-8A7A-42BD3E24ED56}" srcId="{06414387-CB4D-4D3C-991F-AD3C036AF49F}" destId="{6D2A7391-33FF-45AE-A9AF-339FBD579C7C}" srcOrd="3" destOrd="0" parTransId="{C9E59E80-1C20-45E8-AC69-7550A8C13963}" sibTransId="{E31F9EB4-D1B0-4BBD-861F-9A7FDEF4010F}"/>
    <dgm:cxn modelId="{F28C662B-6F83-4B35-9D4E-47F592B5512F}" type="presOf" srcId="{6D2A7391-33FF-45AE-A9AF-339FBD579C7C}" destId="{7FDB305A-ECAC-4FBF-AA70-2E0CB5724242}" srcOrd="0" destOrd="0" presId="urn:microsoft.com/office/officeart/2005/8/layout/hProcess9"/>
    <dgm:cxn modelId="{92679B2E-0C84-45CE-B0CD-CEB242A17F3B}" srcId="{06414387-CB4D-4D3C-991F-AD3C036AF49F}" destId="{42122A04-EE89-4A84-9B2A-179530F79189}" srcOrd="4" destOrd="0" parTransId="{04B49E6A-16EE-45C9-A7D5-4BE1B31C3DC7}" sibTransId="{633CC6F2-E622-48EA-B242-3DD8B1BDD200}"/>
    <dgm:cxn modelId="{0915FEA6-83D6-4EA9-8C9B-ED2349E6C156}" type="presOf" srcId="{7D5C2657-3A69-486E-B667-31B855DD036E}" destId="{92E852DE-910F-4A61-8218-9C7848931EEF}" srcOrd="0" destOrd="0" presId="urn:microsoft.com/office/officeart/2005/8/layout/hProcess9"/>
    <dgm:cxn modelId="{82A57E0C-E2CD-4BA2-AB4A-6913B1BB3D3B}" type="presOf" srcId="{42122A04-EE89-4A84-9B2A-179530F79189}" destId="{971FA99F-1A51-4F0C-AFF3-DF32C79037C0}" srcOrd="0" destOrd="0" presId="urn:microsoft.com/office/officeart/2005/8/layout/hProcess9"/>
    <dgm:cxn modelId="{352E902A-A7EA-4B0A-A8F9-2C66FB73B5A5}" srcId="{06414387-CB4D-4D3C-991F-AD3C036AF49F}" destId="{9A0F42AA-262D-45A6-B6CB-941F4815FB85}" srcOrd="0" destOrd="0" parTransId="{23100C34-CF98-4760-9D0B-943FFCB41DF4}" sibTransId="{9400DB85-042D-47C3-A186-6C2FC2003272}"/>
    <dgm:cxn modelId="{0AD8BADF-A150-429B-A947-20D75B406D7B}" type="presOf" srcId="{9A0F42AA-262D-45A6-B6CB-941F4815FB85}" destId="{B0B75631-0119-4268-88DA-26D57B449446}" srcOrd="0" destOrd="0" presId="urn:microsoft.com/office/officeart/2005/8/layout/hProcess9"/>
    <dgm:cxn modelId="{AFDA0131-3D7E-4AF5-BF54-4586BAC1094D}" srcId="{06414387-CB4D-4D3C-991F-AD3C036AF49F}" destId="{7D5C2657-3A69-486E-B667-31B855DD036E}" srcOrd="1" destOrd="0" parTransId="{BC8A84F6-9864-47D5-85C8-3A1932B0D5CD}" sibTransId="{5862DCCE-FC74-4257-914F-DFA59145A8F6}"/>
    <dgm:cxn modelId="{28D538AF-C85A-41F2-83BA-32F169F539C6}" type="presOf" srcId="{06414387-CB4D-4D3C-991F-AD3C036AF49F}" destId="{B2E485C8-4A61-443A-918E-07A014A62CBF}" srcOrd="0" destOrd="0" presId="urn:microsoft.com/office/officeart/2005/8/layout/hProcess9"/>
    <dgm:cxn modelId="{B1F00823-1C3A-4F8C-961F-4703DAA0EDE1}" srcId="{06414387-CB4D-4D3C-991F-AD3C036AF49F}" destId="{98CFDA61-B03F-4263-9992-27BC5BB7493F}" srcOrd="2" destOrd="0" parTransId="{AB64EE4D-B796-4E83-A0F0-C70EB6942EDC}" sibTransId="{3C6DF78F-8800-473D-881F-A5CCF134BD25}"/>
    <dgm:cxn modelId="{46438015-F6C8-445D-A680-7AC50DE29375}" type="presParOf" srcId="{B2E485C8-4A61-443A-918E-07A014A62CBF}" destId="{D7088565-CD38-4CA3-8793-B56B5F396C6A}" srcOrd="0" destOrd="0" presId="urn:microsoft.com/office/officeart/2005/8/layout/hProcess9"/>
    <dgm:cxn modelId="{A2EBFFFB-C8BB-4614-B2F6-D60CBDA9B16D}" type="presParOf" srcId="{B2E485C8-4A61-443A-918E-07A014A62CBF}" destId="{511BB019-B24A-49F2-98AA-7BC753C4A5D7}" srcOrd="1" destOrd="0" presId="urn:microsoft.com/office/officeart/2005/8/layout/hProcess9"/>
    <dgm:cxn modelId="{374BA64C-7EC6-4794-93C3-EB8B4E444375}" type="presParOf" srcId="{511BB019-B24A-49F2-98AA-7BC753C4A5D7}" destId="{B0B75631-0119-4268-88DA-26D57B449446}" srcOrd="0" destOrd="0" presId="urn:microsoft.com/office/officeart/2005/8/layout/hProcess9"/>
    <dgm:cxn modelId="{7D08230E-DDB7-4793-8CC7-F03517F89808}" type="presParOf" srcId="{511BB019-B24A-49F2-98AA-7BC753C4A5D7}" destId="{A36C4ACF-A8FB-44A9-9E02-64B2C4C47AAA}" srcOrd="1" destOrd="0" presId="urn:microsoft.com/office/officeart/2005/8/layout/hProcess9"/>
    <dgm:cxn modelId="{C32E6AA4-6CFA-46EE-8B82-6BFFB8629250}" type="presParOf" srcId="{511BB019-B24A-49F2-98AA-7BC753C4A5D7}" destId="{92E852DE-910F-4A61-8218-9C7848931EEF}" srcOrd="2" destOrd="0" presId="urn:microsoft.com/office/officeart/2005/8/layout/hProcess9"/>
    <dgm:cxn modelId="{BA7EDB28-1077-4C12-A963-FE3A54DF616A}" type="presParOf" srcId="{511BB019-B24A-49F2-98AA-7BC753C4A5D7}" destId="{FB302355-F311-4851-AC3F-D8E29D274D99}" srcOrd="3" destOrd="0" presId="urn:microsoft.com/office/officeart/2005/8/layout/hProcess9"/>
    <dgm:cxn modelId="{FC655844-7094-4335-BCBB-693F74E5591C}" type="presParOf" srcId="{511BB019-B24A-49F2-98AA-7BC753C4A5D7}" destId="{B336001D-19B0-4B68-890B-BFCB1AA0F9ED}" srcOrd="4" destOrd="0" presId="urn:microsoft.com/office/officeart/2005/8/layout/hProcess9"/>
    <dgm:cxn modelId="{6C2C4EEE-3160-4AC2-BBEA-8F798F7CBFDB}" type="presParOf" srcId="{511BB019-B24A-49F2-98AA-7BC753C4A5D7}" destId="{368BA57B-4D86-4BDA-A9B9-C03C7A07E9F4}" srcOrd="5" destOrd="0" presId="urn:microsoft.com/office/officeart/2005/8/layout/hProcess9"/>
    <dgm:cxn modelId="{B7B4A3F8-276C-48BA-894A-7911068D2E7D}" type="presParOf" srcId="{511BB019-B24A-49F2-98AA-7BC753C4A5D7}" destId="{7FDB305A-ECAC-4FBF-AA70-2E0CB5724242}" srcOrd="6" destOrd="0" presId="urn:microsoft.com/office/officeart/2005/8/layout/hProcess9"/>
    <dgm:cxn modelId="{0F482D9D-8214-4C34-ACA8-B280E46CFC4B}" type="presParOf" srcId="{511BB019-B24A-49F2-98AA-7BC753C4A5D7}" destId="{3E63EA6C-943A-47FC-9280-7FDE0E6DFFFC}" srcOrd="7" destOrd="0" presId="urn:microsoft.com/office/officeart/2005/8/layout/hProcess9"/>
    <dgm:cxn modelId="{3B7C9F36-95E8-49DE-B553-FEF4D46B2351}" type="presParOf" srcId="{511BB019-B24A-49F2-98AA-7BC753C4A5D7}" destId="{971FA99F-1A51-4F0C-AFF3-DF32C79037C0}"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D9302-3B96-4A57-A769-12424C16F477}">
      <dsp:nvSpPr>
        <dsp:cNvPr id="0" name=""/>
        <dsp:cNvSpPr/>
      </dsp:nvSpPr>
      <dsp:spPr>
        <a:xfrm>
          <a:off x="3363019" y="1614"/>
          <a:ext cx="1730024" cy="11245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AU" sz="2500" kern="1200" dirty="0" smtClean="0"/>
            <a:t>Inhalation</a:t>
          </a:r>
          <a:endParaRPr lang="en-AU" sz="2500" kern="1200" dirty="0"/>
        </a:p>
      </dsp:txBody>
      <dsp:txXfrm>
        <a:off x="3417913" y="56508"/>
        <a:ext cx="1620236" cy="1014728"/>
      </dsp:txXfrm>
    </dsp:sp>
    <dsp:sp modelId="{150298DD-B11D-4A91-A167-16D92C84454A}">
      <dsp:nvSpPr>
        <dsp:cNvPr id="0" name=""/>
        <dsp:cNvSpPr/>
      </dsp:nvSpPr>
      <dsp:spPr>
        <a:xfrm>
          <a:off x="2370239" y="563872"/>
          <a:ext cx="3715584" cy="3715584"/>
        </a:xfrm>
        <a:custGeom>
          <a:avLst/>
          <a:gdLst/>
          <a:ahLst/>
          <a:cxnLst/>
          <a:rect l="0" t="0" r="0" b="0"/>
          <a:pathLst>
            <a:path>
              <a:moveTo>
                <a:pt x="2735266" y="220284"/>
              </a:moveTo>
              <a:arcTo wR="1857792" hR="1857792" stAng="17891102" swAng="2625785"/>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72E148B-5054-4D8C-8A3C-6110F577D4D0}">
      <dsp:nvSpPr>
        <dsp:cNvPr id="0" name=""/>
        <dsp:cNvSpPr/>
      </dsp:nvSpPr>
      <dsp:spPr>
        <a:xfrm>
          <a:off x="5220811" y="1859406"/>
          <a:ext cx="1730024" cy="11245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AU" sz="2500" kern="1200" dirty="0" smtClean="0"/>
            <a:t>Skin contact</a:t>
          </a:r>
          <a:endParaRPr lang="en-AU" sz="2500" kern="1200" dirty="0"/>
        </a:p>
      </dsp:txBody>
      <dsp:txXfrm>
        <a:off x="5275705" y="1914300"/>
        <a:ext cx="1620236" cy="1014728"/>
      </dsp:txXfrm>
    </dsp:sp>
    <dsp:sp modelId="{7C31F233-BDC7-482E-AB62-6341A2F5EA10}">
      <dsp:nvSpPr>
        <dsp:cNvPr id="0" name=""/>
        <dsp:cNvSpPr/>
      </dsp:nvSpPr>
      <dsp:spPr>
        <a:xfrm>
          <a:off x="2370239" y="563872"/>
          <a:ext cx="3715584" cy="3715584"/>
        </a:xfrm>
        <a:custGeom>
          <a:avLst/>
          <a:gdLst/>
          <a:ahLst/>
          <a:cxnLst/>
          <a:rect l="0" t="0" r="0" b="0"/>
          <a:pathLst>
            <a:path>
              <a:moveTo>
                <a:pt x="3624137" y="2433481"/>
              </a:moveTo>
              <a:arcTo wR="1857792" hR="1857792" stAng="1083113" swAng="2625785"/>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CB5525F-BC50-4723-A84B-3FCCF9017AA3}">
      <dsp:nvSpPr>
        <dsp:cNvPr id="0" name=""/>
        <dsp:cNvSpPr/>
      </dsp:nvSpPr>
      <dsp:spPr>
        <a:xfrm>
          <a:off x="3363019" y="3717198"/>
          <a:ext cx="1730024" cy="11245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AU" sz="2500" kern="1200" dirty="0" smtClean="0"/>
            <a:t>Ingestion</a:t>
          </a:r>
          <a:endParaRPr lang="en-AU" sz="2500" kern="1200" dirty="0"/>
        </a:p>
      </dsp:txBody>
      <dsp:txXfrm>
        <a:off x="3417913" y="3772092"/>
        <a:ext cx="1620236" cy="1014728"/>
      </dsp:txXfrm>
    </dsp:sp>
    <dsp:sp modelId="{0AB8A52D-D9A7-4CD9-90BF-0A57DF3370B8}">
      <dsp:nvSpPr>
        <dsp:cNvPr id="0" name=""/>
        <dsp:cNvSpPr/>
      </dsp:nvSpPr>
      <dsp:spPr>
        <a:xfrm>
          <a:off x="2370239" y="563872"/>
          <a:ext cx="3715584" cy="3715584"/>
        </a:xfrm>
        <a:custGeom>
          <a:avLst/>
          <a:gdLst/>
          <a:ahLst/>
          <a:cxnLst/>
          <a:rect l="0" t="0" r="0" b="0"/>
          <a:pathLst>
            <a:path>
              <a:moveTo>
                <a:pt x="980318" y="3495300"/>
              </a:moveTo>
              <a:arcTo wR="1857792" hR="1857792" stAng="7091102" swAng="2625785"/>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D4AB40B-39E1-432C-81D4-0A3BA7025282}">
      <dsp:nvSpPr>
        <dsp:cNvPr id="0" name=""/>
        <dsp:cNvSpPr/>
      </dsp:nvSpPr>
      <dsp:spPr>
        <a:xfrm>
          <a:off x="1505227" y="1859406"/>
          <a:ext cx="1730024" cy="11245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AU" sz="2500" kern="1200" dirty="0" smtClean="0"/>
            <a:t>Injection</a:t>
          </a:r>
          <a:endParaRPr lang="en-AU" sz="2500" kern="1200" dirty="0"/>
        </a:p>
      </dsp:txBody>
      <dsp:txXfrm>
        <a:off x="1560121" y="1914300"/>
        <a:ext cx="1620236" cy="1014728"/>
      </dsp:txXfrm>
    </dsp:sp>
    <dsp:sp modelId="{37328DFC-0826-4FE9-8AD4-D5181A0B489E}">
      <dsp:nvSpPr>
        <dsp:cNvPr id="0" name=""/>
        <dsp:cNvSpPr/>
      </dsp:nvSpPr>
      <dsp:spPr>
        <a:xfrm>
          <a:off x="2370239" y="563872"/>
          <a:ext cx="3715584" cy="3715584"/>
        </a:xfrm>
        <a:custGeom>
          <a:avLst/>
          <a:gdLst/>
          <a:ahLst/>
          <a:cxnLst/>
          <a:rect l="0" t="0" r="0" b="0"/>
          <a:pathLst>
            <a:path>
              <a:moveTo>
                <a:pt x="91447" y="1282103"/>
              </a:moveTo>
              <a:arcTo wR="1857792" hR="1857792" stAng="11883113" swAng="2625785"/>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88565-CD38-4CA3-8793-B56B5F396C6A}">
      <dsp:nvSpPr>
        <dsp:cNvPr id="0" name=""/>
        <dsp:cNvSpPr/>
      </dsp:nvSpPr>
      <dsp:spPr>
        <a:xfrm>
          <a:off x="685799" y="0"/>
          <a:ext cx="7772400" cy="45259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B75631-0119-4268-88DA-26D57B449446}">
      <dsp:nvSpPr>
        <dsp:cNvPr id="0" name=""/>
        <dsp:cNvSpPr/>
      </dsp:nvSpPr>
      <dsp:spPr>
        <a:xfrm>
          <a:off x="2678" y="1357788"/>
          <a:ext cx="1612701" cy="181038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dirty="0" smtClean="0">
              <a:solidFill>
                <a:schemeClr val="tx1"/>
              </a:solidFill>
            </a:rPr>
            <a:t>Substitution</a:t>
          </a:r>
          <a:endParaRPr lang="en-AU" sz="1600" kern="1200" dirty="0">
            <a:solidFill>
              <a:schemeClr val="tx1"/>
            </a:solidFill>
          </a:endParaRPr>
        </a:p>
      </dsp:txBody>
      <dsp:txXfrm>
        <a:off x="81404" y="1436514"/>
        <a:ext cx="1455249" cy="1652933"/>
      </dsp:txXfrm>
    </dsp:sp>
    <dsp:sp modelId="{92E852DE-910F-4A61-8218-9C7848931EEF}">
      <dsp:nvSpPr>
        <dsp:cNvPr id="0" name=""/>
        <dsp:cNvSpPr/>
      </dsp:nvSpPr>
      <dsp:spPr>
        <a:xfrm>
          <a:off x="1884164" y="1357788"/>
          <a:ext cx="1612701" cy="181038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dirty="0" smtClean="0">
              <a:solidFill>
                <a:schemeClr val="tx1"/>
              </a:solidFill>
            </a:rPr>
            <a:t>Engineering</a:t>
          </a:r>
          <a:endParaRPr lang="en-AU" sz="1200" kern="1200" dirty="0">
            <a:solidFill>
              <a:schemeClr val="tx1"/>
            </a:solidFill>
          </a:endParaRPr>
        </a:p>
      </dsp:txBody>
      <dsp:txXfrm>
        <a:off x="1962890" y="1436514"/>
        <a:ext cx="1455249" cy="1652933"/>
      </dsp:txXfrm>
    </dsp:sp>
    <dsp:sp modelId="{B336001D-19B0-4B68-890B-BFCB1AA0F9ED}">
      <dsp:nvSpPr>
        <dsp:cNvPr id="0" name=""/>
        <dsp:cNvSpPr/>
      </dsp:nvSpPr>
      <dsp:spPr>
        <a:xfrm>
          <a:off x="3765649" y="1357788"/>
          <a:ext cx="1612701" cy="181038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dirty="0" smtClean="0">
              <a:solidFill>
                <a:schemeClr val="tx1"/>
              </a:solidFill>
            </a:rPr>
            <a:t>Ventilation </a:t>
          </a:r>
          <a:endParaRPr lang="en-AU" sz="1600" kern="1200" dirty="0">
            <a:solidFill>
              <a:schemeClr val="tx1"/>
            </a:solidFill>
          </a:endParaRPr>
        </a:p>
      </dsp:txBody>
      <dsp:txXfrm>
        <a:off x="3844375" y="1436514"/>
        <a:ext cx="1455249" cy="1652933"/>
      </dsp:txXfrm>
    </dsp:sp>
    <dsp:sp modelId="{7FDB305A-ECAC-4FBF-AA70-2E0CB5724242}">
      <dsp:nvSpPr>
        <dsp:cNvPr id="0" name=""/>
        <dsp:cNvSpPr/>
      </dsp:nvSpPr>
      <dsp:spPr>
        <a:xfrm>
          <a:off x="5647134" y="1357788"/>
          <a:ext cx="1612701" cy="181038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dirty="0" smtClean="0">
              <a:solidFill>
                <a:schemeClr val="tx1"/>
              </a:solidFill>
            </a:rPr>
            <a:t>Administrative</a:t>
          </a:r>
          <a:endParaRPr lang="en-AU" sz="1600" kern="1200" dirty="0">
            <a:solidFill>
              <a:schemeClr val="tx1"/>
            </a:solidFill>
          </a:endParaRPr>
        </a:p>
      </dsp:txBody>
      <dsp:txXfrm>
        <a:off x="5725860" y="1436514"/>
        <a:ext cx="1455249" cy="1652933"/>
      </dsp:txXfrm>
    </dsp:sp>
    <dsp:sp modelId="{971FA99F-1A51-4F0C-AFF3-DF32C79037C0}">
      <dsp:nvSpPr>
        <dsp:cNvPr id="0" name=""/>
        <dsp:cNvSpPr/>
      </dsp:nvSpPr>
      <dsp:spPr>
        <a:xfrm>
          <a:off x="7528619" y="1357788"/>
          <a:ext cx="1612701" cy="181038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dirty="0" smtClean="0">
              <a:solidFill>
                <a:schemeClr val="tx1"/>
              </a:solidFill>
            </a:rPr>
            <a:t>Personal Protective Equipment</a:t>
          </a:r>
          <a:endParaRPr lang="en-AU" sz="1600" kern="1200" dirty="0">
            <a:solidFill>
              <a:schemeClr val="tx1"/>
            </a:solidFill>
          </a:endParaRPr>
        </a:p>
      </dsp:txBody>
      <dsp:txXfrm>
        <a:off x="7607345" y="1436514"/>
        <a:ext cx="1455249" cy="1652933"/>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HEALTH AND HYGIENE</a:t>
            </a:r>
          </a:p>
          <a:p>
            <a:endParaRPr lang="en-AU" sz="2800" dirty="0" smtClean="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70000" lnSpcReduction="20000"/>
          </a:bodyPr>
          <a:lstStyle/>
          <a:p>
            <a:pPr lvl="0"/>
            <a:r>
              <a:rPr lang="en-AU" dirty="0"/>
              <a:t>Describe the role of at least three occupational health and safety professionals involved in the assessment, identification, evaluation, monitoring and control of work caused illness.</a:t>
            </a:r>
          </a:p>
          <a:p>
            <a:endParaRPr lang="en-AU" dirty="0"/>
          </a:p>
          <a:p>
            <a:pPr lvl="0"/>
            <a:r>
              <a:rPr lang="en-AU" dirty="0"/>
              <a:t>Describe basic toxicological principles.</a:t>
            </a:r>
          </a:p>
          <a:p>
            <a:endParaRPr lang="en-AU" dirty="0"/>
          </a:p>
          <a:p>
            <a:pPr lvl="0"/>
            <a:r>
              <a:rPr lang="en-AU" dirty="0"/>
              <a:t>Describe concepts in relation to the workplace exposure standard.</a:t>
            </a:r>
          </a:p>
          <a:p>
            <a:endParaRPr lang="en-AU" dirty="0"/>
          </a:p>
          <a:p>
            <a:pPr lvl="0"/>
            <a:r>
              <a:rPr lang="en-AU" dirty="0"/>
              <a:t>Describe the type, effects and controls of at least three health hazards commonly encountered in the workplace.</a:t>
            </a:r>
          </a:p>
          <a:p>
            <a:endParaRPr lang="en-AU" dirty="0"/>
          </a:p>
          <a:p>
            <a:pPr lvl="0"/>
            <a:r>
              <a:rPr lang="en-AU" dirty="0"/>
              <a:t>Describe at least two techniques used to monitor workplace exposure to health hazards.</a:t>
            </a:r>
          </a:p>
          <a:p>
            <a:pPr marL="0" indent="0">
              <a:buNone/>
            </a:pPr>
            <a:endParaRPr lang="en-AU" dirty="0"/>
          </a:p>
        </p:txBody>
      </p:sp>
    </p:spTree>
    <p:extLst>
      <p:ext uri="{BB962C8B-B14F-4D97-AF65-F5344CB8AC3E}">
        <p14:creationId xmlns:p14="http://schemas.microsoft.com/office/powerpoint/2010/main" val="1203978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health and hygiene?</a:t>
            </a:r>
            <a:endParaRPr lang="en-AU" dirty="0"/>
          </a:p>
        </p:txBody>
      </p:sp>
      <p:sp>
        <p:nvSpPr>
          <p:cNvPr id="3" name="Content Placeholder 2"/>
          <p:cNvSpPr>
            <a:spLocks noGrp="1"/>
          </p:cNvSpPr>
          <p:nvPr>
            <p:ph idx="1"/>
          </p:nvPr>
        </p:nvSpPr>
        <p:spPr/>
        <p:txBody>
          <a:bodyPr/>
          <a:lstStyle/>
          <a:p>
            <a:pPr marL="0" indent="0">
              <a:buNone/>
            </a:pPr>
            <a:r>
              <a:rPr lang="en-AU" dirty="0" smtClean="0"/>
              <a:t>Occupational health involves maintaining a state of well-being and freedom from occupationally related disease or injury. </a:t>
            </a:r>
          </a:p>
          <a:p>
            <a:pPr marL="0" indent="0">
              <a:buNone/>
            </a:pPr>
            <a:endParaRPr lang="en-AU" dirty="0"/>
          </a:p>
          <a:p>
            <a:pPr marL="0" indent="0">
              <a:buNone/>
            </a:pPr>
            <a:r>
              <a:rPr lang="en-AU" dirty="0" smtClean="0"/>
              <a:t>Occupational hygiene is described as the recognition, the identification, the evaluation and the control of situations involving workplace hazards. </a:t>
            </a:r>
            <a:endParaRPr lang="en-AU" dirty="0"/>
          </a:p>
        </p:txBody>
      </p:sp>
    </p:spTree>
    <p:extLst>
      <p:ext uri="{BB962C8B-B14F-4D97-AF65-F5344CB8AC3E}">
        <p14:creationId xmlns:p14="http://schemas.microsoft.com/office/powerpoint/2010/main" val="4225535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health and hygiene?</a:t>
            </a:r>
            <a:endParaRPr lang="en-AU" dirty="0"/>
          </a:p>
        </p:txBody>
      </p:sp>
      <p:sp>
        <p:nvSpPr>
          <p:cNvPr id="3" name="Content Placeholder 2"/>
          <p:cNvSpPr>
            <a:spLocks noGrp="1"/>
          </p:cNvSpPr>
          <p:nvPr>
            <p:ph idx="1"/>
          </p:nvPr>
        </p:nvSpPr>
        <p:spPr/>
        <p:txBody>
          <a:bodyPr>
            <a:normAutofit fontScale="92500" lnSpcReduction="10000"/>
          </a:bodyPr>
          <a:lstStyle/>
          <a:p>
            <a:pPr lvl="0"/>
            <a:r>
              <a:rPr lang="en-US" dirty="0"/>
              <a:t>Basic Toxicology</a:t>
            </a:r>
            <a:endParaRPr lang="en-AU" dirty="0"/>
          </a:p>
          <a:p>
            <a:pPr lvl="0"/>
            <a:r>
              <a:rPr lang="en-US" dirty="0"/>
              <a:t>Toxicological Principles</a:t>
            </a:r>
            <a:endParaRPr lang="en-AU" dirty="0"/>
          </a:p>
          <a:p>
            <a:pPr lvl="0"/>
            <a:r>
              <a:rPr lang="en-US" dirty="0"/>
              <a:t>Routes of entry</a:t>
            </a:r>
            <a:endParaRPr lang="en-AU" dirty="0"/>
          </a:p>
          <a:p>
            <a:pPr lvl="0"/>
            <a:r>
              <a:rPr lang="en-US" dirty="0"/>
              <a:t>Toxic Effects of Hazardous Substances</a:t>
            </a:r>
            <a:endParaRPr lang="en-AU" dirty="0"/>
          </a:p>
          <a:p>
            <a:pPr lvl="0"/>
            <a:r>
              <a:rPr lang="en-US" dirty="0"/>
              <a:t>Occupation Hygiene</a:t>
            </a:r>
            <a:endParaRPr lang="en-AU" dirty="0"/>
          </a:p>
          <a:p>
            <a:pPr lvl="0"/>
            <a:r>
              <a:rPr lang="en-US" dirty="0"/>
              <a:t>Types, health Effects and Control of a Worker’s Exposure to a Health Hazard</a:t>
            </a:r>
            <a:endParaRPr lang="en-AU" dirty="0"/>
          </a:p>
          <a:p>
            <a:pPr lvl="0"/>
            <a:r>
              <a:rPr lang="en-US" dirty="0"/>
              <a:t>Methods of Controlling Workplace Hazards</a:t>
            </a:r>
            <a:endParaRPr lang="en-AU" dirty="0"/>
          </a:p>
          <a:p>
            <a:pPr lvl="0"/>
            <a:r>
              <a:rPr lang="en-US" dirty="0"/>
              <a:t>Biological Monitoring</a:t>
            </a:r>
            <a:endParaRPr lang="en-AU" dirty="0"/>
          </a:p>
        </p:txBody>
      </p:sp>
    </p:spTree>
    <p:extLst>
      <p:ext uri="{BB962C8B-B14F-4D97-AF65-F5344CB8AC3E}">
        <p14:creationId xmlns:p14="http://schemas.microsoft.com/office/powerpoint/2010/main" val="4117995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a:t>
            </a:r>
            <a:endParaRPr lang="en-AU" dirty="0"/>
          </a:p>
        </p:txBody>
      </p:sp>
      <p:sp>
        <p:nvSpPr>
          <p:cNvPr id="4" name="Rounded Rectangle 3"/>
          <p:cNvSpPr/>
          <p:nvPr/>
        </p:nvSpPr>
        <p:spPr>
          <a:xfrm>
            <a:off x="1555335" y="1762571"/>
            <a:ext cx="6033330" cy="3852016"/>
          </a:xfrm>
          <a:prstGeom prst="roundRect">
            <a:avLst/>
          </a:prstGeom>
          <a:solidFill>
            <a:schemeClr val="bg1">
              <a:lumMod val="75000"/>
            </a:schemeClr>
          </a:solidFill>
          <a:ln>
            <a:noFill/>
          </a:ln>
        </p:spPr>
        <p:style>
          <a:lnRef idx="1">
            <a:schemeClr val="accent6"/>
          </a:lnRef>
          <a:fillRef idx="3">
            <a:schemeClr val="accent6"/>
          </a:fillRef>
          <a:effectRef idx="2">
            <a:schemeClr val="accent6"/>
          </a:effectRef>
          <a:fontRef idx="minor">
            <a:schemeClr val="lt1"/>
          </a:fontRef>
        </p:style>
        <p:txBody>
          <a:bodyPr rtlCol="0" anchor="ctr"/>
          <a:lstStyle/>
          <a:p>
            <a:pPr lvl="0"/>
            <a:r>
              <a:rPr lang="en-US" dirty="0">
                <a:solidFill>
                  <a:schemeClr val="tx1"/>
                </a:solidFill>
              </a:rPr>
              <a:t>WHS Regulation s351 – Management of risks to health and safety</a:t>
            </a:r>
            <a:endParaRPr lang="en-AU" dirty="0">
              <a:solidFill>
                <a:schemeClr val="tx1"/>
              </a:solidFill>
            </a:endParaRPr>
          </a:p>
          <a:p>
            <a:r>
              <a:rPr lang="en-US" dirty="0">
                <a:solidFill>
                  <a:schemeClr val="tx1"/>
                </a:solidFill>
              </a:rPr>
              <a:t> </a:t>
            </a:r>
            <a:endParaRPr lang="en-AU" dirty="0">
              <a:solidFill>
                <a:schemeClr val="tx1"/>
              </a:solidFill>
            </a:endParaRPr>
          </a:p>
          <a:p>
            <a:pPr lvl="0"/>
            <a:r>
              <a:rPr lang="en-US" dirty="0">
                <a:solidFill>
                  <a:schemeClr val="tx1"/>
                </a:solidFill>
              </a:rPr>
              <a:t>WHS Regulation s 32 – 38 Managing risks to health and safety</a:t>
            </a:r>
            <a:endParaRPr lang="en-AU" dirty="0">
              <a:solidFill>
                <a:schemeClr val="tx1"/>
              </a:solidFill>
            </a:endParaRPr>
          </a:p>
          <a:p>
            <a:r>
              <a:rPr lang="en-US" dirty="0">
                <a:solidFill>
                  <a:schemeClr val="tx1"/>
                </a:solidFill>
              </a:rPr>
              <a:t> </a:t>
            </a:r>
            <a:endParaRPr lang="en-AU" dirty="0">
              <a:solidFill>
                <a:schemeClr val="tx1"/>
              </a:solidFill>
            </a:endParaRPr>
          </a:p>
          <a:p>
            <a:pPr lvl="0"/>
            <a:r>
              <a:rPr lang="en-US" dirty="0">
                <a:solidFill>
                  <a:schemeClr val="tx1"/>
                </a:solidFill>
              </a:rPr>
              <a:t>The Managing Risks of hazardous Chemicals in the Workplace COP 2018</a:t>
            </a:r>
            <a:endParaRPr lang="en-AU" dirty="0">
              <a:solidFill>
                <a:schemeClr val="tx1"/>
              </a:solidFill>
            </a:endParaRPr>
          </a:p>
          <a:p>
            <a:r>
              <a:rPr lang="en-US" dirty="0">
                <a:solidFill>
                  <a:schemeClr val="tx1"/>
                </a:solidFill>
              </a:rPr>
              <a:t> </a:t>
            </a:r>
            <a:endParaRPr lang="en-AU" dirty="0">
              <a:solidFill>
                <a:schemeClr val="tx1"/>
              </a:solidFill>
            </a:endParaRPr>
          </a:p>
          <a:p>
            <a:pPr lvl="0"/>
            <a:r>
              <a:rPr lang="en-US" dirty="0">
                <a:solidFill>
                  <a:schemeClr val="tx1"/>
                </a:solidFill>
              </a:rPr>
              <a:t>Managing Risks of Hazardous Chemicals in the Workplace COP 2018</a:t>
            </a:r>
            <a:endParaRPr lang="en-AU" dirty="0">
              <a:solidFill>
                <a:schemeClr val="tx1"/>
              </a:solidFill>
            </a:endParaRPr>
          </a:p>
        </p:txBody>
      </p:sp>
    </p:spTree>
    <p:extLst>
      <p:ext uri="{BB962C8B-B14F-4D97-AF65-F5344CB8AC3E}">
        <p14:creationId xmlns:p14="http://schemas.microsoft.com/office/powerpoint/2010/main" val="1844155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Health hazards in the workplace</a:t>
            </a:r>
            <a:endParaRPr lang="en-AU" dirty="0"/>
          </a:p>
        </p:txBody>
      </p:sp>
      <p:sp>
        <p:nvSpPr>
          <p:cNvPr id="3" name="Content Placeholder 2"/>
          <p:cNvSpPr>
            <a:spLocks noGrp="1"/>
          </p:cNvSpPr>
          <p:nvPr>
            <p:ph idx="1"/>
          </p:nvPr>
        </p:nvSpPr>
        <p:spPr>
          <a:xfrm>
            <a:off x="457200" y="1600200"/>
            <a:ext cx="3738785" cy="4525963"/>
          </a:xfrm>
        </p:spPr>
        <p:txBody>
          <a:bodyPr/>
          <a:lstStyle/>
          <a:p>
            <a:pPr marL="0" indent="0">
              <a:buNone/>
            </a:pPr>
            <a:r>
              <a:rPr lang="en-AU" b="1" dirty="0" smtClean="0"/>
              <a:t>Physical agents</a:t>
            </a:r>
          </a:p>
          <a:p>
            <a:r>
              <a:rPr lang="en-AU" dirty="0" smtClean="0"/>
              <a:t>Noise</a:t>
            </a:r>
          </a:p>
          <a:p>
            <a:r>
              <a:rPr lang="en-AU" dirty="0" smtClean="0"/>
              <a:t>Vibration</a:t>
            </a:r>
          </a:p>
          <a:p>
            <a:r>
              <a:rPr lang="en-AU" dirty="0" smtClean="0"/>
              <a:t>Light (radiation)</a:t>
            </a:r>
          </a:p>
          <a:p>
            <a:r>
              <a:rPr lang="en-AU" dirty="0" smtClean="0"/>
              <a:t>Heat</a:t>
            </a:r>
          </a:p>
          <a:p>
            <a:r>
              <a:rPr lang="en-AU" dirty="0" smtClean="0"/>
              <a:t>Cold </a:t>
            </a:r>
            <a:endParaRPr lang="en-AU" dirty="0"/>
          </a:p>
        </p:txBody>
      </p:sp>
      <p:sp>
        <p:nvSpPr>
          <p:cNvPr id="4" name="Content Placeholder 2"/>
          <p:cNvSpPr txBox="1">
            <a:spLocks/>
          </p:cNvSpPr>
          <p:nvPr/>
        </p:nvSpPr>
        <p:spPr>
          <a:xfrm>
            <a:off x="4348385" y="1626550"/>
            <a:ext cx="3738785"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AU" b="1" dirty="0" smtClean="0"/>
              <a:t>Biological agents</a:t>
            </a:r>
          </a:p>
          <a:p>
            <a:r>
              <a:rPr lang="en-AU" dirty="0" smtClean="0"/>
              <a:t>Bacterial</a:t>
            </a:r>
          </a:p>
          <a:p>
            <a:r>
              <a:rPr lang="en-AU" dirty="0" smtClean="0"/>
              <a:t>Fungal</a:t>
            </a:r>
          </a:p>
          <a:p>
            <a:r>
              <a:rPr lang="en-AU" dirty="0" smtClean="0"/>
              <a:t>Viral</a:t>
            </a:r>
          </a:p>
          <a:p>
            <a:pPr marL="0" indent="0">
              <a:buNone/>
            </a:pPr>
            <a:endParaRPr lang="en-AU" dirty="0"/>
          </a:p>
        </p:txBody>
      </p:sp>
    </p:spTree>
    <p:extLst>
      <p:ext uri="{BB962C8B-B14F-4D97-AF65-F5344CB8AC3E}">
        <p14:creationId xmlns:p14="http://schemas.microsoft.com/office/powerpoint/2010/main" val="3630090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Hazardous chemicals and health</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Hazardous chemicals that can harm health may be stored, handled or generated in a workplace</a:t>
            </a:r>
            <a:r>
              <a:rPr lang="en-AU" dirty="0" smtClean="0"/>
              <a:t>.</a:t>
            </a:r>
          </a:p>
          <a:p>
            <a:pPr marL="0" indent="0">
              <a:buNone/>
            </a:pPr>
            <a:endParaRPr lang="en-AU" dirty="0"/>
          </a:p>
          <a:p>
            <a:pPr marL="0" indent="0">
              <a:buNone/>
            </a:pPr>
            <a:r>
              <a:rPr lang="en-AU" dirty="0"/>
              <a:t>Hazardous chemicals may be found in a variety of forms including:</a:t>
            </a:r>
          </a:p>
          <a:p>
            <a:r>
              <a:rPr lang="en-AU" dirty="0" smtClean="0"/>
              <a:t>Solids</a:t>
            </a:r>
          </a:p>
          <a:p>
            <a:r>
              <a:rPr lang="en-AU" dirty="0" smtClean="0"/>
              <a:t>Dusts</a:t>
            </a:r>
          </a:p>
          <a:p>
            <a:r>
              <a:rPr lang="en-AU" dirty="0" smtClean="0"/>
              <a:t>Fumes</a:t>
            </a:r>
          </a:p>
          <a:p>
            <a:r>
              <a:rPr lang="en-AU" dirty="0" smtClean="0"/>
              <a:t>Liquids</a:t>
            </a:r>
          </a:p>
          <a:p>
            <a:r>
              <a:rPr lang="en-AU" dirty="0" smtClean="0"/>
              <a:t>Vapours</a:t>
            </a:r>
          </a:p>
          <a:p>
            <a:r>
              <a:rPr lang="en-AU" dirty="0" smtClean="0"/>
              <a:t>Mists</a:t>
            </a:r>
          </a:p>
          <a:p>
            <a:r>
              <a:rPr lang="en-AU" dirty="0" smtClean="0"/>
              <a:t>Gases  </a:t>
            </a:r>
            <a:endParaRPr lang="en-AU" dirty="0"/>
          </a:p>
        </p:txBody>
      </p:sp>
      <p:pic>
        <p:nvPicPr>
          <p:cNvPr id="11" name="Picture 10"/>
          <p:cNvPicPr>
            <a:picLocks noChangeAspect="1"/>
          </p:cNvPicPr>
          <p:nvPr/>
        </p:nvPicPr>
        <p:blipFill>
          <a:blip r:embed="rId2"/>
          <a:stretch>
            <a:fillRect/>
          </a:stretch>
        </p:blipFill>
        <p:spPr>
          <a:xfrm>
            <a:off x="6260372" y="3000864"/>
            <a:ext cx="1152525" cy="3590925"/>
          </a:xfrm>
          <a:prstGeom prst="rect">
            <a:avLst/>
          </a:prstGeom>
        </p:spPr>
      </p:pic>
    </p:spTree>
    <p:extLst>
      <p:ext uri="{BB962C8B-B14F-4D97-AF65-F5344CB8AC3E}">
        <p14:creationId xmlns:p14="http://schemas.microsoft.com/office/powerpoint/2010/main" val="2011826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Routes of entry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78332947"/>
              </p:ext>
            </p:extLst>
          </p:nvPr>
        </p:nvGraphicFramePr>
        <p:xfrm>
          <a:off x="230736" y="1600200"/>
          <a:ext cx="8456064" cy="4843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6105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Common workplace hazardous chemicals</a:t>
            </a:r>
            <a:endParaRPr lang="en-AU" dirty="0"/>
          </a:p>
        </p:txBody>
      </p:sp>
      <p:sp>
        <p:nvSpPr>
          <p:cNvPr id="3" name="Content Placeholder 2"/>
          <p:cNvSpPr>
            <a:spLocks noGrp="1"/>
          </p:cNvSpPr>
          <p:nvPr>
            <p:ph idx="1"/>
          </p:nvPr>
        </p:nvSpPr>
        <p:spPr>
          <a:xfrm>
            <a:off x="457200" y="1967669"/>
            <a:ext cx="8229600" cy="4800600"/>
          </a:xfrm>
        </p:spPr>
        <p:txBody>
          <a:bodyPr>
            <a:normAutofit fontScale="70000" lnSpcReduction="20000"/>
          </a:bodyPr>
          <a:lstStyle/>
          <a:p>
            <a:pPr lvl="1">
              <a:buFont typeface="Arial" panose="020B0604020202020204" pitchFamily="34" charset="0"/>
              <a:buChar char="•"/>
            </a:pPr>
            <a:r>
              <a:rPr lang="en-AU" sz="3400" dirty="0"/>
              <a:t>organic solvents</a:t>
            </a:r>
          </a:p>
          <a:p>
            <a:pPr lvl="1">
              <a:buFont typeface="Arial" panose="020B0604020202020204" pitchFamily="34" charset="0"/>
              <a:buChar char="•"/>
            </a:pPr>
            <a:r>
              <a:rPr lang="en-AU" sz="3400" dirty="0"/>
              <a:t>adhesives</a:t>
            </a:r>
          </a:p>
          <a:p>
            <a:pPr lvl="1">
              <a:buFont typeface="Arial" panose="020B0604020202020204" pitchFamily="34" charset="0"/>
              <a:buChar char="•"/>
            </a:pPr>
            <a:r>
              <a:rPr lang="en-AU" sz="3400" dirty="0"/>
              <a:t>paints and paint thinners</a:t>
            </a:r>
          </a:p>
          <a:p>
            <a:pPr lvl="1">
              <a:buFont typeface="Arial" panose="020B0604020202020204" pitchFamily="34" charset="0"/>
              <a:buChar char="•"/>
            </a:pPr>
            <a:r>
              <a:rPr lang="en-AU" sz="3400" dirty="0"/>
              <a:t>dusts such as asbestos and respirable crystalline silica</a:t>
            </a:r>
          </a:p>
          <a:p>
            <a:pPr lvl="1">
              <a:buFont typeface="Arial" panose="020B0604020202020204" pitchFamily="34" charset="0"/>
              <a:buChar char="•"/>
            </a:pPr>
            <a:r>
              <a:rPr lang="en-AU" sz="3400" dirty="0"/>
              <a:t>heavy metals such as lead, cadmium and mercury</a:t>
            </a:r>
          </a:p>
          <a:p>
            <a:pPr lvl="1">
              <a:buFont typeface="Arial" panose="020B0604020202020204" pitchFamily="34" charset="0"/>
              <a:buChar char="•"/>
            </a:pPr>
            <a:r>
              <a:rPr lang="en-AU" sz="3400" dirty="0"/>
              <a:t>welding fumes</a:t>
            </a:r>
          </a:p>
          <a:p>
            <a:pPr lvl="1">
              <a:buFont typeface="Arial" panose="020B0604020202020204" pitchFamily="34" charset="0"/>
              <a:buChar char="•"/>
            </a:pPr>
            <a:r>
              <a:rPr lang="en-AU" sz="3400" dirty="0"/>
              <a:t>acids, alkalis and other corrosives</a:t>
            </a:r>
          </a:p>
          <a:p>
            <a:pPr lvl="1">
              <a:buFont typeface="Arial" panose="020B0604020202020204" pitchFamily="34" charset="0"/>
              <a:buChar char="•"/>
            </a:pPr>
            <a:r>
              <a:rPr lang="en-AU" sz="3400" dirty="0"/>
              <a:t>pesticides</a:t>
            </a:r>
          </a:p>
          <a:p>
            <a:pPr lvl="1">
              <a:buFont typeface="Arial" panose="020B0604020202020204" pitchFamily="34" charset="0"/>
              <a:buChar char="•"/>
            </a:pPr>
            <a:r>
              <a:rPr lang="en-AU" sz="3400" dirty="0"/>
              <a:t>gases such as ammonia and chlorine</a:t>
            </a:r>
          </a:p>
          <a:p>
            <a:pPr lvl="1">
              <a:buFont typeface="Arial" panose="020B0604020202020204" pitchFamily="34" charset="0"/>
              <a:buChar char="•"/>
            </a:pPr>
            <a:r>
              <a:rPr lang="en-AU" sz="3400" dirty="0"/>
              <a:t>cement</a:t>
            </a:r>
          </a:p>
          <a:p>
            <a:pPr marL="0" indent="0">
              <a:buNone/>
            </a:pPr>
            <a:r>
              <a:rPr lang="en-AU" dirty="0"/>
              <a:t> </a:t>
            </a:r>
            <a:endParaRPr lang="en-AU" sz="3600" dirty="0"/>
          </a:p>
          <a:p>
            <a:pPr marL="0" indent="0">
              <a:buNone/>
            </a:pPr>
            <a:endParaRPr lang="en-AU" dirty="0"/>
          </a:p>
        </p:txBody>
      </p:sp>
    </p:spTree>
    <p:extLst>
      <p:ext uri="{BB962C8B-B14F-4D97-AF65-F5344CB8AC3E}">
        <p14:creationId xmlns:p14="http://schemas.microsoft.com/office/powerpoint/2010/main" val="2362094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Assessing health risks</a:t>
            </a:r>
            <a:endParaRPr lang="en-AU" dirty="0"/>
          </a:p>
        </p:txBody>
      </p:sp>
      <p:sp>
        <p:nvSpPr>
          <p:cNvPr id="3" name="Content Placeholder 2"/>
          <p:cNvSpPr>
            <a:spLocks noGrp="1"/>
          </p:cNvSpPr>
          <p:nvPr>
            <p:ph idx="1"/>
          </p:nvPr>
        </p:nvSpPr>
        <p:spPr/>
        <p:txBody>
          <a:bodyPr/>
          <a:lstStyle/>
          <a:p>
            <a:pPr lvl="0">
              <a:buFont typeface="Arial" panose="020B0604020202020204" pitchFamily="34" charset="0"/>
              <a:buChar char="•"/>
            </a:pPr>
            <a:r>
              <a:rPr lang="en-AU" dirty="0"/>
              <a:t>super toxic</a:t>
            </a:r>
          </a:p>
          <a:p>
            <a:pPr lvl="0">
              <a:buFont typeface="Arial" panose="020B0604020202020204" pitchFamily="34" charset="0"/>
              <a:buChar char="•"/>
            </a:pPr>
            <a:r>
              <a:rPr lang="en-AU" dirty="0"/>
              <a:t>extremely toxic</a:t>
            </a:r>
          </a:p>
          <a:p>
            <a:pPr lvl="0">
              <a:buFont typeface="Arial" panose="020B0604020202020204" pitchFamily="34" charset="0"/>
              <a:buChar char="•"/>
            </a:pPr>
            <a:r>
              <a:rPr lang="en-AU" dirty="0"/>
              <a:t>very toxic</a:t>
            </a:r>
          </a:p>
          <a:p>
            <a:pPr lvl="0">
              <a:buFont typeface="Arial" panose="020B0604020202020204" pitchFamily="34" charset="0"/>
              <a:buChar char="•"/>
            </a:pPr>
            <a:r>
              <a:rPr lang="en-AU" dirty="0"/>
              <a:t>moderately toxic</a:t>
            </a:r>
          </a:p>
          <a:p>
            <a:pPr lvl="0">
              <a:buFont typeface="Arial" panose="020B0604020202020204" pitchFamily="34" charset="0"/>
              <a:buChar char="•"/>
            </a:pPr>
            <a:r>
              <a:rPr lang="en-AU" dirty="0"/>
              <a:t>slightly toxic</a:t>
            </a:r>
          </a:p>
          <a:p>
            <a:pPr lvl="0">
              <a:buFont typeface="Arial" panose="020B0604020202020204" pitchFamily="34" charset="0"/>
              <a:buChar char="•"/>
            </a:pPr>
            <a:r>
              <a:rPr lang="en-AU" dirty="0"/>
              <a:t>practically non-toxic</a:t>
            </a:r>
          </a:p>
          <a:p>
            <a:pPr marL="0" indent="0">
              <a:buNone/>
            </a:pPr>
            <a:endParaRPr lang="en-AU" dirty="0"/>
          </a:p>
        </p:txBody>
      </p:sp>
    </p:spTree>
    <p:extLst>
      <p:ext uri="{BB962C8B-B14F-4D97-AF65-F5344CB8AC3E}">
        <p14:creationId xmlns:p14="http://schemas.microsoft.com/office/powerpoint/2010/main" val="7224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Basic toxicology</a:t>
            </a:r>
            <a:endParaRPr lang="en-AU" dirty="0"/>
          </a:p>
        </p:txBody>
      </p:sp>
      <p:sp>
        <p:nvSpPr>
          <p:cNvPr id="3" name="Content Placeholder 2"/>
          <p:cNvSpPr>
            <a:spLocks noGrp="1"/>
          </p:cNvSpPr>
          <p:nvPr>
            <p:ph idx="1"/>
          </p:nvPr>
        </p:nvSpPr>
        <p:spPr/>
        <p:txBody>
          <a:bodyPr>
            <a:normAutofit/>
          </a:bodyPr>
          <a:lstStyle/>
          <a:p>
            <a:pPr marL="0" indent="0">
              <a:buNone/>
            </a:pPr>
            <a:r>
              <a:rPr lang="en-AU" dirty="0"/>
              <a:t>Toxicology is the study and description of the adverse effects of chemical and physical </a:t>
            </a:r>
            <a:r>
              <a:rPr lang="en-AU" dirty="0" smtClean="0"/>
              <a:t>agents </a:t>
            </a:r>
            <a:r>
              <a:rPr lang="en-AU" dirty="0"/>
              <a:t>on living organisms. </a:t>
            </a:r>
          </a:p>
          <a:p>
            <a:pPr marL="0" indent="0">
              <a:buNone/>
            </a:pPr>
            <a:r>
              <a:rPr lang="en-AU" dirty="0"/>
              <a:t> </a:t>
            </a:r>
          </a:p>
          <a:p>
            <a:pPr marL="0" indent="0">
              <a:buNone/>
            </a:pPr>
            <a:r>
              <a:rPr lang="en-AU" dirty="0"/>
              <a:t>There are three important differences between injury and disease</a:t>
            </a:r>
            <a:r>
              <a:rPr lang="en-AU" dirty="0" smtClean="0"/>
              <a:t>:</a:t>
            </a:r>
            <a:endParaRPr lang="en-AU" dirty="0"/>
          </a:p>
        </p:txBody>
      </p:sp>
      <p:sp>
        <p:nvSpPr>
          <p:cNvPr id="4" name="Rounded Rectangle 3"/>
          <p:cNvSpPr/>
          <p:nvPr/>
        </p:nvSpPr>
        <p:spPr>
          <a:xfrm>
            <a:off x="623843" y="5059110"/>
            <a:ext cx="2256090" cy="1136591"/>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800" dirty="0" smtClean="0">
                <a:solidFill>
                  <a:schemeClr val="tx1"/>
                </a:solidFill>
              </a:rPr>
              <a:t>TIME</a:t>
            </a:r>
            <a:endParaRPr lang="en-AU" dirty="0">
              <a:solidFill>
                <a:schemeClr val="tx1"/>
              </a:solidFill>
            </a:endParaRPr>
          </a:p>
        </p:txBody>
      </p:sp>
      <p:sp>
        <p:nvSpPr>
          <p:cNvPr id="5" name="Rounded Rectangle 4"/>
          <p:cNvSpPr/>
          <p:nvPr/>
        </p:nvSpPr>
        <p:spPr>
          <a:xfrm>
            <a:off x="6330297" y="5059110"/>
            <a:ext cx="2256090" cy="1136591"/>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800" dirty="0" smtClean="0">
                <a:solidFill>
                  <a:schemeClr val="tx1"/>
                </a:solidFill>
              </a:rPr>
              <a:t>DOSE</a:t>
            </a:r>
            <a:endParaRPr lang="en-AU" dirty="0">
              <a:solidFill>
                <a:schemeClr val="tx1"/>
              </a:solidFill>
            </a:endParaRPr>
          </a:p>
        </p:txBody>
      </p:sp>
      <p:sp>
        <p:nvSpPr>
          <p:cNvPr id="6" name="Rounded Rectangle 5"/>
          <p:cNvSpPr/>
          <p:nvPr/>
        </p:nvSpPr>
        <p:spPr>
          <a:xfrm>
            <a:off x="3527276" y="5059110"/>
            <a:ext cx="2256090" cy="1136591"/>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2800" dirty="0" smtClean="0">
                <a:solidFill>
                  <a:schemeClr val="tx1"/>
                </a:solidFill>
              </a:rPr>
              <a:t>DAMAGE</a:t>
            </a:r>
            <a:endParaRPr lang="en-AU" sz="2800" dirty="0">
              <a:solidFill>
                <a:schemeClr val="tx1"/>
              </a:solidFill>
            </a:endParaRPr>
          </a:p>
        </p:txBody>
      </p:sp>
    </p:spTree>
    <p:extLst>
      <p:ext uri="{BB962C8B-B14F-4D97-AF65-F5344CB8AC3E}">
        <p14:creationId xmlns:p14="http://schemas.microsoft.com/office/powerpoint/2010/main" val="626103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Time</a:t>
            </a:r>
            <a:endParaRPr lang="en-AU" dirty="0"/>
          </a:p>
        </p:txBody>
      </p:sp>
      <p:sp>
        <p:nvSpPr>
          <p:cNvPr id="3" name="Content Placeholder 2"/>
          <p:cNvSpPr>
            <a:spLocks noGrp="1"/>
          </p:cNvSpPr>
          <p:nvPr>
            <p:ph idx="1"/>
          </p:nvPr>
        </p:nvSpPr>
        <p:spPr/>
        <p:txBody>
          <a:bodyPr/>
          <a:lstStyle/>
          <a:p>
            <a:pPr marL="0" lvl="0" indent="0">
              <a:buNone/>
            </a:pPr>
            <a:r>
              <a:rPr lang="en-AU" sz="2800" dirty="0"/>
              <a:t>Occupational diseases mostly, but not always, require multiple exposures to the causative agent over a variable period of time.</a:t>
            </a:r>
          </a:p>
          <a:p>
            <a:pPr marL="0" indent="0">
              <a:buNone/>
            </a:pPr>
            <a:r>
              <a:rPr lang="en-AU" sz="2800" dirty="0"/>
              <a:t> </a:t>
            </a:r>
          </a:p>
          <a:p>
            <a:pPr marL="0" indent="0">
              <a:buNone/>
            </a:pPr>
            <a:r>
              <a:rPr lang="en-AU" sz="2800" dirty="0"/>
              <a:t>Disease may take from minutes to many </a:t>
            </a:r>
            <a:r>
              <a:rPr lang="en-AU" sz="2800" dirty="0" smtClean="0"/>
              <a:t>years </a:t>
            </a:r>
            <a:r>
              <a:rPr lang="en-AU" sz="2800" dirty="0"/>
              <a:t>to develop</a:t>
            </a:r>
            <a:r>
              <a:rPr lang="en-AU" dirty="0"/>
              <a:t>. </a:t>
            </a:r>
          </a:p>
        </p:txBody>
      </p:sp>
    </p:spTree>
    <p:extLst>
      <p:ext uri="{BB962C8B-B14F-4D97-AF65-F5344CB8AC3E}">
        <p14:creationId xmlns:p14="http://schemas.microsoft.com/office/powerpoint/2010/main" val="2690833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78454" y="505582"/>
            <a:ext cx="6267450" cy="2924175"/>
          </a:xfrm>
          <a:prstGeom prst="rect">
            <a:avLst/>
          </a:prstGeom>
        </p:spPr>
      </p:pic>
      <p:pic>
        <p:nvPicPr>
          <p:cNvPr id="5" name="Picture 4"/>
          <p:cNvPicPr>
            <a:picLocks noChangeAspect="1"/>
          </p:cNvPicPr>
          <p:nvPr/>
        </p:nvPicPr>
        <p:blipFill>
          <a:blip r:embed="rId3"/>
          <a:stretch>
            <a:fillRect/>
          </a:stretch>
        </p:blipFill>
        <p:spPr>
          <a:xfrm>
            <a:off x="1385887" y="3771900"/>
            <a:ext cx="6372225" cy="3086100"/>
          </a:xfrm>
          <a:prstGeom prst="rect">
            <a:avLst/>
          </a:prstGeom>
        </p:spPr>
      </p:pic>
      <p:sp>
        <p:nvSpPr>
          <p:cNvPr id="6" name="TextBox 5"/>
          <p:cNvSpPr txBox="1"/>
          <p:nvPr/>
        </p:nvSpPr>
        <p:spPr>
          <a:xfrm>
            <a:off x="4982197" y="3939611"/>
            <a:ext cx="3119215" cy="261610"/>
          </a:xfrm>
          <a:prstGeom prst="rect">
            <a:avLst/>
          </a:prstGeom>
          <a:noFill/>
        </p:spPr>
        <p:txBody>
          <a:bodyPr wrap="square" rtlCol="0">
            <a:spAutoFit/>
          </a:bodyPr>
          <a:lstStyle/>
          <a:p>
            <a:r>
              <a:rPr lang="en-AU" sz="1100" b="1" dirty="0" smtClean="0"/>
              <a:t>Example 2 – Asbestos related disease</a:t>
            </a:r>
            <a:endParaRPr lang="en-AU" sz="1100" b="1" dirty="0"/>
          </a:p>
        </p:txBody>
      </p:sp>
    </p:spTree>
    <p:extLst>
      <p:ext uri="{BB962C8B-B14F-4D97-AF65-F5344CB8AC3E}">
        <p14:creationId xmlns:p14="http://schemas.microsoft.com/office/powerpoint/2010/main" val="213858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Damage</a:t>
            </a:r>
            <a:endParaRPr lang="en-AU" dirty="0"/>
          </a:p>
        </p:txBody>
      </p:sp>
      <p:sp>
        <p:nvSpPr>
          <p:cNvPr id="3" name="Content Placeholder 2"/>
          <p:cNvSpPr>
            <a:spLocks noGrp="1"/>
          </p:cNvSpPr>
          <p:nvPr>
            <p:ph idx="1"/>
          </p:nvPr>
        </p:nvSpPr>
        <p:spPr/>
        <p:txBody>
          <a:bodyPr>
            <a:normAutofit fontScale="92500" lnSpcReduction="20000"/>
          </a:bodyPr>
          <a:lstStyle/>
          <a:p>
            <a:pPr lvl="0"/>
            <a:r>
              <a:rPr lang="en-AU" dirty="0"/>
              <a:t>An accident may injure many tissues but only where the energy of the accident is applied, </a:t>
            </a:r>
            <a:r>
              <a:rPr lang="en-AU" dirty="0" err="1"/>
              <a:t>eg</a:t>
            </a:r>
            <a:r>
              <a:rPr lang="en-AU" dirty="0"/>
              <a:t>. a part of the body such as the head or the arm, etc.</a:t>
            </a:r>
          </a:p>
          <a:p>
            <a:endParaRPr lang="en-AU" dirty="0"/>
          </a:p>
          <a:p>
            <a:pPr lvl="0"/>
            <a:r>
              <a:rPr lang="en-AU" dirty="0"/>
              <a:t>With disease, the tissue affected may be remote from where the causative agent is applied. For example, inhaling solvent vapours through the lung can produce effects on the brain such as headaches, drowsiness and so on.</a:t>
            </a:r>
          </a:p>
          <a:p>
            <a:endParaRPr lang="en-AU" dirty="0"/>
          </a:p>
        </p:txBody>
      </p:sp>
    </p:spTree>
    <p:extLst>
      <p:ext uri="{BB962C8B-B14F-4D97-AF65-F5344CB8AC3E}">
        <p14:creationId xmlns:p14="http://schemas.microsoft.com/office/powerpoint/2010/main" val="4261673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Dose</a:t>
            </a:r>
            <a:endParaRPr lang="en-AU" dirty="0"/>
          </a:p>
        </p:txBody>
      </p:sp>
      <p:sp>
        <p:nvSpPr>
          <p:cNvPr id="3" name="Content Placeholder 2"/>
          <p:cNvSpPr>
            <a:spLocks noGrp="1"/>
          </p:cNvSpPr>
          <p:nvPr>
            <p:ph idx="1"/>
          </p:nvPr>
        </p:nvSpPr>
        <p:spPr/>
        <p:txBody>
          <a:bodyPr/>
          <a:lstStyle/>
          <a:p>
            <a:pPr marL="0" indent="0">
              <a:buNone/>
            </a:pPr>
            <a:r>
              <a:rPr lang="en-AU" dirty="0"/>
              <a:t>The term dose means the amount of a substance which is absorbed. In particular, it depends on:</a:t>
            </a:r>
          </a:p>
          <a:p>
            <a:pPr marL="0" indent="0">
              <a:buNone/>
            </a:pPr>
            <a:r>
              <a:rPr lang="en-AU" dirty="0"/>
              <a:t> </a:t>
            </a:r>
          </a:p>
          <a:p>
            <a:pPr lvl="0"/>
            <a:r>
              <a:rPr lang="en-AU" dirty="0"/>
              <a:t>concentration of exposure; and</a:t>
            </a:r>
          </a:p>
          <a:p>
            <a:r>
              <a:rPr lang="en-AU" dirty="0" smtClean="0"/>
              <a:t>duration </a:t>
            </a:r>
            <a:r>
              <a:rPr lang="en-AU" dirty="0"/>
              <a:t>of exposure</a:t>
            </a:r>
          </a:p>
          <a:p>
            <a:pPr marL="0" indent="0">
              <a:buNone/>
            </a:pPr>
            <a:endParaRPr lang="en-AU" dirty="0"/>
          </a:p>
        </p:txBody>
      </p:sp>
    </p:spTree>
    <p:extLst>
      <p:ext uri="{BB962C8B-B14F-4D97-AF65-F5344CB8AC3E}">
        <p14:creationId xmlns:p14="http://schemas.microsoft.com/office/powerpoint/2010/main" val="2348859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Exposure in the workplace</a:t>
            </a:r>
            <a:endParaRPr lang="en-AU" dirty="0"/>
          </a:p>
        </p:txBody>
      </p:sp>
      <p:sp>
        <p:nvSpPr>
          <p:cNvPr id="3" name="Content Placeholder 2"/>
          <p:cNvSpPr>
            <a:spLocks noGrp="1"/>
          </p:cNvSpPr>
          <p:nvPr>
            <p:ph idx="1"/>
          </p:nvPr>
        </p:nvSpPr>
        <p:spPr/>
        <p:txBody>
          <a:bodyPr/>
          <a:lstStyle/>
          <a:p>
            <a:pPr>
              <a:buFont typeface="Arial" panose="020B0604020202020204" pitchFamily="34" charset="0"/>
              <a:buChar char="•"/>
            </a:pPr>
            <a:r>
              <a:rPr lang="en-AU" dirty="0" smtClean="0"/>
              <a:t>Which agents in use at the workplace are hazardous</a:t>
            </a:r>
          </a:p>
          <a:p>
            <a:pPr>
              <a:buFont typeface="Arial" panose="020B0604020202020204" pitchFamily="34" charset="0"/>
              <a:buChar char="•"/>
            </a:pPr>
            <a:r>
              <a:rPr lang="en-AU" dirty="0" smtClean="0"/>
              <a:t>How much exposure is hazardous</a:t>
            </a:r>
          </a:p>
          <a:p>
            <a:pPr>
              <a:buFont typeface="Arial" panose="020B0604020202020204" pitchFamily="34" charset="0"/>
              <a:buChar char="•"/>
            </a:pPr>
            <a:r>
              <a:rPr lang="en-AU" dirty="0" smtClean="0"/>
              <a:t>What procedures are necessary to monitor the workplace exposure; and</a:t>
            </a:r>
          </a:p>
          <a:p>
            <a:pPr>
              <a:buFont typeface="Arial" panose="020B0604020202020204" pitchFamily="34" charset="0"/>
              <a:buChar char="•"/>
            </a:pPr>
            <a:r>
              <a:rPr lang="en-AU" dirty="0" smtClean="0"/>
              <a:t>How exposure can be controlled</a:t>
            </a:r>
            <a:endParaRPr lang="en-AU" dirty="0"/>
          </a:p>
        </p:txBody>
      </p:sp>
    </p:spTree>
    <p:extLst>
      <p:ext uri="{BB962C8B-B14F-4D97-AF65-F5344CB8AC3E}">
        <p14:creationId xmlns:p14="http://schemas.microsoft.com/office/powerpoint/2010/main" val="458826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428"/>
            <a:ext cx="8229600" cy="1143000"/>
          </a:xfrm>
        </p:spPr>
        <p:txBody>
          <a:bodyPr>
            <a:normAutofit fontScale="90000"/>
          </a:bodyPr>
          <a:lstStyle/>
          <a:p>
            <a:r>
              <a:rPr lang="en-AU" dirty="0" smtClean="0"/>
              <a:t>Toxic effects of hazardous chemicals</a:t>
            </a:r>
            <a:endParaRPr lang="en-AU" dirty="0"/>
          </a:p>
        </p:txBody>
      </p:sp>
      <p:sp>
        <p:nvSpPr>
          <p:cNvPr id="3" name="Content Placeholder 2"/>
          <p:cNvSpPr>
            <a:spLocks noGrp="1"/>
          </p:cNvSpPr>
          <p:nvPr>
            <p:ph idx="1"/>
          </p:nvPr>
        </p:nvSpPr>
        <p:spPr>
          <a:xfrm>
            <a:off x="457200" y="1967669"/>
            <a:ext cx="8229600" cy="4525963"/>
          </a:xfrm>
        </p:spPr>
        <p:txBody>
          <a:bodyPr/>
          <a:lstStyle/>
          <a:p>
            <a:r>
              <a:rPr lang="en-AU" dirty="0" smtClean="0"/>
              <a:t>Local effects</a:t>
            </a:r>
          </a:p>
          <a:p>
            <a:r>
              <a:rPr lang="en-AU" dirty="0" smtClean="0"/>
              <a:t>Systematic effects</a:t>
            </a:r>
          </a:p>
          <a:p>
            <a:r>
              <a:rPr lang="en-AU" dirty="0" smtClean="0"/>
              <a:t>Acute effect</a:t>
            </a:r>
          </a:p>
          <a:p>
            <a:r>
              <a:rPr lang="en-AU" dirty="0" smtClean="0"/>
              <a:t>Chronic effect</a:t>
            </a:r>
          </a:p>
          <a:p>
            <a:r>
              <a:rPr lang="en-AU" dirty="0" smtClean="0"/>
              <a:t>Interactive effect </a:t>
            </a:r>
            <a:endParaRPr lang="en-AU" dirty="0"/>
          </a:p>
        </p:txBody>
      </p:sp>
    </p:spTree>
    <p:extLst>
      <p:ext uri="{BB962C8B-B14F-4D97-AF65-F5344CB8AC3E}">
        <p14:creationId xmlns:p14="http://schemas.microsoft.com/office/powerpoint/2010/main" val="3007397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Workplace exposure standards</a:t>
            </a:r>
            <a:endParaRPr lang="en-AU" dirty="0"/>
          </a:p>
        </p:txBody>
      </p:sp>
      <p:sp>
        <p:nvSpPr>
          <p:cNvPr id="3" name="Content Placeholder 2"/>
          <p:cNvSpPr>
            <a:spLocks noGrp="1"/>
          </p:cNvSpPr>
          <p:nvPr>
            <p:ph idx="1"/>
          </p:nvPr>
        </p:nvSpPr>
        <p:spPr/>
        <p:txBody>
          <a:bodyPr/>
          <a:lstStyle/>
          <a:p>
            <a:pPr marL="0" indent="0">
              <a:buNone/>
            </a:pPr>
            <a:r>
              <a:rPr lang="en-AU" b="1" dirty="0" smtClean="0"/>
              <a:t>Workplace </a:t>
            </a:r>
            <a:r>
              <a:rPr lang="en-AU" b="1" dirty="0"/>
              <a:t>Exposures Standards</a:t>
            </a:r>
            <a:r>
              <a:rPr lang="en-AU" dirty="0"/>
              <a:t> relate to how much of a hazardous material a worker can be exposed to during his or her working day without suffering any adverse effect.</a:t>
            </a:r>
          </a:p>
          <a:p>
            <a:pPr marL="0" indent="0">
              <a:buNone/>
            </a:pPr>
            <a:endParaRPr lang="en-AU" dirty="0"/>
          </a:p>
        </p:txBody>
      </p:sp>
    </p:spTree>
    <p:extLst>
      <p:ext uri="{BB962C8B-B14F-4D97-AF65-F5344CB8AC3E}">
        <p14:creationId xmlns:p14="http://schemas.microsoft.com/office/powerpoint/2010/main" val="2002204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3369"/>
          <a:stretch/>
        </p:blipFill>
        <p:spPr>
          <a:xfrm>
            <a:off x="1956374" y="846032"/>
            <a:ext cx="5511391" cy="2205839"/>
          </a:xfrm>
          <a:prstGeom prst="rect">
            <a:avLst/>
          </a:prstGeom>
        </p:spPr>
      </p:pic>
      <p:pic>
        <p:nvPicPr>
          <p:cNvPr id="5" name="Picture 4"/>
          <p:cNvPicPr>
            <a:picLocks noChangeAspect="1"/>
          </p:cNvPicPr>
          <p:nvPr/>
        </p:nvPicPr>
        <p:blipFill>
          <a:blip r:embed="rId3"/>
          <a:stretch>
            <a:fillRect/>
          </a:stretch>
        </p:blipFill>
        <p:spPr>
          <a:xfrm>
            <a:off x="1873619" y="3440840"/>
            <a:ext cx="5676900" cy="2762250"/>
          </a:xfrm>
          <a:prstGeom prst="rect">
            <a:avLst/>
          </a:prstGeom>
        </p:spPr>
      </p:pic>
      <p:sp>
        <p:nvSpPr>
          <p:cNvPr id="6" name="TextBox 5"/>
          <p:cNvSpPr txBox="1"/>
          <p:nvPr/>
        </p:nvSpPr>
        <p:spPr>
          <a:xfrm>
            <a:off x="3324314" y="6349525"/>
            <a:ext cx="3093578" cy="369332"/>
          </a:xfrm>
          <a:prstGeom prst="rect">
            <a:avLst/>
          </a:prstGeom>
          <a:noFill/>
        </p:spPr>
        <p:txBody>
          <a:bodyPr wrap="square" rtlCol="0">
            <a:spAutoFit/>
          </a:bodyPr>
          <a:lstStyle/>
          <a:p>
            <a:r>
              <a:rPr lang="en-AU" dirty="0" smtClean="0"/>
              <a:t>Time weighted average</a:t>
            </a:r>
            <a:endParaRPr lang="en-AU" dirty="0"/>
          </a:p>
        </p:txBody>
      </p:sp>
      <p:sp>
        <p:nvSpPr>
          <p:cNvPr id="7" name="TextBox 6"/>
          <p:cNvSpPr txBox="1"/>
          <p:nvPr/>
        </p:nvSpPr>
        <p:spPr>
          <a:xfrm>
            <a:off x="3558387" y="3013640"/>
            <a:ext cx="3093578" cy="369332"/>
          </a:xfrm>
          <a:prstGeom prst="rect">
            <a:avLst/>
          </a:prstGeom>
          <a:noFill/>
        </p:spPr>
        <p:txBody>
          <a:bodyPr wrap="square" rtlCol="0">
            <a:spAutoFit/>
          </a:bodyPr>
          <a:lstStyle/>
          <a:p>
            <a:r>
              <a:rPr lang="en-AU" dirty="0" smtClean="0"/>
              <a:t>Breathing zone</a:t>
            </a:r>
            <a:endParaRPr lang="en-AU" dirty="0"/>
          </a:p>
        </p:txBody>
      </p:sp>
    </p:spTree>
    <p:extLst>
      <p:ext uri="{BB962C8B-B14F-4D97-AF65-F5344CB8AC3E}">
        <p14:creationId xmlns:p14="http://schemas.microsoft.com/office/powerpoint/2010/main" val="3725016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Sources of Toxicology data</a:t>
            </a:r>
            <a:endParaRPr lang="en-AU" dirty="0"/>
          </a:p>
        </p:txBody>
      </p:sp>
      <p:sp>
        <p:nvSpPr>
          <p:cNvPr id="3" name="Content Placeholder 2"/>
          <p:cNvSpPr>
            <a:spLocks noGrp="1"/>
          </p:cNvSpPr>
          <p:nvPr>
            <p:ph idx="1"/>
          </p:nvPr>
        </p:nvSpPr>
        <p:spPr>
          <a:xfrm>
            <a:off x="457200" y="1318188"/>
            <a:ext cx="8229600" cy="1843755"/>
          </a:xfrm>
        </p:spPr>
        <p:txBody>
          <a:bodyPr/>
          <a:lstStyle/>
          <a:p>
            <a:r>
              <a:rPr lang="en-AU" dirty="0" smtClean="0"/>
              <a:t>Animal experimentation</a:t>
            </a:r>
          </a:p>
          <a:p>
            <a:r>
              <a:rPr lang="en-AU" dirty="0" smtClean="0"/>
              <a:t>Accident/major event investigation</a:t>
            </a:r>
          </a:p>
          <a:p>
            <a:r>
              <a:rPr lang="en-AU" dirty="0" smtClean="0"/>
              <a:t>Epidemiology</a:t>
            </a:r>
          </a:p>
          <a:p>
            <a:endParaRPr lang="en-AU" dirty="0"/>
          </a:p>
        </p:txBody>
      </p:sp>
      <p:sp>
        <p:nvSpPr>
          <p:cNvPr id="4" name="Title 1"/>
          <p:cNvSpPr txBox="1">
            <a:spLocks/>
          </p:cNvSpPr>
          <p:nvPr/>
        </p:nvSpPr>
        <p:spPr>
          <a:xfrm>
            <a:off x="457200" y="304301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AU" dirty="0" smtClean="0"/>
              <a:t>Exposure standards</a:t>
            </a:r>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2338055938"/>
              </p:ext>
            </p:extLst>
          </p:nvPr>
        </p:nvGraphicFramePr>
        <p:xfrm>
          <a:off x="863124" y="4186013"/>
          <a:ext cx="7443388" cy="2123440"/>
        </p:xfrm>
        <a:graphic>
          <a:graphicData uri="http://schemas.openxmlformats.org/drawingml/2006/table">
            <a:tbl>
              <a:tblPr firstRow="1" bandRow="1">
                <a:tableStyleId>{F5AB1C69-6EDB-4FF4-983F-18BD219EF322}</a:tableStyleId>
              </a:tblPr>
              <a:tblGrid>
                <a:gridCol w="3721694"/>
                <a:gridCol w="3721694"/>
              </a:tblGrid>
              <a:tr h="370840">
                <a:tc>
                  <a:txBody>
                    <a:bodyPr/>
                    <a:lstStyle/>
                    <a:p>
                      <a:r>
                        <a:rPr lang="en-AU" dirty="0" smtClean="0"/>
                        <a:t>SUBSTANCE</a:t>
                      </a:r>
                      <a:endParaRPr lang="en-AU" dirty="0"/>
                    </a:p>
                  </a:txBody>
                  <a:tcPr/>
                </a:tc>
                <a:tc>
                  <a:txBody>
                    <a:bodyPr/>
                    <a:lstStyle/>
                    <a:p>
                      <a:r>
                        <a:rPr lang="en-AU" dirty="0" smtClean="0"/>
                        <a:t>WES-TWA</a:t>
                      </a:r>
                      <a:endParaRPr lang="en-AU" dirty="0"/>
                    </a:p>
                  </a:txBody>
                  <a:tcPr/>
                </a:tc>
              </a:tr>
              <a:tr h="370840">
                <a:tc>
                  <a:txBody>
                    <a:bodyPr/>
                    <a:lstStyle/>
                    <a:p>
                      <a:r>
                        <a:rPr lang="en-AU" dirty="0" smtClean="0"/>
                        <a:t>XYLENE</a:t>
                      </a:r>
                      <a:endParaRPr lang="en-AU" dirty="0"/>
                    </a:p>
                  </a:txBody>
                  <a:tcPr/>
                </a:tc>
                <a:tc>
                  <a:txBody>
                    <a:bodyPr/>
                    <a:lstStyle/>
                    <a:p>
                      <a:r>
                        <a:rPr lang="en-AU" dirty="0" smtClean="0"/>
                        <a:t>100 parts per million</a:t>
                      </a:r>
                      <a:endParaRPr lang="en-AU" dirty="0"/>
                    </a:p>
                  </a:txBody>
                  <a:tcPr/>
                </a:tc>
              </a:tr>
              <a:tr h="370840">
                <a:tc>
                  <a:txBody>
                    <a:bodyPr/>
                    <a:lstStyle/>
                    <a:p>
                      <a:r>
                        <a:rPr lang="en-AU" dirty="0" smtClean="0"/>
                        <a:t>QUARTZ</a:t>
                      </a:r>
                      <a:endParaRPr lang="en-AU" dirty="0"/>
                    </a:p>
                  </a:txBody>
                  <a:tcPr/>
                </a:tc>
                <a:tc>
                  <a:txBody>
                    <a:bodyPr/>
                    <a:lstStyle/>
                    <a:p>
                      <a:r>
                        <a:rPr lang="en-AU" dirty="0" smtClean="0"/>
                        <a:t>0.1 mg/cubic m (respirable fraction)</a:t>
                      </a:r>
                      <a:endParaRPr lang="en-AU" dirty="0"/>
                    </a:p>
                  </a:txBody>
                  <a:tcPr/>
                </a:tc>
              </a:tr>
              <a:tr h="370840">
                <a:tc>
                  <a:txBody>
                    <a:bodyPr/>
                    <a:lstStyle/>
                    <a:p>
                      <a:r>
                        <a:rPr lang="en-AU" dirty="0" smtClean="0"/>
                        <a:t>CROCIDOLITE </a:t>
                      </a:r>
                      <a:r>
                        <a:rPr lang="en-AU" sz="1400" dirty="0" smtClean="0"/>
                        <a:t>(blue</a:t>
                      </a:r>
                      <a:r>
                        <a:rPr lang="en-AU" sz="1400" baseline="0" dirty="0" smtClean="0"/>
                        <a:t> asbestos)</a:t>
                      </a:r>
                      <a:endParaRPr lang="en-AU" sz="1400" dirty="0"/>
                    </a:p>
                  </a:txBody>
                  <a:tcPr/>
                </a:tc>
                <a:tc>
                  <a:txBody>
                    <a:bodyPr/>
                    <a:lstStyle/>
                    <a:p>
                      <a:r>
                        <a:rPr lang="en-AU" dirty="0" smtClean="0"/>
                        <a:t>0.1 fibres/mL</a:t>
                      </a:r>
                      <a:endParaRPr lang="en-AU" dirty="0"/>
                    </a:p>
                  </a:txBody>
                  <a:tcPr/>
                </a:tc>
              </a:tr>
              <a:tr h="370840">
                <a:tc>
                  <a:txBody>
                    <a:bodyPr/>
                    <a:lstStyle/>
                    <a:p>
                      <a:r>
                        <a:rPr lang="en-AU" dirty="0" smtClean="0"/>
                        <a:t>LEAD </a:t>
                      </a:r>
                      <a:r>
                        <a:rPr lang="en-AU" sz="1400" dirty="0" smtClean="0"/>
                        <a:t>(inorganic dust and fumes as </a:t>
                      </a:r>
                      <a:r>
                        <a:rPr lang="en-AU" sz="1400" dirty="0" err="1" smtClean="0"/>
                        <a:t>Pb</a:t>
                      </a:r>
                      <a:r>
                        <a:rPr lang="en-AU" sz="1400" dirty="0" smtClean="0"/>
                        <a:t>)</a:t>
                      </a:r>
                      <a:endParaRPr lang="en-AU" sz="1400" dirty="0"/>
                    </a:p>
                  </a:txBody>
                  <a:tcPr/>
                </a:tc>
                <a:tc>
                  <a:txBody>
                    <a:bodyPr/>
                    <a:lstStyle/>
                    <a:p>
                      <a:r>
                        <a:rPr lang="en-AU" dirty="0" smtClean="0"/>
                        <a:t>0.15 mg/cubic m</a:t>
                      </a:r>
                      <a:endParaRPr lang="en-AU" dirty="0"/>
                    </a:p>
                  </a:txBody>
                  <a:tcPr/>
                </a:tc>
              </a:tr>
            </a:tbl>
          </a:graphicData>
        </a:graphic>
      </p:graphicFrame>
    </p:spTree>
    <p:extLst>
      <p:ext uri="{BB962C8B-B14F-4D97-AF65-F5344CB8AC3E}">
        <p14:creationId xmlns:p14="http://schemas.microsoft.com/office/powerpoint/2010/main" val="2082216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Dusts</a:t>
            </a:r>
            <a:endParaRPr lang="en-AU" dirty="0"/>
          </a:p>
        </p:txBody>
      </p:sp>
      <p:sp>
        <p:nvSpPr>
          <p:cNvPr id="3" name="Content Placeholder 2"/>
          <p:cNvSpPr>
            <a:spLocks noGrp="1"/>
          </p:cNvSpPr>
          <p:nvPr>
            <p:ph idx="1"/>
          </p:nvPr>
        </p:nvSpPr>
        <p:spPr>
          <a:xfrm>
            <a:off x="457200" y="1600200"/>
            <a:ext cx="5200116" cy="4834783"/>
          </a:xfrm>
        </p:spPr>
        <p:txBody>
          <a:bodyPr>
            <a:normAutofit fontScale="62500" lnSpcReduction="20000"/>
          </a:bodyPr>
          <a:lstStyle/>
          <a:p>
            <a:pPr lvl="0"/>
            <a:r>
              <a:rPr lang="en-AU" dirty="0"/>
              <a:t>most particles which are larger than 15 </a:t>
            </a:r>
            <a:r>
              <a:rPr lang="en-AU" dirty="0" err="1"/>
              <a:t>micrometers</a:t>
            </a:r>
            <a:r>
              <a:rPr lang="en-AU" dirty="0"/>
              <a:t> in diameter are deposited in the nose and throat.</a:t>
            </a:r>
          </a:p>
          <a:p>
            <a:pPr marL="0" indent="0">
              <a:buNone/>
            </a:pPr>
            <a:endParaRPr lang="en-AU" dirty="0"/>
          </a:p>
          <a:p>
            <a:pPr lvl="0"/>
            <a:r>
              <a:rPr lang="en-AU" dirty="0" smtClean="0"/>
              <a:t>particles </a:t>
            </a:r>
            <a:r>
              <a:rPr lang="en-AU" dirty="0"/>
              <a:t>in the 10-15 </a:t>
            </a:r>
            <a:r>
              <a:rPr lang="en-AU" dirty="0" err="1"/>
              <a:t>micrometer</a:t>
            </a:r>
            <a:r>
              <a:rPr lang="en-AU" dirty="0"/>
              <a:t> range are deposited in the tracheobronchial tree (larger air passages down to about the 10-15th branches).</a:t>
            </a:r>
          </a:p>
          <a:p>
            <a:pPr marL="0" indent="0">
              <a:buNone/>
            </a:pPr>
            <a:endParaRPr lang="en-AU" dirty="0"/>
          </a:p>
          <a:p>
            <a:pPr lvl="0"/>
            <a:r>
              <a:rPr lang="en-AU" dirty="0" smtClean="0"/>
              <a:t>particles </a:t>
            </a:r>
            <a:r>
              <a:rPr lang="en-AU" dirty="0"/>
              <a:t>in the 0.5-5.0 </a:t>
            </a:r>
            <a:r>
              <a:rPr lang="en-AU" dirty="0" err="1"/>
              <a:t>micrometer</a:t>
            </a:r>
            <a:r>
              <a:rPr lang="en-AU" dirty="0"/>
              <a:t> range are deposited in the alveoli and respiratory and terminal bronchioles.</a:t>
            </a:r>
          </a:p>
          <a:p>
            <a:endParaRPr lang="en-AU" dirty="0"/>
          </a:p>
          <a:p>
            <a:pPr lvl="0"/>
            <a:r>
              <a:rPr lang="en-AU" dirty="0" smtClean="0"/>
              <a:t>particles </a:t>
            </a:r>
            <a:r>
              <a:rPr lang="en-AU" dirty="0"/>
              <a:t>less than about 0.1 </a:t>
            </a:r>
            <a:r>
              <a:rPr lang="en-AU" dirty="0" err="1"/>
              <a:t>micrometers</a:t>
            </a:r>
            <a:r>
              <a:rPr lang="en-AU" dirty="0"/>
              <a:t> tend not to be deposited.</a:t>
            </a:r>
          </a:p>
          <a:p>
            <a:pPr marL="0" indent="0">
              <a:buNone/>
            </a:pPr>
            <a:endParaRPr lang="en-AU" dirty="0"/>
          </a:p>
        </p:txBody>
      </p:sp>
      <p:pic>
        <p:nvPicPr>
          <p:cNvPr id="5" name="Picture 4"/>
          <p:cNvPicPr>
            <a:picLocks noChangeAspect="1"/>
          </p:cNvPicPr>
          <p:nvPr/>
        </p:nvPicPr>
        <p:blipFill>
          <a:blip r:embed="rId2"/>
          <a:stretch>
            <a:fillRect/>
          </a:stretch>
        </p:blipFill>
        <p:spPr>
          <a:xfrm>
            <a:off x="5577733" y="727638"/>
            <a:ext cx="3376969" cy="5562066"/>
          </a:xfrm>
          <a:prstGeom prst="rect">
            <a:avLst/>
          </a:prstGeom>
        </p:spPr>
      </p:pic>
    </p:spTree>
    <p:extLst>
      <p:ext uri="{BB962C8B-B14F-4D97-AF65-F5344CB8AC3E}">
        <p14:creationId xmlns:p14="http://schemas.microsoft.com/office/powerpoint/2010/main" val="2450071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Gases</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b="1" dirty="0" smtClean="0"/>
              <a:t>Irritant Gases:</a:t>
            </a:r>
          </a:p>
          <a:p>
            <a:pPr marL="0" indent="0">
              <a:buNone/>
            </a:pPr>
            <a:r>
              <a:rPr lang="en-AU" dirty="0" smtClean="0"/>
              <a:t>High solubility irritant gases</a:t>
            </a:r>
          </a:p>
          <a:p>
            <a:pPr marL="0" indent="0">
              <a:buNone/>
            </a:pPr>
            <a:r>
              <a:rPr lang="en-AU" dirty="0" smtClean="0"/>
              <a:t>Low solubility irritant gases </a:t>
            </a:r>
            <a:endParaRPr lang="en-AU" dirty="0"/>
          </a:p>
          <a:p>
            <a:pPr marL="0" indent="0">
              <a:buNone/>
            </a:pPr>
            <a:r>
              <a:rPr lang="en-AU" b="1" dirty="0" smtClean="0"/>
              <a:t/>
            </a:r>
            <a:br>
              <a:rPr lang="en-AU" b="1" dirty="0" smtClean="0"/>
            </a:br>
            <a:r>
              <a:rPr lang="en-AU" b="1" dirty="0" err="1" smtClean="0"/>
              <a:t>Asphyxiants</a:t>
            </a:r>
            <a:r>
              <a:rPr lang="en-AU" b="1" dirty="0" smtClean="0"/>
              <a:t>:</a:t>
            </a:r>
          </a:p>
          <a:p>
            <a:pPr marL="0" indent="0">
              <a:buNone/>
            </a:pPr>
            <a:r>
              <a:rPr lang="en-AU" dirty="0" smtClean="0"/>
              <a:t>Simple </a:t>
            </a:r>
            <a:r>
              <a:rPr lang="en-AU" dirty="0" err="1" smtClean="0"/>
              <a:t>asphyxiants</a:t>
            </a:r>
            <a:endParaRPr lang="en-AU" dirty="0" smtClean="0"/>
          </a:p>
          <a:p>
            <a:pPr marL="0" indent="0">
              <a:buNone/>
            </a:pPr>
            <a:r>
              <a:rPr lang="en-AU" dirty="0" smtClean="0"/>
              <a:t>Chemical </a:t>
            </a:r>
            <a:r>
              <a:rPr lang="en-AU" dirty="0" err="1" smtClean="0"/>
              <a:t>asphyxiants</a:t>
            </a:r>
            <a:r>
              <a:rPr lang="en-AU" dirty="0" smtClean="0"/>
              <a:t> </a:t>
            </a:r>
          </a:p>
          <a:p>
            <a:pPr marL="0" indent="0">
              <a:buNone/>
            </a:pPr>
            <a:endParaRPr lang="en-AU" dirty="0"/>
          </a:p>
          <a:p>
            <a:pPr marL="0" indent="0">
              <a:buNone/>
            </a:pPr>
            <a:r>
              <a:rPr lang="en-AU" b="1" dirty="0" smtClean="0"/>
              <a:t>Miscellaneous</a:t>
            </a:r>
            <a:endParaRPr lang="en-AU" b="1" dirty="0"/>
          </a:p>
        </p:txBody>
      </p:sp>
    </p:spTree>
    <p:extLst>
      <p:ext uri="{BB962C8B-B14F-4D97-AF65-F5344CB8AC3E}">
        <p14:creationId xmlns:p14="http://schemas.microsoft.com/office/powerpoint/2010/main" val="4288344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Solvents</a:t>
            </a:r>
            <a:endParaRPr lang="en-AU" dirty="0"/>
          </a:p>
        </p:txBody>
      </p:sp>
      <p:sp>
        <p:nvSpPr>
          <p:cNvPr id="3" name="Content Placeholder 2"/>
          <p:cNvSpPr>
            <a:spLocks noGrp="1"/>
          </p:cNvSpPr>
          <p:nvPr>
            <p:ph idx="1"/>
          </p:nvPr>
        </p:nvSpPr>
        <p:spPr>
          <a:xfrm>
            <a:off x="457200" y="1600200"/>
            <a:ext cx="8229600" cy="4988607"/>
          </a:xfrm>
        </p:spPr>
        <p:txBody>
          <a:bodyPr>
            <a:normAutofit lnSpcReduction="10000"/>
          </a:bodyPr>
          <a:lstStyle/>
          <a:p>
            <a:pPr marL="0" indent="0">
              <a:buNone/>
            </a:pPr>
            <a:r>
              <a:rPr lang="en-AU" b="1" dirty="0" smtClean="0"/>
              <a:t>Local effects:</a:t>
            </a:r>
          </a:p>
          <a:p>
            <a:pPr marL="0" indent="0">
              <a:buNone/>
            </a:pPr>
            <a:r>
              <a:rPr lang="en-AU" dirty="0" smtClean="0"/>
              <a:t>Eyes and upper respiratory tract</a:t>
            </a:r>
          </a:p>
          <a:p>
            <a:pPr marL="0" indent="0">
              <a:buNone/>
            </a:pPr>
            <a:r>
              <a:rPr lang="en-AU" dirty="0" smtClean="0"/>
              <a:t>Skin</a:t>
            </a:r>
          </a:p>
          <a:p>
            <a:pPr marL="0" indent="0">
              <a:buNone/>
            </a:pPr>
            <a:endParaRPr lang="en-AU" b="1" dirty="0" smtClean="0"/>
          </a:p>
          <a:p>
            <a:pPr marL="0" indent="0">
              <a:buNone/>
            </a:pPr>
            <a:r>
              <a:rPr lang="en-AU" b="1" dirty="0" smtClean="0"/>
              <a:t>Systemic effects</a:t>
            </a:r>
          </a:p>
          <a:p>
            <a:pPr marL="0" indent="0">
              <a:buNone/>
            </a:pPr>
            <a:endParaRPr lang="en-AU" b="1" dirty="0" smtClean="0"/>
          </a:p>
          <a:p>
            <a:pPr marL="0" indent="0">
              <a:buNone/>
            </a:pPr>
            <a:r>
              <a:rPr lang="en-AU" b="1" dirty="0" smtClean="0"/>
              <a:t>Acute effects</a:t>
            </a:r>
          </a:p>
          <a:p>
            <a:pPr marL="0" indent="0">
              <a:buNone/>
            </a:pPr>
            <a:endParaRPr lang="en-AU" b="1" dirty="0" smtClean="0"/>
          </a:p>
          <a:p>
            <a:pPr marL="0" indent="0">
              <a:buNone/>
            </a:pPr>
            <a:r>
              <a:rPr lang="en-AU" b="1" dirty="0" smtClean="0"/>
              <a:t>Chronic effects</a:t>
            </a:r>
            <a:endParaRPr lang="en-AU" b="1" dirty="0"/>
          </a:p>
        </p:txBody>
      </p:sp>
    </p:spTree>
    <p:extLst>
      <p:ext uri="{BB962C8B-B14F-4D97-AF65-F5344CB8AC3E}">
        <p14:creationId xmlns:p14="http://schemas.microsoft.com/office/powerpoint/2010/main" val="3800232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Metals</a:t>
            </a:r>
            <a:endParaRPr lang="en-AU" dirty="0"/>
          </a:p>
        </p:txBody>
      </p:sp>
      <p:sp>
        <p:nvSpPr>
          <p:cNvPr id="3" name="Content Placeholder 2"/>
          <p:cNvSpPr>
            <a:spLocks noGrp="1"/>
          </p:cNvSpPr>
          <p:nvPr>
            <p:ph idx="1"/>
          </p:nvPr>
        </p:nvSpPr>
        <p:spPr>
          <a:xfrm>
            <a:off x="457200" y="1600200"/>
            <a:ext cx="4302807" cy="5091157"/>
          </a:xfrm>
        </p:spPr>
        <p:txBody>
          <a:bodyPr>
            <a:normAutofit/>
          </a:bodyPr>
          <a:lstStyle/>
          <a:p>
            <a:pPr marL="0" indent="0">
              <a:buNone/>
            </a:pPr>
            <a:r>
              <a:rPr lang="en-AU" b="1" dirty="0" smtClean="0"/>
              <a:t>Metal fume fever</a:t>
            </a:r>
          </a:p>
          <a:p>
            <a:pPr marL="0" indent="0">
              <a:buNone/>
            </a:pPr>
            <a:endParaRPr lang="en-AU" b="1" dirty="0" smtClean="0"/>
          </a:p>
          <a:p>
            <a:pPr marL="0" indent="0">
              <a:buNone/>
            </a:pPr>
            <a:r>
              <a:rPr lang="en-AU" b="1" dirty="0" smtClean="0"/>
              <a:t>Systemic toxicity</a:t>
            </a:r>
          </a:p>
          <a:p>
            <a:pPr marL="0" indent="0">
              <a:buNone/>
            </a:pPr>
            <a:endParaRPr lang="en-AU" b="1" dirty="0" smtClean="0"/>
          </a:p>
          <a:p>
            <a:pPr marL="0" indent="0">
              <a:buNone/>
            </a:pPr>
            <a:r>
              <a:rPr lang="en-AU" b="1" dirty="0" smtClean="0"/>
              <a:t>Skin effects</a:t>
            </a:r>
          </a:p>
          <a:p>
            <a:pPr marL="0" indent="0">
              <a:buNone/>
            </a:pPr>
            <a:endParaRPr lang="en-AU" b="1" dirty="0" smtClean="0"/>
          </a:p>
          <a:p>
            <a:pPr marL="0" indent="0">
              <a:buNone/>
            </a:pPr>
            <a:r>
              <a:rPr lang="en-AU" b="1" dirty="0" smtClean="0"/>
              <a:t>Carcinogenic effects</a:t>
            </a:r>
            <a:endParaRPr lang="en-AU" b="1" dirty="0"/>
          </a:p>
        </p:txBody>
      </p:sp>
      <p:pic>
        <p:nvPicPr>
          <p:cNvPr id="11" name="Picture 10"/>
          <p:cNvPicPr>
            <a:picLocks noChangeAspect="1"/>
          </p:cNvPicPr>
          <p:nvPr/>
        </p:nvPicPr>
        <p:blipFill rotWithShape="1">
          <a:blip r:embed="rId2"/>
          <a:srcRect r="3066"/>
          <a:stretch/>
        </p:blipFill>
        <p:spPr>
          <a:xfrm>
            <a:off x="4572001" y="1601268"/>
            <a:ext cx="4477996" cy="4067175"/>
          </a:xfrm>
          <a:prstGeom prst="rect">
            <a:avLst/>
          </a:prstGeom>
        </p:spPr>
      </p:pic>
    </p:spTree>
    <p:extLst>
      <p:ext uri="{BB962C8B-B14F-4D97-AF65-F5344CB8AC3E}">
        <p14:creationId xmlns:p14="http://schemas.microsoft.com/office/powerpoint/2010/main" val="2715354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0599"/>
            <a:ext cx="8229600" cy="1143000"/>
          </a:xfrm>
        </p:spPr>
        <p:txBody>
          <a:bodyPr>
            <a:normAutofit fontScale="90000"/>
          </a:bodyPr>
          <a:lstStyle/>
          <a:p>
            <a:r>
              <a:rPr lang="en-AU" dirty="0" smtClean="0"/>
              <a:t>Controlling workplace health hazards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18804707"/>
              </p:ext>
            </p:extLst>
          </p:nvPr>
        </p:nvGraphicFramePr>
        <p:xfrm>
          <a:off x="1" y="1600200"/>
          <a:ext cx="91440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66009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Monitoring</a:t>
            </a:r>
            <a:endParaRPr lang="en-AU" dirty="0"/>
          </a:p>
        </p:txBody>
      </p:sp>
      <p:sp>
        <p:nvSpPr>
          <p:cNvPr id="3" name="Content Placeholder 2"/>
          <p:cNvSpPr>
            <a:spLocks noGrp="1"/>
          </p:cNvSpPr>
          <p:nvPr>
            <p:ph idx="1"/>
          </p:nvPr>
        </p:nvSpPr>
        <p:spPr/>
        <p:txBody>
          <a:bodyPr/>
          <a:lstStyle/>
          <a:p>
            <a:r>
              <a:rPr lang="en-AU" dirty="0" smtClean="0"/>
              <a:t>Monitoring of the workplace</a:t>
            </a:r>
          </a:p>
          <a:p>
            <a:r>
              <a:rPr lang="en-AU" dirty="0" smtClean="0"/>
              <a:t>Personal monitoring</a:t>
            </a:r>
          </a:p>
          <a:p>
            <a:r>
              <a:rPr lang="en-AU" dirty="0" smtClean="0"/>
              <a:t>Area monitoring</a:t>
            </a:r>
          </a:p>
          <a:p>
            <a:r>
              <a:rPr lang="en-AU" dirty="0" smtClean="0"/>
              <a:t>Health monitoring</a:t>
            </a:r>
          </a:p>
          <a:p>
            <a:r>
              <a:rPr lang="en-AU" dirty="0" smtClean="0"/>
              <a:t>Biological monitoring</a:t>
            </a:r>
            <a:endParaRPr lang="en-AU" dirty="0"/>
          </a:p>
        </p:txBody>
      </p:sp>
    </p:spTree>
    <p:extLst>
      <p:ext uri="{BB962C8B-B14F-4D97-AF65-F5344CB8AC3E}">
        <p14:creationId xmlns:p14="http://schemas.microsoft.com/office/powerpoint/2010/main" val="2793541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330</TotalTime>
  <Words>727</Words>
  <Application>Microsoft Office PowerPoint</Application>
  <PresentationFormat>On-screen Show (4:3)</PresentationFormat>
  <Paragraphs>181</Paragraphs>
  <Slides>27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27</vt:i4>
      </vt:variant>
    </vt:vector>
  </HeadingPairs>
  <TitlesOfParts>
    <vt:vector size="29" baseType="lpstr">
      <vt:lpstr>Arial</vt:lpstr>
      <vt:lpstr>Office Theme</vt:lpstr>
      <vt:lpstr>PowerPoint Presentation</vt:lpstr>
      <vt:lpstr>Assessment criteria</vt:lpstr>
      <vt:lpstr>What is health and hygiene?</vt:lpstr>
      <vt:lpstr>What is health and hygiene?</vt:lpstr>
      <vt:lpstr>Legislation</vt:lpstr>
      <vt:lpstr>Health hazards in the workplace</vt:lpstr>
      <vt:lpstr>Hazardous chemicals and health</vt:lpstr>
      <vt:lpstr>Routes of entry </vt:lpstr>
      <vt:lpstr>Common workplace hazardous chemicals</vt:lpstr>
      <vt:lpstr>Assessing health risks</vt:lpstr>
      <vt:lpstr>Basic toxicology</vt:lpstr>
      <vt:lpstr>Time</vt:lpstr>
      <vt:lpstr>PowerPoint Presentation</vt:lpstr>
      <vt:lpstr>Damage</vt:lpstr>
      <vt:lpstr>Dose</vt:lpstr>
      <vt:lpstr>Exposure in the workplace</vt:lpstr>
      <vt:lpstr>Toxic effects of hazardous chemicals</vt:lpstr>
      <vt:lpstr>Workplace exposure standards</vt:lpstr>
      <vt:lpstr>PowerPoint Presentation</vt:lpstr>
      <vt:lpstr>Sources of Toxicology data</vt:lpstr>
      <vt:lpstr>Dusts</vt:lpstr>
      <vt:lpstr>Gases</vt:lpstr>
      <vt:lpstr>Solvents</vt:lpstr>
      <vt:lpstr>Metals</vt:lpstr>
      <vt:lpstr>Controlling workplace health hazards</vt:lpstr>
      <vt:lpstr>Monitoring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22</cp:revision>
  <dcterms:created xsi:type="dcterms:W3CDTF">2018-06-15T02:04:24Z</dcterms:created>
  <dcterms:modified xsi:type="dcterms:W3CDTF">2018-07-26T21:14:40Z</dcterms:modified>
</cp:coreProperties>
</file>