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8"/>
  </p:notesMasterIdLst>
  <p:sldIdLst>
    <p:sldId id="257" r:id="rId2"/>
    <p:sldId id="309" r:id="rId3"/>
    <p:sldId id="437" r:id="rId4"/>
    <p:sldId id="610" r:id="rId5"/>
    <p:sldId id="611" r:id="rId6"/>
    <p:sldId id="612" r:id="rId7"/>
    <p:sldId id="613" r:id="rId8"/>
    <p:sldId id="614" r:id="rId9"/>
    <p:sldId id="615" r:id="rId10"/>
    <p:sldId id="392" r:id="rId11"/>
    <p:sldId id="504" r:id="rId12"/>
    <p:sldId id="503" r:id="rId13"/>
    <p:sldId id="616" r:id="rId14"/>
    <p:sldId id="617" r:id="rId15"/>
    <p:sldId id="618" r:id="rId16"/>
    <p:sldId id="619" r:id="rId17"/>
    <p:sldId id="620" r:id="rId18"/>
    <p:sldId id="621" r:id="rId19"/>
    <p:sldId id="622" r:id="rId20"/>
    <p:sldId id="623" r:id="rId21"/>
    <p:sldId id="439" r:id="rId22"/>
    <p:sldId id="396" r:id="rId23"/>
    <p:sldId id="440" r:id="rId24"/>
    <p:sldId id="624" r:id="rId25"/>
    <p:sldId id="625" r:id="rId26"/>
    <p:sldId id="626" r:id="rId27"/>
    <p:sldId id="627" r:id="rId28"/>
    <p:sldId id="399" r:id="rId29"/>
    <p:sldId id="586" r:id="rId30"/>
    <p:sldId id="587" r:id="rId31"/>
    <p:sldId id="628" r:id="rId32"/>
    <p:sldId id="629" r:id="rId33"/>
    <p:sldId id="588" r:id="rId34"/>
    <p:sldId id="589" r:id="rId35"/>
    <p:sldId id="590" r:id="rId36"/>
    <p:sldId id="630" r:id="rId37"/>
    <p:sldId id="631" r:id="rId38"/>
    <p:sldId id="632" r:id="rId39"/>
    <p:sldId id="633" r:id="rId40"/>
    <p:sldId id="591" r:id="rId41"/>
    <p:sldId id="592" r:id="rId42"/>
    <p:sldId id="593" r:id="rId43"/>
    <p:sldId id="634" r:id="rId44"/>
    <p:sldId id="635" r:id="rId45"/>
    <p:sldId id="636" r:id="rId46"/>
    <p:sldId id="594" r:id="rId47"/>
    <p:sldId id="595" r:id="rId48"/>
    <p:sldId id="596" r:id="rId49"/>
    <p:sldId id="637" r:id="rId50"/>
    <p:sldId id="638" r:id="rId51"/>
    <p:sldId id="597" r:id="rId52"/>
    <p:sldId id="562" r:id="rId53"/>
    <p:sldId id="563" r:id="rId54"/>
    <p:sldId id="639" r:id="rId55"/>
    <p:sldId id="640" r:id="rId56"/>
    <p:sldId id="641" r:id="rId57"/>
    <p:sldId id="642" r:id="rId58"/>
    <p:sldId id="643" r:id="rId59"/>
    <p:sldId id="644" r:id="rId60"/>
    <p:sldId id="645" r:id="rId61"/>
    <p:sldId id="646" r:id="rId62"/>
    <p:sldId id="647" r:id="rId63"/>
    <p:sldId id="564" r:id="rId64"/>
    <p:sldId id="538" r:id="rId65"/>
    <p:sldId id="539" r:id="rId66"/>
    <p:sldId id="648" r:id="rId67"/>
    <p:sldId id="649" r:id="rId68"/>
    <p:sldId id="540" r:id="rId69"/>
    <p:sldId id="541" r:id="rId70"/>
    <p:sldId id="542" r:id="rId71"/>
    <p:sldId id="650" r:id="rId72"/>
    <p:sldId id="651" r:id="rId73"/>
    <p:sldId id="543" r:id="rId74"/>
    <p:sldId id="544" r:id="rId75"/>
    <p:sldId id="545" r:id="rId76"/>
    <p:sldId id="652" r:id="rId77"/>
    <p:sldId id="546" r:id="rId78"/>
    <p:sldId id="514" r:id="rId79"/>
    <p:sldId id="515" r:id="rId80"/>
    <p:sldId id="653" r:id="rId81"/>
    <p:sldId id="654" r:id="rId82"/>
    <p:sldId id="655" r:id="rId83"/>
    <p:sldId id="516" r:id="rId84"/>
    <p:sldId id="517" r:id="rId85"/>
    <p:sldId id="518" r:id="rId86"/>
    <p:sldId id="656" r:id="rId87"/>
    <p:sldId id="657" r:id="rId88"/>
    <p:sldId id="519" r:id="rId89"/>
    <p:sldId id="520" r:id="rId90"/>
    <p:sldId id="521" r:id="rId91"/>
    <p:sldId id="658" r:id="rId92"/>
    <p:sldId id="659" r:id="rId93"/>
    <p:sldId id="660" r:id="rId94"/>
    <p:sldId id="522" r:id="rId95"/>
    <p:sldId id="435" r:id="rId96"/>
    <p:sldId id="418" r:id="rId9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1806" y="-1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5/05/2017</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11</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21</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22</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28</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29</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33</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34</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40</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41</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46</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47</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51</a:t>
            </a:fld>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52</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63</a:t>
            </a:fld>
            <a:endParaRPr lang="en-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64</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68</a:t>
            </a:fld>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69</a:t>
            </a:fld>
            <a:endParaRPr lang="en-A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73</a:t>
            </a:fld>
            <a:endParaRPr lang="en-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74</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77</a:t>
            </a:fld>
            <a:endParaRPr lang="en-CA"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78</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83</a:t>
            </a:fld>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84</a:t>
            </a:fld>
            <a:endParaRPr lang="en-AU"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88</a:t>
            </a:fld>
            <a:endParaRPr lang="en-CA"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89</a:t>
            </a:fld>
            <a:endParaRPr lang="en-AU"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94</a:t>
            </a:fld>
            <a:endParaRPr lang="en-CA"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96</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5/05/2017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5/05/2017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5/05/2017</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5/05/2017</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5/05/2017</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5/05/2017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5/05/2017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5/05/2017</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AU" sz="4400" b="1" dirty="0" smtClean="0">
                <a:solidFill>
                  <a:srgbClr val="FF0000"/>
                </a:solidFill>
              </a:rPr>
              <a:t>CHCECE006 </a:t>
            </a:r>
            <a:endParaRPr lang="en-GB" sz="4400" dirty="0" smtClean="0">
              <a:solidFill>
                <a:srgbClr val="FF0000"/>
              </a:solidFill>
            </a:endParaRPr>
          </a:p>
          <a:p>
            <a:pPr algn="r"/>
            <a:r>
              <a:rPr lang="en-AU" sz="4400" b="1" dirty="0" smtClean="0">
                <a:solidFill>
                  <a:srgbClr val="FF0000"/>
                </a:solidFill>
              </a:rPr>
              <a:t>Support behaviour of children and young people</a:t>
            </a:r>
            <a:endParaRPr lang="en-GB" sz="4400" dirty="0">
              <a:solidFill>
                <a:srgbClr val="FF0000"/>
              </a:solidFill>
            </a:endParaRPr>
          </a:p>
        </p:txBody>
      </p:sp>
      <p:pic>
        <p:nvPicPr>
          <p:cNvPr id="3" name="Picture 2" descr="ID# 15777 - Figures Huddle Team - Presentation Clipart"/>
          <p:cNvPicPr/>
          <p:nvPr/>
        </p:nvPicPr>
        <p:blipFill>
          <a:blip r:embed="rId3">
            <a:extLst>
              <a:ext uri="{28A0092B-C50C-407E-A947-70E740481C1C}">
                <a14:useLocalDpi xmlns:a14="http://schemas.microsoft.com/office/drawing/2010/main" val="0"/>
              </a:ext>
            </a:extLst>
          </a:blip>
          <a:srcRect/>
          <a:stretch>
            <a:fillRect/>
          </a:stretch>
        </p:blipFill>
        <p:spPr bwMode="auto">
          <a:xfrm>
            <a:off x="539552" y="3439160"/>
            <a:ext cx="3122930" cy="312293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GB" dirty="0"/>
              <a:t>Contribute to a safe and supportive environment</a:t>
            </a:r>
          </a:p>
        </p:txBody>
      </p:sp>
      <p:sp>
        <p:nvSpPr>
          <p:cNvPr id="6" name="TextBox 5"/>
          <p:cNvSpPr txBox="1"/>
          <p:nvPr/>
        </p:nvSpPr>
        <p:spPr>
          <a:xfrm>
            <a:off x="5148064" y="2492896"/>
            <a:ext cx="3744416" cy="2677656"/>
          </a:xfrm>
          <a:prstGeom prst="rect">
            <a:avLst/>
          </a:prstGeom>
          <a:noFill/>
        </p:spPr>
        <p:txBody>
          <a:bodyPr wrap="square" rtlCol="0">
            <a:spAutoFit/>
          </a:bodyPr>
          <a:lstStyle/>
          <a:p>
            <a:r>
              <a:rPr lang="en-AU" sz="2800" b="1" dirty="0" smtClean="0">
                <a:latin typeface="+mj-lt"/>
              </a:rPr>
              <a:t>1.1 </a:t>
            </a:r>
            <a:r>
              <a:rPr lang="en-GB" sz="2800" dirty="0"/>
              <a:t>Use safe, supportive and equitable practices appropriate to the development stage and needs of the child and/or young person</a:t>
            </a:r>
            <a:r>
              <a:rPr lang="en-AU" sz="2800" b="1" dirty="0" smtClean="0">
                <a:latin typeface="+mj-lt"/>
              </a:rPr>
              <a:t>  </a:t>
            </a:r>
            <a:endParaRPr lang="en-AU" sz="28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9290 - Protect Our Little One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523053"/>
            <a:ext cx="2357889" cy="2343325"/>
          </a:xfrm>
          <a:prstGeom prst="rect">
            <a:avLst/>
          </a:prstGeom>
          <a:noFill/>
          <a:ln>
            <a:noFill/>
          </a:ln>
        </p:spPr>
      </p:pic>
      <p:sp>
        <p:nvSpPr>
          <p:cNvPr id="2" name="Title 1"/>
          <p:cNvSpPr>
            <a:spLocks noGrp="1"/>
          </p:cNvSpPr>
          <p:nvPr>
            <p:ph type="title"/>
          </p:nvPr>
        </p:nvSpPr>
        <p:spPr/>
        <p:txBody>
          <a:bodyPr/>
          <a:lstStyle/>
          <a:p>
            <a:r>
              <a:rPr lang="en-GB" dirty="0"/>
              <a:t>Safe and supportive practices</a:t>
            </a:r>
          </a:p>
        </p:txBody>
      </p:sp>
      <p:sp>
        <p:nvSpPr>
          <p:cNvPr id="3" name="Content Placeholder 2"/>
          <p:cNvSpPr>
            <a:spLocks noGrp="1"/>
          </p:cNvSpPr>
          <p:nvPr>
            <p:ph idx="1"/>
          </p:nvPr>
        </p:nvSpPr>
        <p:spPr/>
        <p:txBody>
          <a:bodyPr/>
          <a:lstStyle/>
          <a:p>
            <a:pPr marL="0" indent="0">
              <a:buNone/>
            </a:pPr>
            <a:r>
              <a:rPr lang="en-GB" dirty="0"/>
              <a:t>Ensuring that children and young people feel safe and supported is a key factor in guiding their behaviour in the right direction. </a:t>
            </a:r>
          </a:p>
          <a:p>
            <a:pPr marL="0" indent="0">
              <a:buNone/>
            </a:pPr>
            <a:r>
              <a:rPr lang="en-GB" dirty="0"/>
              <a:t>You should be aiming to incorporate strategies into your working practices which aim to ensure that children and young people feel safe and supported at all times. </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10889 - Join The Puzzle Crowd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276872"/>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Safe and supportive practices</a:t>
            </a:r>
          </a:p>
        </p:txBody>
      </p:sp>
      <p:sp>
        <p:nvSpPr>
          <p:cNvPr id="3" name="Content Placeholder 2"/>
          <p:cNvSpPr>
            <a:spLocks noGrp="1"/>
          </p:cNvSpPr>
          <p:nvPr>
            <p:ph idx="1"/>
          </p:nvPr>
        </p:nvSpPr>
        <p:spPr>
          <a:xfrm>
            <a:off x="457200" y="1600200"/>
            <a:ext cx="7427168" cy="4525963"/>
          </a:xfrm>
        </p:spPr>
        <p:txBody>
          <a:bodyPr/>
          <a:lstStyle/>
          <a:p>
            <a:pPr marL="0" indent="0">
              <a:buNone/>
            </a:pPr>
            <a:r>
              <a:rPr lang="en-GB" b="1" dirty="0"/>
              <a:t>You can promote a safe and supportive environment by incorporating practices such as:</a:t>
            </a:r>
          </a:p>
          <a:p>
            <a:r>
              <a:rPr lang="en-GB" dirty="0"/>
              <a:t>Value diversity </a:t>
            </a:r>
          </a:p>
          <a:p>
            <a:r>
              <a:rPr lang="en-GB" dirty="0"/>
              <a:t>Practice communication </a:t>
            </a:r>
          </a:p>
          <a:p>
            <a:r>
              <a:rPr lang="en-GB" dirty="0"/>
              <a:t>Have non-negotiable rules in place </a:t>
            </a:r>
          </a:p>
          <a:p>
            <a:r>
              <a:rPr lang="en-GB" dirty="0"/>
              <a:t>Have bullying protocols in place </a:t>
            </a:r>
          </a:p>
          <a:p>
            <a:r>
              <a:rPr lang="en-GB" dirty="0"/>
              <a:t>Make contact with the relevant professionals </a:t>
            </a:r>
            <a:r>
              <a:rPr lang="en-GB" dirty="0" smtClean="0"/>
              <a:t>available.</a:t>
            </a:r>
            <a:endParaRPr lang="en-GB" dirty="0"/>
          </a:p>
          <a:p>
            <a:endParaRPr lang="en-GB" dirty="0"/>
          </a:p>
        </p:txBody>
      </p:sp>
    </p:spTree>
    <p:extLst>
      <p:ext uri="{BB962C8B-B14F-4D97-AF65-F5344CB8AC3E}">
        <p14:creationId xmlns:p14="http://schemas.microsoft.com/office/powerpoint/2010/main" val="893570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Equitable practices</a:t>
            </a:r>
          </a:p>
        </p:txBody>
      </p:sp>
      <p:sp>
        <p:nvSpPr>
          <p:cNvPr id="3" name="Content Placeholder 2"/>
          <p:cNvSpPr>
            <a:spLocks noGrp="1"/>
          </p:cNvSpPr>
          <p:nvPr>
            <p:ph idx="1"/>
          </p:nvPr>
        </p:nvSpPr>
        <p:spPr/>
        <p:txBody>
          <a:bodyPr/>
          <a:lstStyle/>
          <a:p>
            <a:pPr marL="0" indent="0">
              <a:buNone/>
            </a:pPr>
            <a:r>
              <a:rPr lang="en-GB" dirty="0"/>
              <a:t>Equitable practices refer to ensuring that children and young people are treated fairly. You can ensure that you are facilitating an equitable environment by incorporating practices into your work which are dedicated to minimising bias, prejudice, and discrimination. </a:t>
            </a:r>
          </a:p>
        </p:txBody>
      </p:sp>
      <p:pic>
        <p:nvPicPr>
          <p:cNvPr id="4" name="Picture 3" descr="ID# 12953 - Colored Chairs Diversity Circl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148064" y="3717032"/>
            <a:ext cx="3008878" cy="3008878"/>
          </a:xfrm>
          <a:prstGeom prst="rect">
            <a:avLst/>
          </a:prstGeom>
          <a:noFill/>
          <a:ln>
            <a:noFill/>
          </a:ln>
        </p:spPr>
      </p:pic>
    </p:spTree>
    <p:extLst>
      <p:ext uri="{BB962C8B-B14F-4D97-AF65-F5344CB8AC3E}">
        <p14:creationId xmlns:p14="http://schemas.microsoft.com/office/powerpoint/2010/main" val="33271691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Equitable practices</a:t>
            </a:r>
          </a:p>
        </p:txBody>
      </p:sp>
      <p:sp>
        <p:nvSpPr>
          <p:cNvPr id="3" name="Content Placeholder 2"/>
          <p:cNvSpPr>
            <a:spLocks noGrp="1"/>
          </p:cNvSpPr>
          <p:nvPr>
            <p:ph idx="1"/>
          </p:nvPr>
        </p:nvSpPr>
        <p:spPr>
          <a:xfrm>
            <a:off x="457200" y="1340768"/>
            <a:ext cx="8229600" cy="5400600"/>
          </a:xfrm>
        </p:spPr>
        <p:txBody>
          <a:bodyPr>
            <a:normAutofit lnSpcReduction="10000"/>
          </a:bodyPr>
          <a:lstStyle/>
          <a:p>
            <a:pPr marL="0" indent="0">
              <a:buNone/>
            </a:pPr>
            <a:r>
              <a:rPr lang="en-GB" b="1" dirty="0"/>
              <a:t>You can incorporate equitable practices into your role by doing things such as:</a:t>
            </a:r>
          </a:p>
          <a:p>
            <a:pPr lvl="0"/>
            <a:r>
              <a:rPr lang="en-GB" dirty="0"/>
              <a:t>Role-model positive behaviours and attitudes that challenge discrimination and prejudice</a:t>
            </a:r>
          </a:p>
          <a:p>
            <a:pPr lvl="0"/>
            <a:r>
              <a:rPr lang="en-GB" dirty="0"/>
              <a:t>Provide a diverse range of images about the lifestyles of families, gender roles, cultural background and human ability</a:t>
            </a:r>
          </a:p>
          <a:p>
            <a:pPr lvl="0"/>
            <a:r>
              <a:rPr lang="en-GB" dirty="0"/>
              <a:t>Acknowledge and promote the presence of diverse staff</a:t>
            </a:r>
          </a:p>
          <a:p>
            <a:pPr lvl="0"/>
            <a:r>
              <a:rPr lang="en-GB" dirty="0"/>
              <a:t>Challenge biases with children, for example, discussing evidence of bias and prejudice in children’s play, interactions and </a:t>
            </a:r>
            <a:r>
              <a:rPr lang="en-GB" dirty="0" smtClean="0"/>
              <a:t>relationships…</a:t>
            </a:r>
            <a:endParaRPr lang="en-GB" dirty="0"/>
          </a:p>
          <a:p>
            <a:endParaRPr lang="en-GB" dirty="0"/>
          </a:p>
        </p:txBody>
      </p:sp>
    </p:spTree>
    <p:extLst>
      <p:ext uri="{BB962C8B-B14F-4D97-AF65-F5344CB8AC3E}">
        <p14:creationId xmlns:p14="http://schemas.microsoft.com/office/powerpoint/2010/main" val="927121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D# 11665 - Two Thumbs Up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293096"/>
            <a:ext cx="2281436" cy="228143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Equitable practices</a:t>
            </a:r>
          </a:p>
        </p:txBody>
      </p:sp>
      <p:sp>
        <p:nvSpPr>
          <p:cNvPr id="3" name="Content Placeholder 2"/>
          <p:cNvSpPr>
            <a:spLocks noGrp="1"/>
          </p:cNvSpPr>
          <p:nvPr>
            <p:ph idx="1"/>
          </p:nvPr>
        </p:nvSpPr>
        <p:spPr/>
        <p:txBody>
          <a:bodyPr/>
          <a:lstStyle/>
          <a:p>
            <a:pPr lvl="0"/>
            <a:r>
              <a:rPr lang="en-GB" dirty="0"/>
              <a:t>Avoid negative comparisons between children</a:t>
            </a:r>
          </a:p>
          <a:p>
            <a:pPr lvl="0"/>
            <a:r>
              <a:rPr lang="en-GB" dirty="0"/>
              <a:t>Review and provide resources in the environment which promote positive messages about difference and diversity</a:t>
            </a:r>
          </a:p>
          <a:p>
            <a:pPr lvl="0"/>
            <a:r>
              <a:rPr lang="en-GB" dirty="0"/>
              <a:t>Engage in training to develop skills in treating children </a:t>
            </a:r>
            <a:r>
              <a:rPr lang="en-GB" dirty="0" smtClean="0"/>
              <a:t>equitably.</a:t>
            </a:r>
            <a:endParaRPr lang="en-GB" dirty="0"/>
          </a:p>
        </p:txBody>
      </p:sp>
    </p:spTree>
    <p:extLst>
      <p:ext uri="{BB962C8B-B14F-4D97-AF65-F5344CB8AC3E}">
        <p14:creationId xmlns:p14="http://schemas.microsoft.com/office/powerpoint/2010/main" val="1665139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D# 4154 - Be Different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640460"/>
            <a:ext cx="3217540" cy="321754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Appropriate practices</a:t>
            </a:r>
            <a:endParaRPr lang="en-GB" dirty="0"/>
          </a:p>
        </p:txBody>
      </p:sp>
      <p:sp>
        <p:nvSpPr>
          <p:cNvPr id="3" name="Content Placeholder 2"/>
          <p:cNvSpPr>
            <a:spLocks noGrp="1"/>
          </p:cNvSpPr>
          <p:nvPr>
            <p:ph idx="1"/>
          </p:nvPr>
        </p:nvSpPr>
        <p:spPr/>
        <p:txBody>
          <a:bodyPr/>
          <a:lstStyle/>
          <a:p>
            <a:pPr marL="0" indent="0">
              <a:buNone/>
            </a:pPr>
            <a:r>
              <a:rPr lang="en-GB" dirty="0"/>
              <a:t>The best way to ensure that practices are appropriate is to ensure that they are catered for children and young people individually. Children will respond differently to different things and you should be acknowledging of this in the way that you engage with them as individuals.</a:t>
            </a:r>
          </a:p>
          <a:p>
            <a:endParaRPr lang="en-GB" dirty="0"/>
          </a:p>
        </p:txBody>
      </p:sp>
    </p:spTree>
    <p:extLst>
      <p:ext uri="{BB962C8B-B14F-4D97-AF65-F5344CB8AC3E}">
        <p14:creationId xmlns:p14="http://schemas.microsoft.com/office/powerpoint/2010/main" val="1406675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D# 17677 - High Five Me Man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b="13113"/>
          <a:stretch/>
        </p:blipFill>
        <p:spPr bwMode="auto">
          <a:xfrm>
            <a:off x="4932040" y="3717032"/>
            <a:ext cx="3433564" cy="298331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Appropriate practices</a:t>
            </a:r>
          </a:p>
        </p:txBody>
      </p:sp>
      <p:sp>
        <p:nvSpPr>
          <p:cNvPr id="3" name="Content Placeholder 2"/>
          <p:cNvSpPr>
            <a:spLocks noGrp="1"/>
          </p:cNvSpPr>
          <p:nvPr>
            <p:ph idx="1"/>
          </p:nvPr>
        </p:nvSpPr>
        <p:spPr/>
        <p:txBody>
          <a:bodyPr/>
          <a:lstStyle/>
          <a:p>
            <a:pPr marL="0" indent="0">
              <a:buNone/>
            </a:pPr>
            <a:r>
              <a:rPr lang="en-GB" b="1" dirty="0"/>
              <a:t>You may ensure that practices are appropriate by:</a:t>
            </a:r>
          </a:p>
          <a:p>
            <a:r>
              <a:rPr lang="en-GB" dirty="0"/>
              <a:t>Getting to know the children </a:t>
            </a:r>
          </a:p>
          <a:p>
            <a:r>
              <a:rPr lang="en-GB" dirty="0"/>
              <a:t>Assess children’s learning </a:t>
            </a:r>
          </a:p>
          <a:p>
            <a:r>
              <a:rPr lang="en-GB" dirty="0"/>
              <a:t>Work in collaboration with </a:t>
            </a:r>
            <a:r>
              <a:rPr lang="en-GB" dirty="0" smtClean="0"/>
              <a:t>families.</a:t>
            </a:r>
            <a:endParaRPr lang="en-GB" dirty="0"/>
          </a:p>
          <a:p>
            <a:endParaRPr lang="en-GB" dirty="0"/>
          </a:p>
        </p:txBody>
      </p:sp>
    </p:spTree>
    <p:extLst>
      <p:ext uri="{BB962C8B-B14F-4D97-AF65-F5344CB8AC3E}">
        <p14:creationId xmlns:p14="http://schemas.microsoft.com/office/powerpoint/2010/main" val="40031776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GB" dirty="0"/>
              <a:t>Contribute to a safe and supportive environment</a:t>
            </a:r>
          </a:p>
        </p:txBody>
      </p:sp>
      <p:sp>
        <p:nvSpPr>
          <p:cNvPr id="8" name="TextBox 7"/>
          <p:cNvSpPr txBox="1"/>
          <p:nvPr/>
        </p:nvSpPr>
        <p:spPr>
          <a:xfrm>
            <a:off x="5148064" y="2492896"/>
            <a:ext cx="3744416" cy="3108543"/>
          </a:xfrm>
          <a:prstGeom prst="rect">
            <a:avLst/>
          </a:prstGeom>
          <a:noFill/>
        </p:spPr>
        <p:txBody>
          <a:bodyPr wrap="square" rtlCol="0">
            <a:spAutoFit/>
          </a:bodyPr>
          <a:lstStyle/>
          <a:p>
            <a:r>
              <a:rPr lang="en-AU" sz="2800" b="1" dirty="0" smtClean="0">
                <a:latin typeface="+mj-lt"/>
              </a:rPr>
              <a:t>1.2 </a:t>
            </a:r>
            <a:r>
              <a:rPr lang="en-GB" sz="2800" dirty="0"/>
              <a:t>Recognise any developmental challenges or mental health issues of child or young person that may have potential impacts on behaviour</a:t>
            </a:r>
            <a:r>
              <a:rPr lang="en-AU" sz="2800" b="1" dirty="0" smtClean="0">
                <a:latin typeface="+mj-lt"/>
              </a:rPr>
              <a:t> </a:t>
            </a:r>
            <a:endParaRPr lang="en-AU" sz="2800" dirty="0">
              <a:latin typeface="+mj-l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rmAutofit fontScale="90000"/>
          </a:bodyPr>
          <a:lstStyle/>
          <a:p>
            <a:r>
              <a:rPr lang="en-GB" sz="4900" dirty="0" smtClean="0"/>
              <a:t>Recognising challenges and issues</a:t>
            </a:r>
            <a:r>
              <a:rPr lang="en-GB" dirty="0"/>
              <a:t/>
            </a:r>
            <a:br>
              <a:rPr lang="en-GB" dirty="0"/>
            </a:br>
            <a:endParaRPr lang="en-GB" dirty="0"/>
          </a:p>
        </p:txBody>
      </p:sp>
      <p:sp>
        <p:nvSpPr>
          <p:cNvPr id="3" name="Content Placeholder 2"/>
          <p:cNvSpPr>
            <a:spLocks noGrp="1"/>
          </p:cNvSpPr>
          <p:nvPr>
            <p:ph idx="1"/>
          </p:nvPr>
        </p:nvSpPr>
        <p:spPr>
          <a:xfrm>
            <a:off x="457200" y="1556792"/>
            <a:ext cx="8229600" cy="4569371"/>
          </a:xfrm>
        </p:spPr>
        <p:txBody>
          <a:bodyPr/>
          <a:lstStyle/>
          <a:p>
            <a:pPr marL="0" indent="0">
              <a:buNone/>
            </a:pPr>
            <a:r>
              <a:rPr lang="en-GB" dirty="0"/>
              <a:t>A part of your role will be working to recognise the specific challenges that children or young people may be facing as they learn, develop, and grow into adults. </a:t>
            </a:r>
            <a:endParaRPr lang="en-GB" dirty="0" smtClean="0"/>
          </a:p>
          <a:p>
            <a:pPr marL="0" indent="0">
              <a:buNone/>
            </a:pPr>
            <a:r>
              <a:rPr lang="en-GB" dirty="0" smtClean="0"/>
              <a:t>Many </a:t>
            </a:r>
            <a:r>
              <a:rPr lang="en-GB" dirty="0"/>
              <a:t>children and young people will not be able to recognise their own challenges or potential issues so it is really important that they have people looking out for their best interests and identifying when they may need extra help or support.</a:t>
            </a:r>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7071 - Superior Idea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860032" y="3861048"/>
            <a:ext cx="3045326" cy="2901310"/>
          </a:xfrm>
          <a:prstGeom prst="rect">
            <a:avLst/>
          </a:prstGeom>
          <a:noFill/>
          <a:ln>
            <a:noFill/>
          </a:ln>
        </p:spPr>
      </p:pic>
      <p:sp>
        <p:nvSpPr>
          <p:cNvPr id="2" name="Title 1"/>
          <p:cNvSpPr>
            <a:spLocks noGrp="1"/>
          </p:cNvSpPr>
          <p:nvPr>
            <p:ph type="title"/>
          </p:nvPr>
        </p:nvSpPr>
        <p:spPr/>
        <p:txBody>
          <a:bodyPr/>
          <a:lstStyle/>
          <a:p>
            <a:r>
              <a:rPr lang="en-GB" dirty="0" smtClean="0"/>
              <a:t>Developmental challenges</a:t>
            </a:r>
            <a:endParaRPr lang="en-GB" dirty="0"/>
          </a:p>
        </p:txBody>
      </p:sp>
      <p:sp>
        <p:nvSpPr>
          <p:cNvPr id="3" name="Content Placeholder 2"/>
          <p:cNvSpPr>
            <a:spLocks noGrp="1"/>
          </p:cNvSpPr>
          <p:nvPr>
            <p:ph idx="1"/>
          </p:nvPr>
        </p:nvSpPr>
        <p:spPr/>
        <p:txBody>
          <a:bodyPr/>
          <a:lstStyle/>
          <a:p>
            <a:pPr marL="0" indent="0">
              <a:buNone/>
            </a:pPr>
            <a:r>
              <a:rPr lang="en-GB" dirty="0"/>
              <a:t>Children and young people may face challenges in their learning, physical or social development. </a:t>
            </a:r>
          </a:p>
          <a:p>
            <a:pPr marL="0" indent="0">
              <a:buNone/>
            </a:pPr>
            <a:r>
              <a:rPr lang="en-GB" dirty="0"/>
              <a:t>You should be working to identify any instances where children are at risk of not reaching their full potential within any area of development. </a:t>
            </a:r>
          </a:p>
          <a:p>
            <a:endParaRPr lang="en-GB" dirty="0"/>
          </a:p>
        </p:txBody>
      </p:sp>
    </p:spTree>
    <p:extLst>
      <p:ext uri="{BB962C8B-B14F-4D97-AF65-F5344CB8AC3E}">
        <p14:creationId xmlns:p14="http://schemas.microsoft.com/office/powerpoint/2010/main" val="15822058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D# 9890 - Talking Puzzle Connection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4177" y="2852936"/>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518988" y="140748"/>
            <a:ext cx="8229600" cy="1143000"/>
          </a:xfrm>
        </p:spPr>
        <p:txBody>
          <a:bodyPr/>
          <a:lstStyle/>
          <a:p>
            <a:r>
              <a:rPr lang="en-GB" dirty="0" smtClean="0"/>
              <a:t>Developmental challenges</a:t>
            </a:r>
            <a:endParaRPr lang="en-GB" dirty="0"/>
          </a:p>
        </p:txBody>
      </p:sp>
      <p:sp>
        <p:nvSpPr>
          <p:cNvPr id="3" name="Content Placeholder 2"/>
          <p:cNvSpPr>
            <a:spLocks noGrp="1"/>
          </p:cNvSpPr>
          <p:nvPr>
            <p:ph idx="1"/>
          </p:nvPr>
        </p:nvSpPr>
        <p:spPr>
          <a:xfrm>
            <a:off x="457200" y="2276872"/>
            <a:ext cx="5915000" cy="3849291"/>
          </a:xfrm>
        </p:spPr>
        <p:txBody>
          <a:bodyPr/>
          <a:lstStyle/>
          <a:p>
            <a:r>
              <a:rPr lang="en-GB" dirty="0" smtClean="0"/>
              <a:t>Monitoring </a:t>
            </a:r>
            <a:r>
              <a:rPr lang="en-GB" dirty="0"/>
              <a:t>social and emotional skills </a:t>
            </a:r>
          </a:p>
          <a:p>
            <a:r>
              <a:rPr lang="en-GB" dirty="0"/>
              <a:t>Be aware of any learning disabilities </a:t>
            </a:r>
          </a:p>
          <a:p>
            <a:r>
              <a:rPr lang="en-GB" dirty="0"/>
              <a:t>Recognise personality traits </a:t>
            </a:r>
          </a:p>
          <a:p>
            <a:r>
              <a:rPr lang="en-GB" dirty="0"/>
              <a:t>Look for any differences in comparison to other children of similar </a:t>
            </a:r>
            <a:r>
              <a:rPr lang="en-GB" dirty="0" smtClean="0"/>
              <a:t>ages.</a:t>
            </a:r>
            <a:endParaRPr lang="en-GB" dirty="0"/>
          </a:p>
          <a:p>
            <a:endParaRPr lang="en-GB" dirty="0"/>
          </a:p>
        </p:txBody>
      </p:sp>
      <p:sp>
        <p:nvSpPr>
          <p:cNvPr id="5" name="TextBox 4"/>
          <p:cNvSpPr txBox="1"/>
          <p:nvPr/>
        </p:nvSpPr>
        <p:spPr>
          <a:xfrm>
            <a:off x="539821" y="1268760"/>
            <a:ext cx="8432125" cy="954107"/>
          </a:xfrm>
          <a:prstGeom prst="rect">
            <a:avLst/>
          </a:prstGeom>
          <a:noFill/>
        </p:spPr>
        <p:txBody>
          <a:bodyPr wrap="square" rtlCol="0">
            <a:spAutoFit/>
          </a:bodyPr>
          <a:lstStyle/>
          <a:p>
            <a:r>
              <a:rPr lang="en-GB" sz="2800" b="1" dirty="0"/>
              <a:t>You might be able to recognise development challenges by:</a:t>
            </a:r>
            <a:endParaRPr lang="en-GB" sz="2800" dirty="0"/>
          </a:p>
        </p:txBody>
      </p:sp>
    </p:spTree>
    <p:extLst>
      <p:ext uri="{BB962C8B-B14F-4D97-AF65-F5344CB8AC3E}">
        <p14:creationId xmlns:p14="http://schemas.microsoft.com/office/powerpoint/2010/main" val="249432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Mental health issues</a:t>
            </a:r>
            <a:endParaRPr lang="en-GB" dirty="0"/>
          </a:p>
        </p:txBody>
      </p:sp>
      <p:sp>
        <p:nvSpPr>
          <p:cNvPr id="3" name="Content Placeholder 2"/>
          <p:cNvSpPr>
            <a:spLocks noGrp="1"/>
          </p:cNvSpPr>
          <p:nvPr>
            <p:ph idx="1"/>
          </p:nvPr>
        </p:nvSpPr>
        <p:spPr/>
        <p:txBody>
          <a:bodyPr/>
          <a:lstStyle/>
          <a:p>
            <a:pPr marL="0" indent="0">
              <a:buNone/>
            </a:pPr>
            <a:r>
              <a:rPr lang="en-GB" dirty="0"/>
              <a:t>Unfortunately, mental health issues are not rare for children and young people to experience. In fact, it is thought that around half of serious mental health issues begin before the age of </a:t>
            </a:r>
            <a:r>
              <a:rPr lang="en-GB" dirty="0" smtClean="0"/>
              <a:t>14.</a:t>
            </a:r>
          </a:p>
          <a:p>
            <a:pPr marL="0" indent="0">
              <a:buNone/>
            </a:pPr>
            <a:r>
              <a:rPr lang="en-GB" dirty="0"/>
              <a:t>It is really important that mental health is a prevalent topic in your workplace, and that you and your colleagues are aware of the things to look for which indicate that a child may be experiencing mental health issues.</a:t>
            </a:r>
          </a:p>
        </p:txBody>
      </p:sp>
    </p:spTree>
    <p:extLst>
      <p:ext uri="{BB962C8B-B14F-4D97-AF65-F5344CB8AC3E}">
        <p14:creationId xmlns:p14="http://schemas.microsoft.com/office/powerpoint/2010/main" val="3399282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Mental health issues</a:t>
            </a:r>
            <a:endParaRPr lang="en-GB" dirty="0"/>
          </a:p>
        </p:txBody>
      </p:sp>
      <p:sp>
        <p:nvSpPr>
          <p:cNvPr id="3" name="Content Placeholder 2"/>
          <p:cNvSpPr>
            <a:spLocks noGrp="1"/>
          </p:cNvSpPr>
          <p:nvPr>
            <p:ph idx="1"/>
          </p:nvPr>
        </p:nvSpPr>
        <p:spPr>
          <a:xfrm>
            <a:off x="457200" y="1700808"/>
            <a:ext cx="8229600" cy="4425355"/>
          </a:xfrm>
        </p:spPr>
        <p:txBody>
          <a:bodyPr/>
          <a:lstStyle/>
          <a:p>
            <a:pPr marL="0" indent="0">
              <a:buNone/>
            </a:pPr>
            <a:r>
              <a:rPr lang="en-GB" dirty="0"/>
              <a:t>There is </a:t>
            </a:r>
            <a:r>
              <a:rPr lang="en-GB" dirty="0" smtClean="0"/>
              <a:t>no </a:t>
            </a:r>
            <a:r>
              <a:rPr lang="en-GB" dirty="0"/>
              <a:t>set way that a person who is suffering mentally will behave, but there are some common behaviours which you may want to consider following up if you see them displayed.</a:t>
            </a:r>
          </a:p>
        </p:txBody>
      </p:sp>
      <p:pic>
        <p:nvPicPr>
          <p:cNvPr id="4" name="Picture 3" descr="ID# 19439 - Figures Jumbled V Concise Thinking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148064" y="3645024"/>
            <a:ext cx="2805172" cy="2589148"/>
          </a:xfrm>
          <a:prstGeom prst="rect">
            <a:avLst/>
          </a:prstGeom>
          <a:noFill/>
          <a:ln>
            <a:noFill/>
          </a:ln>
        </p:spPr>
      </p:pic>
    </p:spTree>
    <p:extLst>
      <p:ext uri="{BB962C8B-B14F-4D97-AF65-F5344CB8AC3E}">
        <p14:creationId xmlns:p14="http://schemas.microsoft.com/office/powerpoint/2010/main" val="20734919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Mental health issues</a:t>
            </a:r>
            <a:endParaRPr lang="en-GB" dirty="0"/>
          </a:p>
        </p:txBody>
      </p:sp>
      <p:sp>
        <p:nvSpPr>
          <p:cNvPr id="3" name="Content Placeholder 2"/>
          <p:cNvSpPr>
            <a:spLocks noGrp="1"/>
          </p:cNvSpPr>
          <p:nvPr>
            <p:ph idx="1"/>
          </p:nvPr>
        </p:nvSpPr>
        <p:spPr/>
        <p:txBody>
          <a:bodyPr/>
          <a:lstStyle/>
          <a:p>
            <a:pPr marL="0" indent="0">
              <a:buNone/>
            </a:pPr>
            <a:r>
              <a:rPr lang="en-GB" b="1" dirty="0"/>
              <a:t>Internal effects of mental health issues might include:</a:t>
            </a:r>
          </a:p>
          <a:p>
            <a:pPr lvl="0"/>
            <a:r>
              <a:rPr lang="en-GB" dirty="0"/>
              <a:t>Nervous/anxious temperament </a:t>
            </a:r>
          </a:p>
          <a:p>
            <a:pPr lvl="0"/>
            <a:r>
              <a:rPr lang="en-GB" dirty="0"/>
              <a:t>Excessive worrying </a:t>
            </a:r>
          </a:p>
          <a:p>
            <a:pPr lvl="0"/>
            <a:r>
              <a:rPr lang="en-GB" dirty="0"/>
              <a:t>Pessimistic thinking </a:t>
            </a:r>
          </a:p>
          <a:p>
            <a:pPr lvl="0"/>
            <a:r>
              <a:rPr lang="en-GB" dirty="0"/>
              <a:t>Withdrawn behaviour </a:t>
            </a:r>
          </a:p>
          <a:p>
            <a:pPr lvl="0"/>
            <a:r>
              <a:rPr lang="en-GB" dirty="0"/>
              <a:t>Peer relationship difficulties.</a:t>
            </a:r>
          </a:p>
          <a:p>
            <a:endParaRPr lang="en-GB" dirty="0"/>
          </a:p>
        </p:txBody>
      </p:sp>
      <p:pic>
        <p:nvPicPr>
          <p:cNvPr id="6146" name="Picture 2" descr="ID# 10227 - Figure Holding Happy Sad Sign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852936"/>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76264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Mental health issues</a:t>
            </a:r>
            <a:endParaRPr lang="en-GB" dirty="0"/>
          </a:p>
        </p:txBody>
      </p:sp>
      <p:sp>
        <p:nvSpPr>
          <p:cNvPr id="3" name="Content Placeholder 2"/>
          <p:cNvSpPr>
            <a:spLocks noGrp="1"/>
          </p:cNvSpPr>
          <p:nvPr>
            <p:ph idx="1"/>
          </p:nvPr>
        </p:nvSpPr>
        <p:spPr/>
        <p:txBody>
          <a:bodyPr>
            <a:normAutofit/>
          </a:bodyPr>
          <a:lstStyle/>
          <a:p>
            <a:pPr marL="0" indent="0">
              <a:buNone/>
            </a:pPr>
            <a:r>
              <a:rPr lang="en-GB" b="1" dirty="0"/>
              <a:t>External effects of mental health issues might include:</a:t>
            </a:r>
          </a:p>
          <a:p>
            <a:pPr lvl="0"/>
            <a:r>
              <a:rPr lang="en-GB" dirty="0"/>
              <a:t>Challenging temperament </a:t>
            </a:r>
          </a:p>
          <a:p>
            <a:pPr lvl="0"/>
            <a:r>
              <a:rPr lang="en-GB" dirty="0"/>
              <a:t>Reduced problem-solving skills </a:t>
            </a:r>
          </a:p>
          <a:p>
            <a:pPr lvl="0"/>
            <a:r>
              <a:rPr lang="en-GB" dirty="0"/>
              <a:t>Attention difficulties, hyperactivity </a:t>
            </a:r>
          </a:p>
          <a:p>
            <a:pPr lvl="0"/>
            <a:r>
              <a:rPr lang="en-GB" dirty="0"/>
              <a:t>Oppositional behaviour (e.g. doesn’t like to be told what to do; won’t follow rules) </a:t>
            </a:r>
          </a:p>
          <a:p>
            <a:pPr lvl="0"/>
            <a:r>
              <a:rPr lang="en-GB" dirty="0"/>
              <a:t>Aggressive behaviour</a:t>
            </a:r>
            <a:r>
              <a:rPr lang="en-GB" dirty="0" smtClean="0"/>
              <a:t>.</a:t>
            </a:r>
          </a:p>
          <a:p>
            <a:pPr lvl="0"/>
            <a:endParaRPr lang="en-GB" dirty="0"/>
          </a:p>
          <a:p>
            <a:pPr marL="0" indent="0">
              <a:buNone/>
            </a:pPr>
            <a:r>
              <a:rPr lang="en-GB" sz="1400" dirty="0" smtClean="0"/>
              <a:t>(https</a:t>
            </a:r>
            <a:r>
              <a:rPr lang="en-GB" sz="1400" dirty="0"/>
              <a:t>://</a:t>
            </a:r>
            <a:r>
              <a:rPr lang="en-GB" sz="1400" dirty="0" smtClean="0"/>
              <a:t>www.kidsmatter.edu.au/sites/default/files/public/KMP_C4_CMHD_HowMentalHealthDifficultiesAffectChildren.pdf)</a:t>
            </a:r>
            <a:endParaRPr lang="en-GB" sz="1400" dirty="0"/>
          </a:p>
        </p:txBody>
      </p:sp>
    </p:spTree>
    <p:extLst>
      <p:ext uri="{BB962C8B-B14F-4D97-AF65-F5344CB8AC3E}">
        <p14:creationId xmlns:p14="http://schemas.microsoft.com/office/powerpoint/2010/main" val="27018396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D# 15766 - Figure Sitting On Floor Comforting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717032"/>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Mental health issues</a:t>
            </a:r>
            <a:endParaRPr lang="en-GB" dirty="0"/>
          </a:p>
        </p:txBody>
      </p:sp>
      <p:sp>
        <p:nvSpPr>
          <p:cNvPr id="3" name="Content Placeholder 2"/>
          <p:cNvSpPr>
            <a:spLocks noGrp="1"/>
          </p:cNvSpPr>
          <p:nvPr>
            <p:ph idx="1"/>
          </p:nvPr>
        </p:nvSpPr>
        <p:spPr/>
        <p:txBody>
          <a:bodyPr/>
          <a:lstStyle/>
          <a:p>
            <a:pPr marL="0" indent="0">
              <a:buNone/>
            </a:pPr>
            <a:r>
              <a:rPr lang="en-GB" b="1" dirty="0"/>
              <a:t>You might be able to recognise mental health issues by:</a:t>
            </a:r>
          </a:p>
          <a:p>
            <a:r>
              <a:rPr lang="en-GB" dirty="0"/>
              <a:t>Doing lots of research </a:t>
            </a:r>
          </a:p>
          <a:p>
            <a:r>
              <a:rPr lang="en-GB" dirty="0"/>
              <a:t>Monitor any mood/behaviour changes </a:t>
            </a:r>
          </a:p>
          <a:p>
            <a:r>
              <a:rPr lang="en-GB" dirty="0"/>
              <a:t>Be aware of children’s home </a:t>
            </a:r>
            <a:r>
              <a:rPr lang="en-GB" dirty="0" smtClean="0"/>
              <a:t>life.</a:t>
            </a:r>
            <a:endParaRPr lang="en-GB" dirty="0"/>
          </a:p>
          <a:p>
            <a:endParaRPr lang="en-GB" dirty="0"/>
          </a:p>
        </p:txBody>
      </p:sp>
    </p:spTree>
    <p:extLst>
      <p:ext uri="{BB962C8B-B14F-4D97-AF65-F5344CB8AC3E}">
        <p14:creationId xmlns:p14="http://schemas.microsoft.com/office/powerpoint/2010/main" val="3815704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Communicative function of </a:t>
            </a:r>
            <a:r>
              <a:rPr lang="en-GB" dirty="0" smtClean="0"/>
              <a:t>behaviour</a:t>
            </a:r>
            <a:endParaRPr lang="en-GB" dirty="0"/>
          </a:p>
        </p:txBody>
      </p:sp>
      <p:sp>
        <p:nvSpPr>
          <p:cNvPr id="3" name="Content Placeholder 2"/>
          <p:cNvSpPr>
            <a:spLocks noGrp="1"/>
          </p:cNvSpPr>
          <p:nvPr>
            <p:ph idx="1"/>
          </p:nvPr>
        </p:nvSpPr>
        <p:spPr/>
        <p:txBody>
          <a:bodyPr/>
          <a:lstStyle/>
          <a:p>
            <a:pPr marL="0" indent="0">
              <a:buNone/>
            </a:pPr>
            <a:r>
              <a:rPr lang="en-GB" dirty="0"/>
              <a:t>A</a:t>
            </a:r>
            <a:r>
              <a:rPr lang="en-GB" dirty="0" smtClean="0"/>
              <a:t>ll </a:t>
            </a:r>
            <a:r>
              <a:rPr lang="en-GB" dirty="0"/>
              <a:t>types of behaviour can be a form of communication. How children and young people behave can often show how they are really feeling. Challenging behaviour, for example, often means that children and young people have needs </a:t>
            </a:r>
            <a:r>
              <a:rPr lang="en-GB" dirty="0" smtClean="0"/>
              <a:t>that </a:t>
            </a:r>
            <a:r>
              <a:rPr lang="en-GB" dirty="0"/>
              <a:t>are not being met. </a:t>
            </a:r>
            <a:endParaRPr lang="en-GB" dirty="0" smtClean="0"/>
          </a:p>
          <a:p>
            <a:pPr marL="0" indent="0">
              <a:buNone/>
            </a:pPr>
            <a:r>
              <a:rPr lang="en-GB" b="1" dirty="0"/>
              <a:t>There are two key behaviours to look for which indicate that children may need extra support:</a:t>
            </a:r>
          </a:p>
          <a:p>
            <a:pPr lvl="0"/>
            <a:r>
              <a:rPr lang="en-GB" dirty="0"/>
              <a:t>Disruptive behaviours</a:t>
            </a:r>
          </a:p>
          <a:p>
            <a:r>
              <a:rPr lang="en-GB" dirty="0"/>
              <a:t>Behaviours of concern. </a:t>
            </a:r>
          </a:p>
        </p:txBody>
      </p:sp>
    </p:spTree>
    <p:extLst>
      <p:ext uri="{BB962C8B-B14F-4D97-AF65-F5344CB8AC3E}">
        <p14:creationId xmlns:p14="http://schemas.microsoft.com/office/powerpoint/2010/main" val="40333776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76672"/>
            <a:ext cx="8229600" cy="1143000"/>
          </a:xfrm>
        </p:spPr>
        <p:txBody>
          <a:bodyPr>
            <a:noAutofit/>
          </a:bodyPr>
          <a:lstStyle/>
          <a:p>
            <a:r>
              <a:rPr lang="en-GB" dirty="0"/>
              <a:t>Contribute to a safe and supportive environment</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076056" y="2492896"/>
            <a:ext cx="3744416" cy="954107"/>
          </a:xfrm>
          <a:prstGeom prst="rect">
            <a:avLst/>
          </a:prstGeom>
          <a:noFill/>
        </p:spPr>
        <p:txBody>
          <a:bodyPr wrap="square" rtlCol="0">
            <a:spAutoFit/>
          </a:bodyPr>
          <a:lstStyle/>
          <a:p>
            <a:r>
              <a:rPr lang="en-AU" sz="2800" b="1" dirty="0" smtClean="0">
                <a:latin typeface="+mj-lt"/>
              </a:rPr>
              <a:t>1.3 </a:t>
            </a:r>
            <a:r>
              <a:rPr lang="en-GB" sz="2800" dirty="0"/>
              <a:t>Identify contributing environmental factors</a:t>
            </a:r>
            <a:r>
              <a:rPr lang="en-AU" sz="2800" b="1" dirty="0" smtClean="0">
                <a:latin typeface="+mj-lt"/>
              </a:rPr>
              <a:t> </a:t>
            </a:r>
            <a:endParaRPr lang="en-AU" sz="2800" dirty="0">
              <a:latin typeface="+mj-l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Identify contributing environmental factors</a:t>
            </a:r>
          </a:p>
        </p:txBody>
      </p:sp>
      <p:sp>
        <p:nvSpPr>
          <p:cNvPr id="3" name="Content Placeholder 2"/>
          <p:cNvSpPr>
            <a:spLocks noGrp="1"/>
          </p:cNvSpPr>
          <p:nvPr>
            <p:ph idx="1"/>
          </p:nvPr>
        </p:nvSpPr>
        <p:spPr>
          <a:xfrm>
            <a:off x="457200" y="1700808"/>
            <a:ext cx="8229600" cy="4425355"/>
          </a:xfrm>
        </p:spPr>
        <p:txBody>
          <a:bodyPr/>
          <a:lstStyle/>
          <a:p>
            <a:pPr marL="0" indent="0">
              <a:buNone/>
            </a:pPr>
            <a:r>
              <a:rPr lang="en-GB" dirty="0"/>
              <a:t>The environment around us can have a huge impact on how we feel and how we behave. </a:t>
            </a:r>
          </a:p>
          <a:p>
            <a:pPr marL="0" indent="0">
              <a:buNone/>
            </a:pPr>
            <a:r>
              <a:rPr lang="en-GB" dirty="0" smtClean="0"/>
              <a:t>In </a:t>
            </a:r>
            <a:r>
              <a:rPr lang="en-GB" dirty="0"/>
              <a:t>order to prevent environmental factors from having a negative effect on a young person’s behaviour, you should aim to identify anything which you think may have an impact so that you can put control measures in place wherever </a:t>
            </a:r>
            <a:r>
              <a:rPr lang="en-GB" dirty="0" smtClean="0"/>
              <a:t>possible.</a:t>
            </a:r>
            <a:endParaRPr lang="en-GB" dirty="0"/>
          </a:p>
          <a:p>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Identify contributing environmental factors</a:t>
            </a:r>
          </a:p>
        </p:txBody>
      </p:sp>
      <p:sp>
        <p:nvSpPr>
          <p:cNvPr id="3" name="Content Placeholder 2"/>
          <p:cNvSpPr>
            <a:spLocks noGrp="1"/>
          </p:cNvSpPr>
          <p:nvPr>
            <p:ph idx="1"/>
          </p:nvPr>
        </p:nvSpPr>
        <p:spPr/>
        <p:txBody>
          <a:bodyPr/>
          <a:lstStyle/>
          <a:p>
            <a:pPr marL="0" indent="0">
              <a:buNone/>
            </a:pPr>
            <a:r>
              <a:rPr lang="en-GB" b="1" dirty="0"/>
              <a:t>For example, environmental factors which might affect children and young people include:</a:t>
            </a:r>
          </a:p>
          <a:p>
            <a:r>
              <a:rPr lang="en-GB" dirty="0"/>
              <a:t>An unfamiliar environment </a:t>
            </a:r>
          </a:p>
          <a:p>
            <a:r>
              <a:rPr lang="en-GB" dirty="0"/>
              <a:t>The way that space is used </a:t>
            </a:r>
          </a:p>
          <a:p>
            <a:r>
              <a:rPr lang="en-GB" dirty="0"/>
              <a:t>The dynamics of the environment </a:t>
            </a:r>
          </a:p>
          <a:p>
            <a:r>
              <a:rPr lang="en-GB" dirty="0"/>
              <a:t>Noise levels </a:t>
            </a:r>
          </a:p>
          <a:p>
            <a:r>
              <a:rPr lang="en-GB" dirty="0"/>
              <a:t>Activity levels </a:t>
            </a:r>
          </a:p>
          <a:p>
            <a:r>
              <a:rPr lang="en-GB" dirty="0" smtClean="0"/>
              <a:t>Inconsistency.</a:t>
            </a:r>
            <a:endParaRPr lang="en-GB" dirty="0"/>
          </a:p>
          <a:p>
            <a:endParaRPr lang="en-GB" dirty="0"/>
          </a:p>
        </p:txBody>
      </p:sp>
      <p:pic>
        <p:nvPicPr>
          <p:cNvPr id="4" name="Picture 3" descr="C:\Users\Kelsey\Pictures\Pictures\ArtWork\stick_figure_disturbed_400_clr_7492.png"/>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348880"/>
            <a:ext cx="2137410" cy="3811905"/>
          </a:xfrm>
          <a:prstGeom prst="rect">
            <a:avLst/>
          </a:prstGeom>
          <a:noFill/>
          <a:ln>
            <a:noFill/>
          </a:ln>
        </p:spPr>
      </p:pic>
    </p:spTree>
    <p:extLst>
      <p:ext uri="{BB962C8B-B14F-4D97-AF65-F5344CB8AC3E}">
        <p14:creationId xmlns:p14="http://schemas.microsoft.com/office/powerpoint/2010/main" val="25928263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Internal factors</a:t>
            </a:r>
          </a:p>
        </p:txBody>
      </p:sp>
      <p:sp>
        <p:nvSpPr>
          <p:cNvPr id="3" name="Content Placeholder 2"/>
          <p:cNvSpPr>
            <a:spLocks noGrp="1"/>
          </p:cNvSpPr>
          <p:nvPr>
            <p:ph idx="1"/>
          </p:nvPr>
        </p:nvSpPr>
        <p:spPr/>
        <p:txBody>
          <a:bodyPr/>
          <a:lstStyle/>
          <a:p>
            <a:pPr marL="0" indent="0">
              <a:buNone/>
            </a:pPr>
            <a:r>
              <a:rPr lang="en-GB" dirty="0"/>
              <a:t>Internal factors can often combine with environmental factors and cause a child’s behaviour to change. For example, if a person practices specific cultural rituals different to the rest of the group this is an internal factor. But if other people are not accepting to this behaviour this is an external factor which could have a negative impact on the person.</a:t>
            </a:r>
          </a:p>
          <a:p>
            <a:endParaRPr lang="en-GB" dirty="0"/>
          </a:p>
        </p:txBody>
      </p:sp>
    </p:spTree>
    <p:extLst>
      <p:ext uri="{BB962C8B-B14F-4D97-AF65-F5344CB8AC3E}">
        <p14:creationId xmlns:p14="http://schemas.microsoft.com/office/powerpoint/2010/main" val="37219051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Culture</a:t>
            </a:r>
            <a:endParaRPr lang="en-GB" dirty="0"/>
          </a:p>
        </p:txBody>
      </p:sp>
      <p:sp>
        <p:nvSpPr>
          <p:cNvPr id="3" name="Content Placeholder 2"/>
          <p:cNvSpPr>
            <a:spLocks noGrp="1"/>
          </p:cNvSpPr>
          <p:nvPr>
            <p:ph idx="1"/>
          </p:nvPr>
        </p:nvSpPr>
        <p:spPr/>
        <p:txBody>
          <a:bodyPr/>
          <a:lstStyle/>
          <a:p>
            <a:pPr marL="0" indent="0">
              <a:buNone/>
            </a:pPr>
            <a:r>
              <a:rPr lang="en-GB" dirty="0"/>
              <a:t>C</a:t>
            </a:r>
            <a:r>
              <a:rPr lang="en-GB" dirty="0" smtClean="0"/>
              <a:t>ulture </a:t>
            </a:r>
            <a:r>
              <a:rPr lang="en-GB" dirty="0"/>
              <a:t>is something that you will need to be particularly aware of within your role. Australia is a country made up of many different beliefs, values, and practices. </a:t>
            </a:r>
            <a:endParaRPr lang="en-GB" dirty="0" smtClean="0"/>
          </a:p>
          <a:p>
            <a:pPr marL="0" indent="0">
              <a:buNone/>
            </a:pPr>
            <a:r>
              <a:rPr lang="en-GB" dirty="0" smtClean="0"/>
              <a:t>In </a:t>
            </a:r>
            <a:r>
              <a:rPr lang="en-GB" dirty="0"/>
              <a:t>order to show respect and protect the cultural differences of children and young people, you should be aware of how cultural factors may have an impact on how individuals engage with the environment.</a:t>
            </a:r>
          </a:p>
          <a:p>
            <a:endParaRPr lang="en-GB" dirty="0"/>
          </a:p>
        </p:txBody>
      </p:sp>
    </p:spTree>
    <p:extLst>
      <p:ext uri="{BB962C8B-B14F-4D97-AF65-F5344CB8AC3E}">
        <p14:creationId xmlns:p14="http://schemas.microsoft.com/office/powerpoint/2010/main" val="41574017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Culture</a:t>
            </a:r>
          </a:p>
        </p:txBody>
      </p:sp>
      <p:sp>
        <p:nvSpPr>
          <p:cNvPr id="3" name="Content Placeholder 2"/>
          <p:cNvSpPr>
            <a:spLocks noGrp="1"/>
          </p:cNvSpPr>
          <p:nvPr>
            <p:ph idx="1"/>
          </p:nvPr>
        </p:nvSpPr>
        <p:spPr/>
        <p:txBody>
          <a:bodyPr/>
          <a:lstStyle/>
          <a:p>
            <a:pPr marL="0" indent="0">
              <a:buNone/>
            </a:pPr>
            <a:r>
              <a:rPr lang="en-GB" b="1" dirty="0"/>
              <a:t>For example, cultural factors might include:</a:t>
            </a:r>
          </a:p>
          <a:p>
            <a:r>
              <a:rPr lang="en-GB" dirty="0"/>
              <a:t>Placing value on different things</a:t>
            </a:r>
          </a:p>
          <a:p>
            <a:r>
              <a:rPr lang="en-GB" dirty="0"/>
              <a:t>Adaptation to different ways of </a:t>
            </a:r>
            <a:r>
              <a:rPr lang="en-GB" dirty="0" smtClean="0"/>
              <a:t>behaving.</a:t>
            </a:r>
            <a:endParaRPr lang="en-GB" dirty="0"/>
          </a:p>
          <a:p>
            <a:endParaRPr lang="en-GB" dirty="0"/>
          </a:p>
        </p:txBody>
      </p:sp>
      <p:pic>
        <p:nvPicPr>
          <p:cNvPr id="4" name="Picture 3" descr="ID# 2583 - Making a Decisio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452754"/>
            <a:ext cx="3250426" cy="3034402"/>
          </a:xfrm>
          <a:prstGeom prst="rect">
            <a:avLst/>
          </a:prstGeom>
          <a:noFill/>
          <a:ln>
            <a:noFill/>
          </a:ln>
        </p:spPr>
      </p:pic>
    </p:spTree>
    <p:extLst>
      <p:ext uri="{BB962C8B-B14F-4D97-AF65-F5344CB8AC3E}">
        <p14:creationId xmlns:p14="http://schemas.microsoft.com/office/powerpoint/2010/main" val="30550860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Use positive support techniques</a:t>
            </a:r>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2.1 </a:t>
            </a:r>
            <a:r>
              <a:rPr lang="en-GB" sz="2800" dirty="0"/>
              <a:t>Establish expectations for behaviour in consultation with supervisor and in line with work role</a:t>
            </a:r>
            <a:r>
              <a:rPr lang="en-AU" sz="2800" b="1" dirty="0" smtClean="0">
                <a:latin typeface="+mj-lt"/>
              </a:rPr>
              <a:t> </a:t>
            </a:r>
            <a:endParaRPr lang="en-AU" sz="2800" dirty="0">
              <a:latin typeface="+mj-l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Why establish expectations for behaviour?</a:t>
            </a:r>
          </a:p>
        </p:txBody>
      </p:sp>
      <p:sp>
        <p:nvSpPr>
          <p:cNvPr id="3" name="Content Placeholder 2"/>
          <p:cNvSpPr>
            <a:spLocks noGrp="1"/>
          </p:cNvSpPr>
          <p:nvPr>
            <p:ph idx="1"/>
          </p:nvPr>
        </p:nvSpPr>
        <p:spPr>
          <a:xfrm>
            <a:off x="457200" y="1772816"/>
            <a:ext cx="8229600" cy="4353347"/>
          </a:xfrm>
        </p:spPr>
        <p:txBody>
          <a:bodyPr/>
          <a:lstStyle/>
          <a:p>
            <a:pPr marL="0" indent="0">
              <a:buNone/>
            </a:pPr>
            <a:r>
              <a:rPr lang="en-GB" dirty="0"/>
              <a:t>Setting well-defined guidelines for how you expect children and young people to behave is crucial in ensuring consistency in behaviour and discipline. Behaviour expectations will also help to ensure that respect is shown between children and staff as well as between the children themselves. </a:t>
            </a:r>
          </a:p>
          <a:p>
            <a:endParaRPr lang="en-GB" dirty="0"/>
          </a:p>
        </p:txBody>
      </p:sp>
      <p:pic>
        <p:nvPicPr>
          <p:cNvPr id="4" name="Picture 3" descr="C:\Users\Kelsey\Pictures\Pictures\ArtWork\Fotolia_6135209_XS.jpg"/>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365104"/>
            <a:ext cx="3004185" cy="225298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Establishing expectations in consultation with your supervisor </a:t>
            </a:r>
          </a:p>
        </p:txBody>
      </p:sp>
      <p:sp>
        <p:nvSpPr>
          <p:cNvPr id="3" name="Content Placeholder 2"/>
          <p:cNvSpPr>
            <a:spLocks noGrp="1"/>
          </p:cNvSpPr>
          <p:nvPr>
            <p:ph idx="1"/>
          </p:nvPr>
        </p:nvSpPr>
        <p:spPr>
          <a:xfrm>
            <a:off x="457200" y="1700808"/>
            <a:ext cx="8229600" cy="4425355"/>
          </a:xfrm>
        </p:spPr>
        <p:txBody>
          <a:bodyPr/>
          <a:lstStyle/>
          <a:p>
            <a:pPr marL="0" indent="0">
              <a:buNone/>
            </a:pPr>
            <a:r>
              <a:rPr lang="en-GB" dirty="0" smtClean="0"/>
              <a:t>If </a:t>
            </a:r>
            <a:r>
              <a:rPr lang="en-GB" dirty="0"/>
              <a:t>you are unsure or worried about how to implement effective expectations of behaviour, your supervisor should be able to point you in the right direction. </a:t>
            </a:r>
            <a:endParaRPr lang="en-GB" dirty="0" smtClean="0"/>
          </a:p>
          <a:p>
            <a:pPr marL="0" indent="0">
              <a:buNone/>
            </a:pPr>
            <a:r>
              <a:rPr lang="en-GB" dirty="0"/>
              <a:t>Don’t be afraid to ask for help where you need it. Whether we are novices or experts, we all sometimes need some </a:t>
            </a:r>
            <a:r>
              <a:rPr lang="en-GB" dirty="0" smtClean="0"/>
              <a:t>guidance!</a:t>
            </a:r>
            <a:endParaRPr lang="en-GB" dirty="0"/>
          </a:p>
        </p:txBody>
      </p:sp>
      <p:pic>
        <p:nvPicPr>
          <p:cNvPr id="4" name="Picture 3" descr="C:\Users\Kelsey\Pictures\Pictures\ArtWork\Fotolia_15998652_XS.jpg"/>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011092"/>
            <a:ext cx="2825750" cy="2825750"/>
          </a:xfrm>
          <a:prstGeom prst="rect">
            <a:avLst/>
          </a:prstGeom>
          <a:noFill/>
          <a:ln>
            <a:noFill/>
          </a:ln>
        </p:spPr>
      </p:pic>
    </p:spTree>
    <p:extLst>
      <p:ext uri="{BB962C8B-B14F-4D97-AF65-F5344CB8AC3E}">
        <p14:creationId xmlns:p14="http://schemas.microsoft.com/office/powerpoint/2010/main" val="9874979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Establishing expectations in consultation with your work </a:t>
            </a:r>
            <a:r>
              <a:rPr lang="en-GB" dirty="0" smtClean="0"/>
              <a:t>role</a:t>
            </a:r>
            <a:endParaRPr lang="en-GB" dirty="0"/>
          </a:p>
        </p:txBody>
      </p:sp>
      <p:sp>
        <p:nvSpPr>
          <p:cNvPr id="3" name="Content Placeholder 2"/>
          <p:cNvSpPr>
            <a:spLocks noGrp="1"/>
          </p:cNvSpPr>
          <p:nvPr>
            <p:ph idx="1"/>
          </p:nvPr>
        </p:nvSpPr>
        <p:spPr>
          <a:xfrm>
            <a:off x="467544" y="1988840"/>
            <a:ext cx="8229600" cy="4525963"/>
          </a:xfrm>
        </p:spPr>
        <p:txBody>
          <a:bodyPr/>
          <a:lstStyle/>
          <a:p>
            <a:pPr marL="0" indent="0">
              <a:buNone/>
            </a:pPr>
            <a:r>
              <a:rPr lang="en-GB" dirty="0"/>
              <a:t>Depending on your specific role within your organisation </a:t>
            </a:r>
            <a:r>
              <a:rPr lang="en-GB" dirty="0" smtClean="0"/>
              <a:t>you </a:t>
            </a:r>
            <a:r>
              <a:rPr lang="en-GB" dirty="0"/>
              <a:t>may not be able to enforce expectations without having them discussed as a team. </a:t>
            </a:r>
            <a:endParaRPr lang="en-GB" dirty="0" smtClean="0"/>
          </a:p>
          <a:p>
            <a:pPr marL="0" indent="0">
              <a:buNone/>
            </a:pPr>
            <a:r>
              <a:rPr lang="en-GB" dirty="0" smtClean="0"/>
              <a:t>Whilst </a:t>
            </a:r>
            <a:r>
              <a:rPr lang="en-GB" dirty="0"/>
              <a:t>having to run your ideas past others can sometimes seem like a barrier to getting work done, it is a good idea to discuss anything as a team anyway as this promotes consistency within all practices and ensures that everyone is on the same page. </a:t>
            </a:r>
          </a:p>
        </p:txBody>
      </p:sp>
    </p:spTree>
    <p:extLst>
      <p:ext uri="{BB962C8B-B14F-4D97-AF65-F5344CB8AC3E}">
        <p14:creationId xmlns:p14="http://schemas.microsoft.com/office/powerpoint/2010/main" val="10631223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Use positive support techniques</a:t>
            </a:r>
          </a:p>
        </p:txBody>
      </p:sp>
      <p:sp>
        <p:nvSpPr>
          <p:cNvPr id="8" name="TextBox 7"/>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2.2 </a:t>
            </a:r>
            <a:r>
              <a:rPr lang="en-GB" sz="2800" dirty="0"/>
              <a:t>Provide instructions in a manner appropriate to the child or young person’s needs and context of the work environment and activity</a:t>
            </a:r>
            <a:r>
              <a:rPr lang="en-AU" sz="2800" b="1" dirty="0" smtClean="0">
                <a:latin typeface="+mj-lt"/>
              </a:rPr>
              <a:t> </a:t>
            </a:r>
            <a:endParaRPr lang="en-AU" sz="2800" dirty="0">
              <a:latin typeface="+mj-lt"/>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Fotolia_15998598_XS.jpg"/>
          <p:cNvPicPr/>
          <p:nvPr/>
        </p:nvPicPr>
        <p:blipFill>
          <a:blip r:embed="rId2">
            <a:extLst>
              <a:ext uri="{28A0092B-C50C-407E-A947-70E740481C1C}">
                <a14:useLocalDpi xmlns:a14="http://schemas.microsoft.com/office/drawing/2010/main" val="0"/>
              </a:ext>
            </a:extLst>
          </a:blip>
          <a:srcRect/>
          <a:stretch>
            <a:fillRect/>
          </a:stretch>
        </p:blipFill>
        <p:spPr bwMode="auto">
          <a:xfrm>
            <a:off x="3203848" y="3370373"/>
            <a:ext cx="3045326" cy="3261350"/>
          </a:xfrm>
          <a:prstGeom prst="rect">
            <a:avLst/>
          </a:prstGeom>
          <a:noFill/>
          <a:ln>
            <a:noFill/>
          </a:ln>
        </p:spPr>
      </p:pic>
      <p:sp>
        <p:nvSpPr>
          <p:cNvPr id="2" name="Title 1"/>
          <p:cNvSpPr>
            <a:spLocks noGrp="1"/>
          </p:cNvSpPr>
          <p:nvPr>
            <p:ph type="title"/>
          </p:nvPr>
        </p:nvSpPr>
        <p:spPr/>
        <p:txBody>
          <a:bodyPr/>
          <a:lstStyle/>
          <a:p>
            <a:r>
              <a:rPr lang="en-GB" dirty="0"/>
              <a:t>Providing instructions</a:t>
            </a:r>
          </a:p>
        </p:txBody>
      </p:sp>
      <p:sp>
        <p:nvSpPr>
          <p:cNvPr id="3" name="Content Placeholder 2"/>
          <p:cNvSpPr>
            <a:spLocks noGrp="1"/>
          </p:cNvSpPr>
          <p:nvPr>
            <p:ph idx="1"/>
          </p:nvPr>
        </p:nvSpPr>
        <p:spPr/>
        <p:txBody>
          <a:bodyPr/>
          <a:lstStyle/>
          <a:p>
            <a:pPr marL="0" indent="0">
              <a:buNone/>
            </a:pPr>
            <a:r>
              <a:rPr lang="en-GB" dirty="0"/>
              <a:t>The ability to follow instructions is a key skill that all children will need to learn. To aid their ability to follow instructions, you should be looking at how you present the instructions children and young people. </a:t>
            </a:r>
          </a:p>
          <a:p>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 clear</a:t>
            </a:r>
            <a:endParaRPr lang="en-GB" dirty="0"/>
          </a:p>
        </p:txBody>
      </p:sp>
      <p:sp>
        <p:nvSpPr>
          <p:cNvPr id="3" name="Content Placeholder 2"/>
          <p:cNvSpPr>
            <a:spLocks noGrp="1"/>
          </p:cNvSpPr>
          <p:nvPr>
            <p:ph idx="1"/>
          </p:nvPr>
        </p:nvSpPr>
        <p:spPr/>
        <p:txBody>
          <a:bodyPr/>
          <a:lstStyle/>
          <a:p>
            <a:pPr marL="0" indent="0">
              <a:buNone/>
            </a:pPr>
            <a:r>
              <a:rPr lang="en-GB" dirty="0"/>
              <a:t>No matter the age, development stage or individual needs of a child/young person, if you are not clear and concise in your provision of an instruction, they are likely to not to follow it. </a:t>
            </a:r>
          </a:p>
          <a:p>
            <a:r>
              <a:rPr lang="en-GB" dirty="0"/>
              <a:t>Minimise your words </a:t>
            </a:r>
          </a:p>
          <a:p>
            <a:r>
              <a:rPr lang="en-GB" dirty="0"/>
              <a:t>Provide eye contact</a:t>
            </a:r>
          </a:p>
          <a:p>
            <a:r>
              <a:rPr lang="en-GB" dirty="0"/>
              <a:t>Provide one instruction at a time if necessary </a:t>
            </a:r>
          </a:p>
          <a:p>
            <a:r>
              <a:rPr lang="en-GB" dirty="0"/>
              <a:t>Don’t </a:t>
            </a:r>
            <a:r>
              <a:rPr lang="en-GB" dirty="0" smtClean="0"/>
              <a:t>ask.</a:t>
            </a:r>
            <a:endParaRPr lang="en-GB" dirty="0"/>
          </a:p>
          <a:p>
            <a:endParaRPr lang="en-GB" dirty="0"/>
          </a:p>
        </p:txBody>
      </p:sp>
    </p:spTree>
    <p:extLst>
      <p:ext uri="{BB962C8B-B14F-4D97-AF65-F5344CB8AC3E}">
        <p14:creationId xmlns:p14="http://schemas.microsoft.com/office/powerpoint/2010/main" val="17214604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Kelsey\Pictures\Pictures\ArtWork\approv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3933056"/>
            <a:ext cx="3555876" cy="278364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GB" dirty="0"/>
              <a:t>Ensure that the provision of instructions is </a:t>
            </a:r>
            <a:r>
              <a:rPr lang="en-GB" dirty="0" smtClean="0"/>
              <a:t>appropriate</a:t>
            </a:r>
            <a:endParaRPr lang="en-GB" dirty="0"/>
          </a:p>
        </p:txBody>
      </p:sp>
      <p:sp>
        <p:nvSpPr>
          <p:cNvPr id="3" name="Content Placeholder 2"/>
          <p:cNvSpPr>
            <a:spLocks noGrp="1"/>
          </p:cNvSpPr>
          <p:nvPr>
            <p:ph idx="1"/>
          </p:nvPr>
        </p:nvSpPr>
        <p:spPr>
          <a:xfrm>
            <a:off x="457200" y="1772816"/>
            <a:ext cx="8229600" cy="4353347"/>
          </a:xfrm>
        </p:spPr>
        <p:txBody>
          <a:bodyPr/>
          <a:lstStyle/>
          <a:p>
            <a:pPr marL="0" indent="0">
              <a:buNone/>
            </a:pPr>
            <a:r>
              <a:rPr lang="en-GB" dirty="0"/>
              <a:t>When you provide instructions to children and young people, you should be aiming to ensure that they are appropriate for the individual and the specific moment. This means that children/young people should be able to understand what you are telling them to do in terms of what is going on around them.</a:t>
            </a:r>
          </a:p>
          <a:p>
            <a:endParaRPr lang="en-GB" dirty="0"/>
          </a:p>
        </p:txBody>
      </p:sp>
    </p:spTree>
    <p:extLst>
      <p:ext uri="{BB962C8B-B14F-4D97-AF65-F5344CB8AC3E}">
        <p14:creationId xmlns:p14="http://schemas.microsoft.com/office/powerpoint/2010/main" val="2853631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Kelsey\Pictures\Pictures\ArtWork\figure_confused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324085"/>
            <a:ext cx="2641476" cy="352196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Individual needs</a:t>
            </a:r>
            <a:endParaRPr lang="en-GB" dirty="0"/>
          </a:p>
        </p:txBody>
      </p:sp>
      <p:sp>
        <p:nvSpPr>
          <p:cNvPr id="3" name="Content Placeholder 2"/>
          <p:cNvSpPr>
            <a:spLocks noGrp="1"/>
          </p:cNvSpPr>
          <p:nvPr>
            <p:ph idx="1"/>
          </p:nvPr>
        </p:nvSpPr>
        <p:spPr>
          <a:xfrm>
            <a:off x="457200" y="1600200"/>
            <a:ext cx="5987008" cy="4525963"/>
          </a:xfrm>
        </p:spPr>
        <p:txBody>
          <a:bodyPr/>
          <a:lstStyle/>
          <a:p>
            <a:pPr marL="0" indent="0">
              <a:buNone/>
            </a:pPr>
            <a:r>
              <a:rPr lang="en-GB" dirty="0"/>
              <a:t>The skills and abilities of an individual can have an effect on how well they are able to follow instructions. You should be able to adapt the way that you provide instructions to them based on this. </a:t>
            </a:r>
          </a:p>
          <a:p>
            <a:pPr marL="0" indent="0">
              <a:buNone/>
            </a:pPr>
            <a:r>
              <a:rPr lang="en-GB" dirty="0"/>
              <a:t>C</a:t>
            </a:r>
            <a:r>
              <a:rPr lang="en-GB" dirty="0" smtClean="0"/>
              <a:t>hildren </a:t>
            </a:r>
            <a:r>
              <a:rPr lang="en-GB" dirty="0"/>
              <a:t>who have learning difficulties, minor or more severe, they may find it more difficult to interpret instructions and remember </a:t>
            </a:r>
            <a:r>
              <a:rPr lang="en-GB" dirty="0" smtClean="0"/>
              <a:t>them, for example.</a:t>
            </a:r>
            <a:endParaRPr lang="en-GB" dirty="0"/>
          </a:p>
        </p:txBody>
      </p:sp>
    </p:spTree>
    <p:extLst>
      <p:ext uri="{BB962C8B-B14F-4D97-AF65-F5344CB8AC3E}">
        <p14:creationId xmlns:p14="http://schemas.microsoft.com/office/powerpoint/2010/main" val="17241898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Environment and activity</a:t>
            </a:r>
            <a:endParaRPr lang="en-GB" dirty="0"/>
          </a:p>
        </p:txBody>
      </p:sp>
      <p:sp>
        <p:nvSpPr>
          <p:cNvPr id="3" name="Content Placeholder 2"/>
          <p:cNvSpPr>
            <a:spLocks noGrp="1"/>
          </p:cNvSpPr>
          <p:nvPr>
            <p:ph idx="1"/>
          </p:nvPr>
        </p:nvSpPr>
        <p:spPr/>
        <p:txBody>
          <a:bodyPr/>
          <a:lstStyle/>
          <a:p>
            <a:pPr marL="0" indent="0">
              <a:buNone/>
            </a:pPr>
            <a:r>
              <a:rPr lang="en-GB" dirty="0"/>
              <a:t>When you provide instructions you should also be considering any relevant surrounding factors and the specific activity taking place. </a:t>
            </a:r>
            <a:endParaRPr lang="en-GB" dirty="0" smtClean="0"/>
          </a:p>
          <a:p>
            <a:pPr marL="0" indent="0">
              <a:buNone/>
            </a:pPr>
            <a:r>
              <a:rPr lang="en-GB" dirty="0" smtClean="0"/>
              <a:t>For </a:t>
            </a:r>
            <a:r>
              <a:rPr lang="en-GB" dirty="0"/>
              <a:t>example, if you are walking along a road with children or young people, you are in an environment which is potentially dangerous and the way that you provide instructions should reflect this.</a:t>
            </a:r>
          </a:p>
          <a:p>
            <a:endParaRPr lang="en-GB" dirty="0"/>
          </a:p>
        </p:txBody>
      </p:sp>
    </p:spTree>
    <p:extLst>
      <p:ext uri="{BB962C8B-B14F-4D97-AF65-F5344CB8AC3E}">
        <p14:creationId xmlns:p14="http://schemas.microsoft.com/office/powerpoint/2010/main" val="28024993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Use positive support techniques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076056" y="2488252"/>
            <a:ext cx="3744416" cy="3108543"/>
          </a:xfrm>
          <a:prstGeom prst="rect">
            <a:avLst/>
          </a:prstGeom>
          <a:noFill/>
        </p:spPr>
        <p:txBody>
          <a:bodyPr wrap="square" rtlCol="0">
            <a:spAutoFit/>
          </a:bodyPr>
          <a:lstStyle/>
          <a:p>
            <a:r>
              <a:rPr lang="en-AU" sz="2800" b="1" dirty="0">
                <a:latin typeface="+mj-lt"/>
              </a:rPr>
              <a:t>2.3 </a:t>
            </a:r>
            <a:r>
              <a:rPr lang="en-GB" sz="2800" dirty="0"/>
              <a:t>Use positive reinforcement and clear verbal and non-verbal communication strategies to acknowledge responsible behaviour</a:t>
            </a:r>
            <a:endParaRPr lang="en-AU" sz="2800" dirty="0">
              <a:latin typeface="+mj-lt"/>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836712"/>
            <a:ext cx="8229600" cy="1143000"/>
          </a:xfrm>
        </p:spPr>
        <p:txBody>
          <a:bodyPr>
            <a:normAutofit fontScale="90000"/>
          </a:bodyPr>
          <a:lstStyle/>
          <a:p>
            <a:r>
              <a:rPr lang="en-GB" sz="4900" dirty="0"/>
              <a:t>Why should you acknowledge responsible behaviour?</a:t>
            </a:r>
            <a:r>
              <a:rPr lang="en-GB" dirty="0"/>
              <a:t/>
            </a:r>
            <a:br>
              <a:rPr lang="en-GB" dirty="0"/>
            </a:br>
            <a:endParaRPr lang="en-GB" dirty="0"/>
          </a:p>
        </p:txBody>
      </p:sp>
      <p:sp>
        <p:nvSpPr>
          <p:cNvPr id="3" name="Content Placeholder 2"/>
          <p:cNvSpPr>
            <a:spLocks noGrp="1"/>
          </p:cNvSpPr>
          <p:nvPr>
            <p:ph idx="1"/>
          </p:nvPr>
        </p:nvSpPr>
        <p:spPr>
          <a:xfrm>
            <a:off x="457200" y="1988840"/>
            <a:ext cx="8229600" cy="4137323"/>
          </a:xfrm>
        </p:spPr>
        <p:txBody>
          <a:bodyPr/>
          <a:lstStyle/>
          <a:p>
            <a:pPr marL="0" indent="0">
              <a:buNone/>
            </a:pPr>
            <a:r>
              <a:rPr lang="en-GB" dirty="0"/>
              <a:t>Acknowledging responsible behaviour will show children and young people that they have done something well, and will hopefully encourage them to repeat this behaviour in the future.</a:t>
            </a:r>
          </a:p>
          <a:p>
            <a:pPr marL="0" indent="0">
              <a:buNone/>
            </a:pPr>
            <a:r>
              <a:rPr lang="en-GB" dirty="0"/>
              <a:t>If you spend a lot of time with children, whether they admit it or not, your acknowledgement is likely to be important to them.</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bridge_the_gap_800_wht_9541.png"/>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916832"/>
            <a:ext cx="3010530" cy="3960440"/>
          </a:xfrm>
          <a:prstGeom prst="rect">
            <a:avLst/>
          </a:prstGeom>
          <a:noFill/>
          <a:ln>
            <a:noFill/>
          </a:ln>
        </p:spPr>
      </p:pic>
      <p:sp>
        <p:nvSpPr>
          <p:cNvPr id="2" name="Title 1"/>
          <p:cNvSpPr>
            <a:spLocks noGrp="1"/>
          </p:cNvSpPr>
          <p:nvPr>
            <p:ph type="title"/>
          </p:nvPr>
        </p:nvSpPr>
        <p:spPr/>
        <p:txBody>
          <a:bodyPr/>
          <a:lstStyle/>
          <a:p>
            <a:r>
              <a:rPr lang="en-GB" dirty="0" smtClean="0"/>
              <a:t>Positive reinforcement</a:t>
            </a:r>
            <a:endParaRPr lang="en-GB" dirty="0"/>
          </a:p>
        </p:txBody>
      </p:sp>
      <p:sp>
        <p:nvSpPr>
          <p:cNvPr id="3" name="Content Placeholder 2"/>
          <p:cNvSpPr>
            <a:spLocks noGrp="1"/>
          </p:cNvSpPr>
          <p:nvPr>
            <p:ph idx="1"/>
          </p:nvPr>
        </p:nvSpPr>
        <p:spPr>
          <a:xfrm>
            <a:off x="457200" y="1700808"/>
            <a:ext cx="5122912" cy="4425355"/>
          </a:xfrm>
        </p:spPr>
        <p:txBody>
          <a:bodyPr/>
          <a:lstStyle/>
          <a:p>
            <a:pPr marL="0" indent="0">
              <a:buNone/>
            </a:pPr>
            <a:r>
              <a:rPr lang="en-GB" dirty="0"/>
              <a:t>Positive reinforcement refers to the process of encouraging good behaviour in order to increase the likelihood of it being repeated.</a:t>
            </a:r>
          </a:p>
          <a:p>
            <a:pPr marL="0" indent="0">
              <a:buNone/>
            </a:pPr>
            <a:r>
              <a:rPr lang="en-GB" dirty="0"/>
              <a:t>As well as encouraging us to repeat something, positive reinforcement can help to improve our self-esteem and confidence in our abilities. </a:t>
            </a:r>
          </a:p>
          <a:p>
            <a:endParaRPr lang="en-GB" dirty="0"/>
          </a:p>
        </p:txBody>
      </p:sp>
    </p:spTree>
    <p:extLst>
      <p:ext uri="{BB962C8B-B14F-4D97-AF65-F5344CB8AC3E}">
        <p14:creationId xmlns:p14="http://schemas.microsoft.com/office/powerpoint/2010/main" val="22477654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Verbal communication</a:t>
            </a:r>
            <a:endParaRPr lang="en-GB" dirty="0"/>
          </a:p>
        </p:txBody>
      </p:sp>
      <p:sp>
        <p:nvSpPr>
          <p:cNvPr id="3" name="Content Placeholder 2"/>
          <p:cNvSpPr>
            <a:spLocks noGrp="1"/>
          </p:cNvSpPr>
          <p:nvPr>
            <p:ph idx="1"/>
          </p:nvPr>
        </p:nvSpPr>
        <p:spPr>
          <a:xfrm>
            <a:off x="457200" y="1600200"/>
            <a:ext cx="6995120" cy="4525963"/>
          </a:xfrm>
        </p:spPr>
        <p:txBody>
          <a:bodyPr/>
          <a:lstStyle/>
          <a:p>
            <a:pPr marL="0" indent="0">
              <a:buNone/>
            </a:pPr>
            <a:r>
              <a:rPr lang="en-GB" dirty="0"/>
              <a:t>You can practice positive reinforcement through verbal communication with children and young people. Verbal communication will tend to be praise. Saying things such as ‘well done’ or ‘I saw how you behaved and I’m proud of you’ will let children know that they have behaved in a positive way and will encourage them to repeat this.</a:t>
            </a:r>
          </a:p>
        </p:txBody>
      </p:sp>
      <p:pic>
        <p:nvPicPr>
          <p:cNvPr id="4" name="Picture 3" descr="C:\Users\Kelsey\Pictures\Pictures\ArtWork\finger_point_pc_800_wht.png"/>
          <p:cNvPicPr/>
          <p:nvPr/>
        </p:nvPicPr>
        <p:blipFill>
          <a:blip r:embed="rId2">
            <a:extLst>
              <a:ext uri="{28A0092B-C50C-407E-A947-70E740481C1C}">
                <a14:useLocalDpi xmlns:a14="http://schemas.microsoft.com/office/drawing/2010/main" val="0"/>
              </a:ext>
            </a:extLst>
          </a:blip>
          <a:srcRect/>
          <a:stretch>
            <a:fillRect/>
          </a:stretch>
        </p:blipFill>
        <p:spPr bwMode="auto">
          <a:xfrm>
            <a:off x="7236296" y="3356993"/>
            <a:ext cx="1907704" cy="3501008"/>
          </a:xfrm>
          <a:prstGeom prst="rect">
            <a:avLst/>
          </a:prstGeom>
          <a:noFill/>
          <a:ln>
            <a:noFill/>
          </a:ln>
        </p:spPr>
      </p:pic>
    </p:spTree>
    <p:extLst>
      <p:ext uri="{BB962C8B-B14F-4D97-AF65-F5344CB8AC3E}">
        <p14:creationId xmlns:p14="http://schemas.microsoft.com/office/powerpoint/2010/main" val="24049897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Non-verbal communication</a:t>
            </a:r>
            <a:endParaRPr lang="en-GB" dirty="0"/>
          </a:p>
        </p:txBody>
      </p:sp>
      <p:sp>
        <p:nvSpPr>
          <p:cNvPr id="3" name="Content Placeholder 2"/>
          <p:cNvSpPr>
            <a:spLocks noGrp="1"/>
          </p:cNvSpPr>
          <p:nvPr>
            <p:ph idx="1"/>
          </p:nvPr>
        </p:nvSpPr>
        <p:spPr/>
        <p:txBody>
          <a:bodyPr/>
          <a:lstStyle/>
          <a:p>
            <a:pPr marL="0" indent="0">
              <a:buNone/>
            </a:pPr>
            <a:r>
              <a:rPr lang="en-GB" dirty="0"/>
              <a:t>In some cases, verbal communication may not be an appropriate way to let children know that they have behaved in a positive way. This may be because they are too far away from you, or they may feel embarrassed if you point this out in front of a group</a:t>
            </a:r>
            <a:r>
              <a:rPr lang="en-GB" dirty="0" smtClean="0"/>
              <a:t>.</a:t>
            </a:r>
          </a:p>
          <a:p>
            <a:pPr marL="0" indent="0">
              <a:buNone/>
            </a:pPr>
            <a:r>
              <a:rPr lang="en-GB" dirty="0" smtClean="0"/>
              <a:t> There </a:t>
            </a:r>
            <a:r>
              <a:rPr lang="en-GB" dirty="0"/>
              <a:t>are non-verbal strategies which can be just as effective in communicating with children when they have behaved in a responsible way. </a:t>
            </a:r>
          </a:p>
          <a:p>
            <a:endParaRPr lang="en-GB" dirty="0"/>
          </a:p>
        </p:txBody>
      </p:sp>
    </p:spTree>
    <p:extLst>
      <p:ext uri="{BB962C8B-B14F-4D97-AF65-F5344CB8AC3E}">
        <p14:creationId xmlns:p14="http://schemas.microsoft.com/office/powerpoint/2010/main" val="12178447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Use positive support techniques</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2.4 </a:t>
            </a:r>
            <a:r>
              <a:rPr lang="en-GB" sz="2800" dirty="0"/>
              <a:t>Employ appropriate strategies to redirect behaviour and defuse situations</a:t>
            </a:r>
            <a:endParaRPr lang="en-AU" sz="2800" dirty="0">
              <a:latin typeface="+mj-lt"/>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Redirecting behaviour</a:t>
            </a:r>
          </a:p>
        </p:txBody>
      </p:sp>
      <p:sp>
        <p:nvSpPr>
          <p:cNvPr id="3" name="Content Placeholder 2"/>
          <p:cNvSpPr>
            <a:spLocks noGrp="1"/>
          </p:cNvSpPr>
          <p:nvPr>
            <p:ph idx="1"/>
          </p:nvPr>
        </p:nvSpPr>
        <p:spPr/>
        <p:txBody>
          <a:bodyPr/>
          <a:lstStyle/>
          <a:p>
            <a:pPr marL="0" indent="0">
              <a:buNone/>
            </a:pPr>
            <a:r>
              <a:rPr lang="en-GB" dirty="0"/>
              <a:t>When children and young people behave in an undesirable way, you will be responsible for ensuring that they recognise this and help to guide their behaviour in the right direction going forward. </a:t>
            </a:r>
            <a:endParaRPr lang="en-GB" dirty="0" smtClean="0"/>
          </a:p>
          <a:p>
            <a:pPr marL="0" indent="0">
              <a:buNone/>
            </a:pPr>
            <a:r>
              <a:rPr lang="en-GB" dirty="0" smtClean="0"/>
              <a:t>This </a:t>
            </a:r>
            <a:r>
              <a:rPr lang="en-GB" dirty="0"/>
              <a:t>means that you should be focusing on not just letting children/young people know how to behave better in the future, but also on ensuring that they understand </a:t>
            </a:r>
            <a:r>
              <a:rPr lang="en-GB" b="1" dirty="0"/>
              <a:t>why</a:t>
            </a:r>
            <a:r>
              <a:rPr lang="en-GB" dirty="0"/>
              <a:t> they should change their behaviour. </a:t>
            </a:r>
          </a:p>
          <a:p>
            <a:endParaRPr lang="en-GB"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Fotolia_3485037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76256" y="4581128"/>
            <a:ext cx="2267744" cy="2293145"/>
          </a:xfrm>
          <a:prstGeom prst="rect">
            <a:avLst/>
          </a:prstGeom>
          <a:noFill/>
          <a:ln>
            <a:noFill/>
          </a:ln>
        </p:spPr>
      </p:pic>
      <p:sp>
        <p:nvSpPr>
          <p:cNvPr id="2" name="Title 1"/>
          <p:cNvSpPr>
            <a:spLocks noGrp="1"/>
          </p:cNvSpPr>
          <p:nvPr>
            <p:ph type="title"/>
          </p:nvPr>
        </p:nvSpPr>
        <p:spPr/>
        <p:txBody>
          <a:bodyPr/>
          <a:lstStyle/>
          <a:p>
            <a:r>
              <a:rPr lang="en-GB" dirty="0" smtClean="0"/>
              <a:t>Redirecting behaviour</a:t>
            </a:r>
            <a:endParaRPr lang="en-GB" dirty="0"/>
          </a:p>
        </p:txBody>
      </p:sp>
      <p:sp>
        <p:nvSpPr>
          <p:cNvPr id="3" name="Content Placeholder 2"/>
          <p:cNvSpPr>
            <a:spLocks noGrp="1"/>
          </p:cNvSpPr>
          <p:nvPr>
            <p:ph idx="1"/>
          </p:nvPr>
        </p:nvSpPr>
        <p:spPr/>
        <p:txBody>
          <a:bodyPr/>
          <a:lstStyle/>
          <a:p>
            <a:pPr marL="0" indent="0">
              <a:buNone/>
            </a:pPr>
            <a:r>
              <a:rPr lang="en-GB" dirty="0" smtClean="0"/>
              <a:t>In </a:t>
            </a:r>
            <a:r>
              <a:rPr lang="en-GB" dirty="0"/>
              <a:t>order to redirect behaviour effectively, you will need to show children an alternative way to </a:t>
            </a:r>
            <a:r>
              <a:rPr lang="en-GB" dirty="0" smtClean="0"/>
              <a:t>behave.</a:t>
            </a:r>
          </a:p>
          <a:p>
            <a:pPr marL="0" indent="0">
              <a:buNone/>
            </a:pPr>
            <a:r>
              <a:rPr lang="en-GB" b="1" dirty="0" smtClean="0"/>
              <a:t>You </a:t>
            </a:r>
            <a:r>
              <a:rPr lang="en-GB" b="1" dirty="0"/>
              <a:t>might do this by:</a:t>
            </a:r>
          </a:p>
          <a:p>
            <a:r>
              <a:rPr lang="en-GB" dirty="0"/>
              <a:t>Verbally explaining why behaviour is wrong and provide an alternative </a:t>
            </a:r>
          </a:p>
          <a:p>
            <a:r>
              <a:rPr lang="en-GB" dirty="0"/>
              <a:t>Modelling positive behaviour yourself </a:t>
            </a:r>
          </a:p>
          <a:p>
            <a:r>
              <a:rPr lang="en-GB" dirty="0"/>
              <a:t>Moving the child away from the cause of the </a:t>
            </a:r>
            <a:r>
              <a:rPr lang="en-GB" dirty="0" smtClean="0"/>
              <a:t>behaviour.</a:t>
            </a:r>
            <a:endParaRPr lang="en-GB" dirty="0"/>
          </a:p>
          <a:p>
            <a:endParaRPr lang="en-GB" dirty="0"/>
          </a:p>
        </p:txBody>
      </p:sp>
    </p:spTree>
    <p:extLst>
      <p:ext uri="{BB962C8B-B14F-4D97-AF65-F5344CB8AC3E}">
        <p14:creationId xmlns:p14="http://schemas.microsoft.com/office/powerpoint/2010/main" val="36453359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Defusing situations</a:t>
            </a:r>
          </a:p>
        </p:txBody>
      </p:sp>
      <p:sp>
        <p:nvSpPr>
          <p:cNvPr id="3" name="Content Placeholder 2"/>
          <p:cNvSpPr>
            <a:spLocks noGrp="1"/>
          </p:cNvSpPr>
          <p:nvPr>
            <p:ph idx="1"/>
          </p:nvPr>
        </p:nvSpPr>
        <p:spPr>
          <a:xfrm>
            <a:off x="457200" y="1600200"/>
            <a:ext cx="8229600" cy="4997152"/>
          </a:xfrm>
        </p:spPr>
        <p:txBody>
          <a:bodyPr/>
          <a:lstStyle/>
          <a:p>
            <a:pPr marL="0" indent="0">
              <a:buNone/>
            </a:pPr>
            <a:r>
              <a:rPr lang="en-GB" dirty="0"/>
              <a:t>It is likely at some point in your practice that you will experience intense, emotional or even aggressive </a:t>
            </a:r>
            <a:r>
              <a:rPr lang="en-GB" dirty="0" smtClean="0"/>
              <a:t>situations</a:t>
            </a:r>
            <a:r>
              <a:rPr lang="en-GB" dirty="0"/>
              <a:t> </a:t>
            </a:r>
            <a:r>
              <a:rPr lang="en-GB" dirty="0" smtClean="0"/>
              <a:t>and you will need to know how to defuse these situations should they arise.</a:t>
            </a:r>
          </a:p>
          <a:p>
            <a:pPr marL="0" indent="0">
              <a:buNone/>
            </a:pPr>
            <a:r>
              <a:rPr lang="en-GB" b="1" dirty="0"/>
              <a:t>Y</a:t>
            </a:r>
            <a:r>
              <a:rPr lang="en-GB" b="1" dirty="0" smtClean="0"/>
              <a:t>ou </a:t>
            </a:r>
            <a:r>
              <a:rPr lang="en-GB" b="1" dirty="0"/>
              <a:t>can defuse situations by:</a:t>
            </a:r>
          </a:p>
          <a:p>
            <a:r>
              <a:rPr lang="en-GB" dirty="0"/>
              <a:t>Remaining calm </a:t>
            </a:r>
          </a:p>
          <a:p>
            <a:r>
              <a:rPr lang="en-GB" dirty="0"/>
              <a:t>Separate children </a:t>
            </a:r>
          </a:p>
          <a:p>
            <a:r>
              <a:rPr lang="en-GB" dirty="0"/>
              <a:t>Giving children space </a:t>
            </a:r>
          </a:p>
          <a:p>
            <a:r>
              <a:rPr lang="en-GB" dirty="0"/>
              <a:t>Acknowledging their feelings </a:t>
            </a:r>
            <a:r>
              <a:rPr lang="en-GB" dirty="0" smtClean="0"/>
              <a:t>.</a:t>
            </a:r>
            <a:endParaRPr lang="en-GB" dirty="0"/>
          </a:p>
          <a:p>
            <a:pPr marL="0" indent="0">
              <a:buNone/>
            </a:pPr>
            <a:endParaRPr lang="en-GB" dirty="0"/>
          </a:p>
        </p:txBody>
      </p:sp>
      <p:pic>
        <p:nvPicPr>
          <p:cNvPr id="4" name="Picture 3" descr="C:\Users\Kelsey\Pictures\Pictures\ArtWork\fight_hold.png"/>
          <p:cNvPicPr/>
          <p:nvPr/>
        </p:nvPicPr>
        <p:blipFill>
          <a:blip r:embed="rId2">
            <a:extLst>
              <a:ext uri="{28A0092B-C50C-407E-A947-70E740481C1C}">
                <a14:useLocalDpi xmlns:a14="http://schemas.microsoft.com/office/drawing/2010/main" val="0"/>
              </a:ext>
            </a:extLst>
          </a:blip>
          <a:srcRect/>
          <a:stretch>
            <a:fillRect/>
          </a:stretch>
        </p:blipFill>
        <p:spPr bwMode="auto">
          <a:xfrm>
            <a:off x="4860032" y="3284984"/>
            <a:ext cx="3756025" cy="2350770"/>
          </a:xfrm>
          <a:prstGeom prst="rect">
            <a:avLst/>
          </a:prstGeom>
          <a:noFill/>
          <a:ln>
            <a:noFill/>
          </a:ln>
        </p:spPr>
      </p:pic>
    </p:spTree>
    <p:extLst>
      <p:ext uri="{BB962C8B-B14F-4D97-AF65-F5344CB8AC3E}">
        <p14:creationId xmlns:p14="http://schemas.microsoft.com/office/powerpoint/2010/main" val="38596884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Element title</a:t>
            </a:r>
            <a:endParaRPr lang="en-GB" dirty="0"/>
          </a:p>
        </p:txBody>
      </p:sp>
      <p:sp>
        <p:nvSpPr>
          <p:cNvPr id="6" name="TextBox 5"/>
          <p:cNvSpPr txBox="1"/>
          <p:nvPr/>
        </p:nvSpPr>
        <p:spPr>
          <a:xfrm>
            <a:off x="5076056" y="1700808"/>
            <a:ext cx="3744416" cy="4832092"/>
          </a:xfrm>
          <a:prstGeom prst="rect">
            <a:avLst/>
          </a:prstGeom>
          <a:noFill/>
        </p:spPr>
        <p:txBody>
          <a:bodyPr wrap="square" rtlCol="0">
            <a:spAutoFit/>
          </a:bodyPr>
          <a:lstStyle/>
          <a:p>
            <a:r>
              <a:rPr lang="en-AU" sz="2800" b="1" dirty="0" smtClean="0">
                <a:latin typeface="+mj-lt"/>
              </a:rPr>
              <a:t>3.1 </a:t>
            </a:r>
            <a:r>
              <a:rPr lang="en-GB" sz="2800" dirty="0"/>
              <a:t>Collect data and record observations as a basis for gaining understanding of the child/young person’s behaviour</a:t>
            </a:r>
            <a:endParaRPr lang="en-AU" sz="2800" b="1" dirty="0" smtClean="0">
              <a:latin typeface="+mj-lt"/>
            </a:endParaRPr>
          </a:p>
          <a:p>
            <a:r>
              <a:rPr lang="en-AU" sz="2800" b="1" dirty="0"/>
              <a:t>3.2 </a:t>
            </a:r>
            <a:r>
              <a:rPr lang="en-AU" sz="2800" b="1" dirty="0" smtClean="0">
                <a:latin typeface="+mj-lt"/>
              </a:rPr>
              <a:t> </a:t>
            </a:r>
            <a:r>
              <a:rPr lang="en-GB" sz="2800" dirty="0"/>
              <a:t>Use data to demonstrate the frequency, intensity and duration of behaviours requiring support</a:t>
            </a:r>
            <a:endParaRPr lang="en-AU" sz="2800" dirty="0">
              <a:latin typeface="+mj-lt"/>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block_pie_graph_data_sheet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6055" y="4733391"/>
            <a:ext cx="2919229" cy="1956686"/>
          </a:xfrm>
          <a:prstGeom prst="rect">
            <a:avLst/>
          </a:prstGeom>
          <a:noFill/>
          <a:ln>
            <a:noFill/>
          </a:ln>
        </p:spPr>
      </p:pic>
      <p:sp>
        <p:nvSpPr>
          <p:cNvPr id="2" name="Title 1"/>
          <p:cNvSpPr>
            <a:spLocks noGrp="1"/>
          </p:cNvSpPr>
          <p:nvPr>
            <p:ph type="title"/>
          </p:nvPr>
        </p:nvSpPr>
        <p:spPr/>
        <p:txBody>
          <a:bodyPr>
            <a:normAutofit/>
          </a:bodyPr>
          <a:lstStyle/>
          <a:p>
            <a:r>
              <a:rPr lang="en-GB" dirty="0"/>
              <a:t>Collecting </a:t>
            </a:r>
            <a:r>
              <a:rPr lang="en-GB" dirty="0" smtClean="0"/>
              <a:t>data</a:t>
            </a:r>
            <a:endParaRPr lang="en-GB" dirty="0"/>
          </a:p>
        </p:txBody>
      </p:sp>
      <p:sp>
        <p:nvSpPr>
          <p:cNvPr id="3" name="Content Placeholder 2"/>
          <p:cNvSpPr>
            <a:spLocks noGrp="1"/>
          </p:cNvSpPr>
          <p:nvPr>
            <p:ph idx="1"/>
          </p:nvPr>
        </p:nvSpPr>
        <p:spPr>
          <a:xfrm>
            <a:off x="395536" y="1340768"/>
            <a:ext cx="8229600" cy="4525963"/>
          </a:xfrm>
        </p:spPr>
        <p:txBody>
          <a:bodyPr/>
          <a:lstStyle/>
          <a:p>
            <a:pPr marL="0" indent="0">
              <a:buNone/>
            </a:pPr>
            <a:r>
              <a:rPr lang="en-GB" dirty="0"/>
              <a:t>Carrying out research regarding how strategies are working and how children and young people are responding to them can really help to improve your working practice. </a:t>
            </a:r>
            <a:endParaRPr lang="en-GB" dirty="0" smtClean="0"/>
          </a:p>
          <a:p>
            <a:pPr marL="0" indent="0">
              <a:buNone/>
            </a:pPr>
            <a:r>
              <a:rPr lang="en-GB" dirty="0"/>
              <a:t>Within your research, you should be looking at gaining an understanding of children and young people’s behaviour and how they are responding to you, your team and the environment.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Observations</a:t>
            </a:r>
            <a:endParaRPr lang="en-GB" dirty="0"/>
          </a:p>
        </p:txBody>
      </p:sp>
      <p:sp>
        <p:nvSpPr>
          <p:cNvPr id="3" name="Content Placeholder 2"/>
          <p:cNvSpPr>
            <a:spLocks noGrp="1"/>
          </p:cNvSpPr>
          <p:nvPr>
            <p:ph idx="1"/>
          </p:nvPr>
        </p:nvSpPr>
        <p:spPr/>
        <p:txBody>
          <a:bodyPr/>
          <a:lstStyle/>
          <a:p>
            <a:pPr marL="0" indent="0">
              <a:buNone/>
            </a:pPr>
            <a:r>
              <a:rPr lang="en-GB" dirty="0"/>
              <a:t>A</a:t>
            </a:r>
            <a:r>
              <a:rPr lang="en-GB" dirty="0" smtClean="0"/>
              <a:t>rguably</a:t>
            </a:r>
            <a:r>
              <a:rPr lang="en-GB" dirty="0"/>
              <a:t>, the best method of data collection when working with children/young people is </a:t>
            </a:r>
            <a:r>
              <a:rPr lang="en-GB" b="1" dirty="0"/>
              <a:t>observation</a:t>
            </a:r>
            <a:r>
              <a:rPr lang="en-GB" dirty="0"/>
              <a:t>. </a:t>
            </a:r>
            <a:endParaRPr lang="en-GB" dirty="0" smtClean="0"/>
          </a:p>
          <a:p>
            <a:pPr marL="0" indent="0">
              <a:buNone/>
            </a:pPr>
            <a:r>
              <a:rPr lang="en-GB" dirty="0" smtClean="0"/>
              <a:t>The </a:t>
            </a:r>
            <a:r>
              <a:rPr lang="en-GB" dirty="0"/>
              <a:t>main benefit of observations, as opposed to other data collection techniques, is that they can take place during daily routines and activities, without creating an artificial environment. </a:t>
            </a:r>
          </a:p>
        </p:txBody>
      </p:sp>
      <p:pic>
        <p:nvPicPr>
          <p:cNvPr id="2050" name="Picture 2" descr="C:\Users\Kelsey\Pictures\Pictures\ArtWork\Examin comp system da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6843" y="4005064"/>
            <a:ext cx="3527613" cy="2125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739561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Fotolia_26658281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25820" y="4456865"/>
            <a:ext cx="3218180" cy="2413635"/>
          </a:xfrm>
          <a:prstGeom prst="rect">
            <a:avLst/>
          </a:prstGeom>
          <a:noFill/>
          <a:ln>
            <a:noFill/>
          </a:ln>
        </p:spPr>
      </p:pic>
      <p:sp>
        <p:nvSpPr>
          <p:cNvPr id="2" name="Title 1"/>
          <p:cNvSpPr>
            <a:spLocks noGrp="1"/>
          </p:cNvSpPr>
          <p:nvPr>
            <p:ph type="title"/>
          </p:nvPr>
        </p:nvSpPr>
        <p:spPr/>
        <p:txBody>
          <a:bodyPr/>
          <a:lstStyle/>
          <a:p>
            <a:r>
              <a:rPr lang="en-GB" dirty="0" smtClean="0"/>
              <a:t>How to collect data</a:t>
            </a:r>
            <a:endParaRPr lang="en-GB" dirty="0"/>
          </a:p>
        </p:txBody>
      </p:sp>
      <p:sp>
        <p:nvSpPr>
          <p:cNvPr id="3" name="Content Placeholder 2"/>
          <p:cNvSpPr>
            <a:spLocks noGrp="1"/>
          </p:cNvSpPr>
          <p:nvPr>
            <p:ph idx="1"/>
          </p:nvPr>
        </p:nvSpPr>
        <p:spPr/>
        <p:txBody>
          <a:bodyPr/>
          <a:lstStyle/>
          <a:p>
            <a:pPr marL="0" indent="0">
              <a:buNone/>
            </a:pPr>
            <a:r>
              <a:rPr lang="en-GB" dirty="0"/>
              <a:t>When you are carrying out an observation, you will need to be specific in the things that you are looking for. To do this, you will need to have a specific outcome for your research. </a:t>
            </a:r>
          </a:p>
          <a:p>
            <a:pPr marL="0" indent="0">
              <a:buNone/>
            </a:pPr>
            <a:r>
              <a:rPr lang="en-GB" dirty="0" smtClean="0"/>
              <a:t>This will </a:t>
            </a:r>
            <a:r>
              <a:rPr lang="en-GB" dirty="0"/>
              <a:t>encourage you to focus your observations on something specific and give you a point to draw back to whenever you begin to stray.</a:t>
            </a:r>
          </a:p>
          <a:p>
            <a:endParaRPr lang="en-GB" dirty="0"/>
          </a:p>
        </p:txBody>
      </p:sp>
    </p:spTree>
    <p:extLst>
      <p:ext uri="{BB962C8B-B14F-4D97-AF65-F5344CB8AC3E}">
        <p14:creationId xmlns:p14="http://schemas.microsoft.com/office/powerpoint/2010/main" val="16582539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Kelsey\Pictures\Pictures\ArtWork\book_pencils_pc_800_wht_327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4737107"/>
            <a:ext cx="3350985" cy="210274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How to collect data</a:t>
            </a:r>
            <a:endParaRPr lang="en-GB" dirty="0"/>
          </a:p>
        </p:txBody>
      </p:sp>
      <p:sp>
        <p:nvSpPr>
          <p:cNvPr id="3" name="Content Placeholder 2"/>
          <p:cNvSpPr>
            <a:spLocks noGrp="1"/>
          </p:cNvSpPr>
          <p:nvPr>
            <p:ph idx="1"/>
          </p:nvPr>
        </p:nvSpPr>
        <p:spPr/>
        <p:txBody>
          <a:bodyPr/>
          <a:lstStyle/>
          <a:p>
            <a:pPr marL="0" indent="0">
              <a:buNone/>
            </a:pPr>
            <a:r>
              <a:rPr lang="en-GB" dirty="0"/>
              <a:t>Y</a:t>
            </a:r>
            <a:r>
              <a:rPr lang="en-GB" dirty="0" smtClean="0"/>
              <a:t>ou </a:t>
            </a:r>
            <a:r>
              <a:rPr lang="en-GB" dirty="0"/>
              <a:t>will also need to decide whether you will be carrying out qualitative or quantitative observations. </a:t>
            </a:r>
            <a:endParaRPr lang="en-GB" dirty="0" smtClean="0"/>
          </a:p>
          <a:p>
            <a:pPr marL="0" indent="0">
              <a:buNone/>
            </a:pPr>
            <a:r>
              <a:rPr lang="en-GB" dirty="0" smtClean="0"/>
              <a:t>Qualitative </a:t>
            </a:r>
            <a:r>
              <a:rPr lang="en-GB" dirty="0"/>
              <a:t>observations will be descriptive and based on more in-depth findings. Alternatively, quantitative observations will be based on factors which can be measured or counted. For example, you may be counting the amount of times a certain behaviour occurs throughout the day.</a:t>
            </a:r>
          </a:p>
          <a:p>
            <a:endParaRPr lang="en-GB" dirty="0"/>
          </a:p>
        </p:txBody>
      </p:sp>
    </p:spTree>
    <p:extLst>
      <p:ext uri="{BB962C8B-B14F-4D97-AF65-F5344CB8AC3E}">
        <p14:creationId xmlns:p14="http://schemas.microsoft.com/office/powerpoint/2010/main" val="17082346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Recording observations</a:t>
            </a:r>
            <a:endParaRPr lang="en-GB" dirty="0"/>
          </a:p>
        </p:txBody>
      </p:sp>
      <p:sp>
        <p:nvSpPr>
          <p:cNvPr id="3" name="Content Placeholder 2"/>
          <p:cNvSpPr>
            <a:spLocks noGrp="1"/>
          </p:cNvSpPr>
          <p:nvPr>
            <p:ph idx="1"/>
          </p:nvPr>
        </p:nvSpPr>
        <p:spPr/>
        <p:txBody>
          <a:bodyPr/>
          <a:lstStyle/>
          <a:p>
            <a:pPr marL="0" indent="0">
              <a:buNone/>
            </a:pPr>
            <a:r>
              <a:rPr lang="en-GB" dirty="0"/>
              <a:t>When you perform observations, you will need to be recording your results. This will allow you to refer back to them, identify any patterns and gain an overall understanding of the observations you have made. </a:t>
            </a:r>
            <a:endParaRPr lang="en-GB" dirty="0" smtClean="0"/>
          </a:p>
          <a:p>
            <a:pPr marL="0" indent="0">
              <a:buNone/>
            </a:pPr>
            <a:r>
              <a:rPr lang="en-GB" dirty="0" smtClean="0"/>
              <a:t>Most </a:t>
            </a:r>
            <a:r>
              <a:rPr lang="en-GB" dirty="0"/>
              <a:t>of the time when performing observations, the most appropriate mode of recording </a:t>
            </a:r>
            <a:r>
              <a:rPr lang="en-GB" dirty="0" smtClean="0"/>
              <a:t>results is written </a:t>
            </a:r>
            <a:r>
              <a:rPr lang="en-GB" dirty="0"/>
              <a:t>notes. If you are observing children in their natural activities, you don’t want to be sat with a laptop typing out what you see in essay form. It’s just not realistic. </a:t>
            </a:r>
          </a:p>
        </p:txBody>
      </p:sp>
    </p:spTree>
    <p:extLst>
      <p:ext uri="{BB962C8B-B14F-4D97-AF65-F5344CB8AC3E}">
        <p14:creationId xmlns:p14="http://schemas.microsoft.com/office/powerpoint/2010/main" val="114654424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Frequency, intensity, and duration</a:t>
            </a:r>
            <a:endParaRPr lang="en-GB" dirty="0"/>
          </a:p>
        </p:txBody>
      </p:sp>
      <p:sp>
        <p:nvSpPr>
          <p:cNvPr id="3" name="Content Placeholder 2"/>
          <p:cNvSpPr>
            <a:spLocks noGrp="1"/>
          </p:cNvSpPr>
          <p:nvPr>
            <p:ph idx="1"/>
          </p:nvPr>
        </p:nvSpPr>
        <p:spPr>
          <a:xfrm>
            <a:off x="457200" y="1600200"/>
            <a:ext cx="5410944" cy="4853136"/>
          </a:xfrm>
        </p:spPr>
        <p:txBody>
          <a:bodyPr/>
          <a:lstStyle/>
          <a:p>
            <a:pPr marL="0" indent="0">
              <a:buNone/>
            </a:pPr>
            <a:r>
              <a:rPr lang="en-GB" dirty="0"/>
              <a:t>When you are recording your observations, the key things to look for are frequency, intensity and duration. These three factors will help you to determine when extra support may be required and identify how this can be implemented effectively going forward.</a:t>
            </a:r>
          </a:p>
          <a:p>
            <a:endParaRPr lang="en-GB" dirty="0"/>
          </a:p>
        </p:txBody>
      </p:sp>
      <p:pic>
        <p:nvPicPr>
          <p:cNvPr id="3074" name="Picture 2" descr="C:\Users\Kelsey\Pictures\Pictures\ArtWork\Fotolia_23643125_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2852936"/>
            <a:ext cx="2508325" cy="25083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195784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Frequency</a:t>
            </a:r>
            <a:endParaRPr lang="en-GB" dirty="0"/>
          </a:p>
        </p:txBody>
      </p:sp>
      <p:sp>
        <p:nvSpPr>
          <p:cNvPr id="3" name="Content Placeholder 2"/>
          <p:cNvSpPr>
            <a:spLocks noGrp="1"/>
          </p:cNvSpPr>
          <p:nvPr>
            <p:ph idx="1"/>
          </p:nvPr>
        </p:nvSpPr>
        <p:spPr>
          <a:xfrm>
            <a:off x="467544" y="1412776"/>
            <a:ext cx="8229600" cy="4525963"/>
          </a:xfrm>
        </p:spPr>
        <p:txBody>
          <a:bodyPr/>
          <a:lstStyle/>
          <a:p>
            <a:pPr marL="0" indent="0">
              <a:buNone/>
            </a:pPr>
            <a:r>
              <a:rPr lang="en-GB" dirty="0"/>
              <a:t>The frequency of behaviour refers to how often it occurs. This will be determined by counting the number of times you observe a specific type of behaviour or action. Often, the frequency of behaviour can determine whether intervention is required by showing whether something is a ‘one off’ or whether it is something that is occurring on a regular basis.</a:t>
            </a:r>
          </a:p>
          <a:p>
            <a:endParaRPr lang="en-GB" dirty="0"/>
          </a:p>
        </p:txBody>
      </p:sp>
      <p:pic>
        <p:nvPicPr>
          <p:cNvPr id="4098" name="Picture 2" descr="C:\Users\Kelsey\Pictures\Pictures\ArtWork\Mcalculato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0112" y="4437112"/>
            <a:ext cx="2292301" cy="2292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37433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Intensity</a:t>
            </a:r>
            <a:endParaRPr lang="en-GB" dirty="0"/>
          </a:p>
        </p:txBody>
      </p:sp>
      <p:sp>
        <p:nvSpPr>
          <p:cNvPr id="3" name="Content Placeholder 2"/>
          <p:cNvSpPr>
            <a:spLocks noGrp="1"/>
          </p:cNvSpPr>
          <p:nvPr>
            <p:ph idx="1"/>
          </p:nvPr>
        </p:nvSpPr>
        <p:spPr>
          <a:xfrm>
            <a:off x="467544" y="1340768"/>
            <a:ext cx="8229600" cy="4525963"/>
          </a:xfrm>
        </p:spPr>
        <p:txBody>
          <a:bodyPr/>
          <a:lstStyle/>
          <a:p>
            <a:pPr marL="0" indent="0">
              <a:buNone/>
            </a:pPr>
            <a:r>
              <a:rPr lang="en-GB" dirty="0"/>
              <a:t>The intensity of behaviour refers to how severe it is and whether it poses a danger to the child themselves or anybody else around. </a:t>
            </a:r>
            <a:endParaRPr lang="en-GB" dirty="0" smtClean="0"/>
          </a:p>
          <a:p>
            <a:pPr marL="0" indent="0">
              <a:buNone/>
            </a:pPr>
            <a:r>
              <a:rPr lang="en-GB" dirty="0" smtClean="0"/>
              <a:t>Of </a:t>
            </a:r>
            <a:r>
              <a:rPr lang="en-GB" dirty="0"/>
              <a:t>course, your main concern should be the safety of the children and young people you are working with. If you identify behaviour which is severe in intensity and poses direct danger you should take immediate action to protect the child and any others around them. </a:t>
            </a:r>
          </a:p>
        </p:txBody>
      </p:sp>
      <p:pic>
        <p:nvPicPr>
          <p:cNvPr id="6146" name="Picture 2" descr="C:\Users\Kelsey\Pictures\Pictures\ArtWork\Fotolia_25472720_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4797152"/>
            <a:ext cx="2397682" cy="1696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883753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Duration</a:t>
            </a:r>
            <a:endParaRPr lang="en-GB" dirty="0"/>
          </a:p>
        </p:txBody>
      </p:sp>
      <p:sp>
        <p:nvSpPr>
          <p:cNvPr id="3" name="Content Placeholder 2"/>
          <p:cNvSpPr>
            <a:spLocks noGrp="1"/>
          </p:cNvSpPr>
          <p:nvPr>
            <p:ph idx="1"/>
          </p:nvPr>
        </p:nvSpPr>
        <p:spPr/>
        <p:txBody>
          <a:bodyPr/>
          <a:lstStyle/>
          <a:p>
            <a:pPr marL="0" indent="0">
              <a:buNone/>
            </a:pPr>
            <a:r>
              <a:rPr lang="en-GB" dirty="0"/>
              <a:t>The duration of behaviour refers to how long it lasts for. For example, if a child/young person gets distracted often but only for a few seconds at a time this is likely to be less concerning than if they are getting distracted for five minutes at a time.</a:t>
            </a:r>
          </a:p>
          <a:p>
            <a:endParaRPr lang="en-GB" dirty="0"/>
          </a:p>
        </p:txBody>
      </p:sp>
      <p:pic>
        <p:nvPicPr>
          <p:cNvPr id="5122" name="Picture 2" descr="C:\Users\Kelsey\Pictures\Pictures\ArtWork\Fotolia_26734401_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48078" y="3645024"/>
            <a:ext cx="2736304"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58940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Using data</a:t>
            </a:r>
            <a:endParaRPr lang="en-GB" dirty="0"/>
          </a:p>
        </p:txBody>
      </p:sp>
      <p:sp>
        <p:nvSpPr>
          <p:cNvPr id="3" name="Content Placeholder 2"/>
          <p:cNvSpPr>
            <a:spLocks noGrp="1"/>
          </p:cNvSpPr>
          <p:nvPr>
            <p:ph idx="1"/>
          </p:nvPr>
        </p:nvSpPr>
        <p:spPr/>
        <p:txBody>
          <a:bodyPr>
            <a:normAutofit/>
          </a:bodyPr>
          <a:lstStyle/>
          <a:p>
            <a:pPr marL="0" indent="0">
              <a:buNone/>
            </a:pPr>
            <a:r>
              <a:rPr lang="en-GB" dirty="0"/>
              <a:t>Once you have collected the relevant data, you should then be using this in order to improve your practices. </a:t>
            </a:r>
          </a:p>
          <a:p>
            <a:pPr marL="0" indent="0">
              <a:buNone/>
            </a:pPr>
            <a:r>
              <a:rPr lang="en-GB" dirty="0" smtClean="0"/>
              <a:t>Your observations </a:t>
            </a:r>
            <a:r>
              <a:rPr lang="en-GB" dirty="0"/>
              <a:t>will be based on identifying certain behaviours which will require support. </a:t>
            </a:r>
            <a:r>
              <a:rPr lang="en-GB" dirty="0" smtClean="0"/>
              <a:t>If the </a:t>
            </a:r>
            <a:r>
              <a:rPr lang="en-GB" dirty="0"/>
              <a:t>frequency, intensity, or duration of a behaviour is high – this gives a clear indication that there is a need for intervention. </a:t>
            </a:r>
          </a:p>
        </p:txBody>
      </p:sp>
      <p:pic>
        <p:nvPicPr>
          <p:cNvPr id="7170" name="Picture 2" descr="C:\Users\Kelsey\Pictures\Pictures\ArtWork\secure_data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4466644"/>
            <a:ext cx="38100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66181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1" y="2060849"/>
            <a:ext cx="4797153" cy="4797152"/>
          </a:xfrm>
          <a:prstGeom prst="rect">
            <a:avLst/>
          </a:prstGeom>
          <a:noFill/>
          <a:ln w="9525">
            <a:noFill/>
            <a:miter lim="800000"/>
            <a:headEnd/>
            <a:tailEnd/>
          </a:ln>
        </p:spPr>
      </p:pic>
      <p:sp>
        <p:nvSpPr>
          <p:cNvPr id="5" name="Title 3"/>
          <p:cNvSpPr>
            <a:spLocks noGrp="1"/>
          </p:cNvSpPr>
          <p:nvPr>
            <p:ph type="title"/>
          </p:nvPr>
        </p:nvSpPr>
        <p:spPr>
          <a:xfrm>
            <a:off x="467544" y="620688"/>
            <a:ext cx="8229600" cy="1143000"/>
          </a:xfrm>
        </p:spPr>
        <p:txBody>
          <a:bodyPr>
            <a:noAutofit/>
          </a:bodyPr>
          <a:lstStyle/>
          <a:p>
            <a:r>
              <a:rPr lang="en-GB" dirty="0"/>
              <a:t>Implement strategies to support children or young people who require additional support</a:t>
            </a:r>
          </a:p>
        </p:txBody>
      </p:sp>
      <p:sp>
        <p:nvSpPr>
          <p:cNvPr id="6" name="TextBox 5"/>
          <p:cNvSpPr txBox="1"/>
          <p:nvPr/>
        </p:nvSpPr>
        <p:spPr>
          <a:xfrm>
            <a:off x="4832495" y="2767520"/>
            <a:ext cx="3744416" cy="2677656"/>
          </a:xfrm>
          <a:prstGeom prst="rect">
            <a:avLst/>
          </a:prstGeom>
          <a:noFill/>
        </p:spPr>
        <p:txBody>
          <a:bodyPr wrap="square" rtlCol="0">
            <a:spAutoFit/>
          </a:bodyPr>
          <a:lstStyle/>
          <a:p>
            <a:r>
              <a:rPr lang="en-AU" sz="2800" b="1" dirty="0" smtClean="0">
                <a:latin typeface="+mj-lt"/>
              </a:rPr>
              <a:t>4.1 </a:t>
            </a:r>
            <a:r>
              <a:rPr lang="en-GB" sz="2800" dirty="0"/>
              <a:t>Implement strategies to support child or young person with guidance from supervisor or as designed by a specialist</a:t>
            </a:r>
            <a:r>
              <a:rPr lang="en-AU" sz="2800" b="1" dirty="0" smtClean="0">
                <a:latin typeface="+mj-lt"/>
              </a:rPr>
              <a:t> </a:t>
            </a:r>
            <a:endParaRPr lang="en-AU" sz="2800" dirty="0">
              <a:latin typeface="+mj-lt"/>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stick_figure_standing_great_idea_800_wht_4591.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98167" y="4265119"/>
            <a:ext cx="1945833" cy="2564904"/>
          </a:xfrm>
          <a:prstGeom prst="rect">
            <a:avLst/>
          </a:prstGeom>
          <a:noFill/>
          <a:ln>
            <a:noFill/>
          </a:ln>
        </p:spPr>
      </p:pic>
      <p:sp>
        <p:nvSpPr>
          <p:cNvPr id="2" name="Title 1"/>
          <p:cNvSpPr>
            <a:spLocks noGrp="1"/>
          </p:cNvSpPr>
          <p:nvPr>
            <p:ph type="title"/>
          </p:nvPr>
        </p:nvSpPr>
        <p:spPr/>
        <p:txBody>
          <a:bodyPr>
            <a:noAutofit/>
          </a:bodyPr>
          <a:lstStyle/>
          <a:p>
            <a:r>
              <a:rPr lang="en-GB" dirty="0"/>
              <a:t>Implementing </a:t>
            </a:r>
            <a:r>
              <a:rPr lang="en-GB" dirty="0" smtClean="0"/>
              <a:t>strategies for support</a:t>
            </a:r>
            <a:endParaRPr lang="en-GB" dirty="0"/>
          </a:p>
        </p:txBody>
      </p:sp>
      <p:sp>
        <p:nvSpPr>
          <p:cNvPr id="3" name="Content Placeholder 2"/>
          <p:cNvSpPr>
            <a:spLocks noGrp="1"/>
          </p:cNvSpPr>
          <p:nvPr>
            <p:ph idx="1"/>
          </p:nvPr>
        </p:nvSpPr>
        <p:spPr>
          <a:xfrm>
            <a:off x="323528" y="1772816"/>
            <a:ext cx="8229600" cy="4525963"/>
          </a:xfrm>
        </p:spPr>
        <p:txBody>
          <a:bodyPr/>
          <a:lstStyle/>
          <a:p>
            <a:pPr marL="0" indent="0">
              <a:buNone/>
            </a:pPr>
            <a:r>
              <a:rPr lang="en-GB" dirty="0"/>
              <a:t>In order to support children and young people who have additional needs, you will need to implement specific strategies which are catered for their requirements. </a:t>
            </a:r>
            <a:endParaRPr lang="en-GB" dirty="0" smtClean="0"/>
          </a:p>
          <a:p>
            <a:pPr marL="0" indent="0">
              <a:buNone/>
            </a:pPr>
            <a:r>
              <a:rPr lang="en-GB" dirty="0" smtClean="0"/>
              <a:t>It </a:t>
            </a:r>
            <a:r>
              <a:rPr lang="en-GB" dirty="0"/>
              <a:t>is a good idea to have accepted strategies across the scope of your organisation in order to promote consistency in practice. </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Fotolia_6135209_XS.jpg"/>
          <p:cNvPicPr/>
          <p:nvPr/>
        </p:nvPicPr>
        <p:blipFill>
          <a:blip r:embed="rId2">
            <a:extLst>
              <a:ext uri="{28A0092B-C50C-407E-A947-70E740481C1C}">
                <a14:useLocalDpi xmlns:a14="http://schemas.microsoft.com/office/drawing/2010/main" val="0"/>
              </a:ext>
            </a:extLst>
          </a:blip>
          <a:srcRect/>
          <a:stretch>
            <a:fillRect/>
          </a:stretch>
        </p:blipFill>
        <p:spPr bwMode="auto">
          <a:xfrm>
            <a:off x="4788024" y="4663768"/>
            <a:ext cx="3066802" cy="2172270"/>
          </a:xfrm>
          <a:prstGeom prst="rect">
            <a:avLst/>
          </a:prstGeom>
          <a:noFill/>
          <a:ln>
            <a:noFill/>
          </a:ln>
        </p:spPr>
      </p:pic>
      <p:sp>
        <p:nvSpPr>
          <p:cNvPr id="2" name="Title 1"/>
          <p:cNvSpPr>
            <a:spLocks noGrp="1"/>
          </p:cNvSpPr>
          <p:nvPr>
            <p:ph type="title"/>
          </p:nvPr>
        </p:nvSpPr>
        <p:spPr/>
        <p:txBody>
          <a:bodyPr/>
          <a:lstStyle/>
          <a:p>
            <a:r>
              <a:rPr lang="en-GB" dirty="0" smtClean="0"/>
              <a:t>Working with guidance</a:t>
            </a:r>
            <a:endParaRPr lang="en-GB" dirty="0"/>
          </a:p>
        </p:txBody>
      </p:sp>
      <p:sp>
        <p:nvSpPr>
          <p:cNvPr id="3" name="Content Placeholder 2"/>
          <p:cNvSpPr>
            <a:spLocks noGrp="1"/>
          </p:cNvSpPr>
          <p:nvPr>
            <p:ph idx="1"/>
          </p:nvPr>
        </p:nvSpPr>
        <p:spPr/>
        <p:txBody>
          <a:bodyPr/>
          <a:lstStyle/>
          <a:p>
            <a:pPr marL="0" indent="0">
              <a:buNone/>
            </a:pPr>
            <a:r>
              <a:rPr lang="en-GB" dirty="0"/>
              <a:t>If you are unsure about the appropriate strategies which you should be implementing or how to put them in place, you may have a supervisor who can help to guide </a:t>
            </a:r>
            <a:r>
              <a:rPr lang="en-GB" dirty="0" smtClean="0"/>
              <a:t>you in the right direction. </a:t>
            </a:r>
          </a:p>
          <a:p>
            <a:pPr marL="0" indent="0">
              <a:buNone/>
            </a:pPr>
            <a:r>
              <a:rPr lang="en-GB" dirty="0"/>
              <a:t>If you are planning to implement your own strategies, it might be a good idea to work alongside your supervisor anyway. </a:t>
            </a:r>
            <a:r>
              <a:rPr lang="en-GB" dirty="0" smtClean="0"/>
              <a:t>Two </a:t>
            </a:r>
            <a:r>
              <a:rPr lang="en-GB" dirty="0"/>
              <a:t>heads are always better than one! </a:t>
            </a:r>
          </a:p>
          <a:p>
            <a:pPr marL="0" indent="0">
              <a:buNone/>
            </a:pPr>
            <a:endParaRPr lang="en-GB" dirty="0"/>
          </a:p>
        </p:txBody>
      </p:sp>
    </p:spTree>
    <p:extLst>
      <p:ext uri="{BB962C8B-B14F-4D97-AF65-F5344CB8AC3E}">
        <p14:creationId xmlns:p14="http://schemas.microsoft.com/office/powerpoint/2010/main" val="405250962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Kelsey\Pictures\Pictures\ArtWork\confused explinat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5" y="4437112"/>
            <a:ext cx="1734039" cy="218910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Specialists</a:t>
            </a:r>
            <a:endParaRPr lang="en-GB" dirty="0"/>
          </a:p>
        </p:txBody>
      </p:sp>
      <p:sp>
        <p:nvSpPr>
          <p:cNvPr id="3" name="Content Placeholder 2"/>
          <p:cNvSpPr>
            <a:spLocks noGrp="1"/>
          </p:cNvSpPr>
          <p:nvPr>
            <p:ph idx="1"/>
          </p:nvPr>
        </p:nvSpPr>
        <p:spPr/>
        <p:txBody>
          <a:bodyPr/>
          <a:lstStyle/>
          <a:p>
            <a:pPr marL="0" indent="0">
              <a:buNone/>
            </a:pPr>
            <a:r>
              <a:rPr lang="en-GB" dirty="0"/>
              <a:t>Some of the strategies which you adopt may be determined by a person who specialises in the field. Working with strategies designed by a specialist can be beneficial as you will know that they will be competently designed, and they will likely be tried and tested. It will also save you time which you would spend creating new strategies yourself. </a:t>
            </a:r>
          </a:p>
        </p:txBody>
      </p:sp>
    </p:spTree>
    <p:extLst>
      <p:ext uri="{BB962C8B-B14F-4D97-AF65-F5344CB8AC3E}">
        <p14:creationId xmlns:p14="http://schemas.microsoft.com/office/powerpoint/2010/main" val="253071810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348880"/>
            <a:ext cx="4509121" cy="4509120"/>
          </a:xfrm>
          <a:prstGeom prst="rect">
            <a:avLst/>
          </a:prstGeom>
          <a:noFill/>
          <a:ln w="9525">
            <a:noFill/>
            <a:miter lim="800000"/>
            <a:headEnd/>
            <a:tailEnd/>
          </a:ln>
        </p:spPr>
      </p:pic>
      <p:sp>
        <p:nvSpPr>
          <p:cNvPr id="5" name="Title 3"/>
          <p:cNvSpPr>
            <a:spLocks noGrp="1"/>
          </p:cNvSpPr>
          <p:nvPr>
            <p:ph type="title"/>
          </p:nvPr>
        </p:nvSpPr>
        <p:spPr>
          <a:xfrm>
            <a:off x="365462" y="836712"/>
            <a:ext cx="8229600" cy="1143000"/>
          </a:xfrm>
        </p:spPr>
        <p:txBody>
          <a:bodyPr>
            <a:noAutofit/>
          </a:bodyPr>
          <a:lstStyle/>
          <a:p>
            <a:r>
              <a:rPr lang="en-GB" dirty="0"/>
              <a:t>Implement strategies to support children or young people who require additional support</a:t>
            </a:r>
          </a:p>
        </p:txBody>
      </p:sp>
      <p:sp>
        <p:nvSpPr>
          <p:cNvPr id="8" name="TextBox 7"/>
          <p:cNvSpPr txBox="1"/>
          <p:nvPr/>
        </p:nvSpPr>
        <p:spPr>
          <a:xfrm>
            <a:off x="4932040" y="2761764"/>
            <a:ext cx="3744416" cy="1384995"/>
          </a:xfrm>
          <a:prstGeom prst="rect">
            <a:avLst/>
          </a:prstGeom>
          <a:noFill/>
        </p:spPr>
        <p:txBody>
          <a:bodyPr wrap="square" rtlCol="0">
            <a:spAutoFit/>
          </a:bodyPr>
          <a:lstStyle/>
          <a:p>
            <a:r>
              <a:rPr lang="en-AU" sz="2800" b="1" dirty="0" smtClean="0">
                <a:latin typeface="+mj-lt"/>
              </a:rPr>
              <a:t>4.2 </a:t>
            </a:r>
            <a:r>
              <a:rPr lang="en-GB" sz="2800" dirty="0"/>
              <a:t>Identify areas of concern for discussion with supervisor</a:t>
            </a:r>
            <a:r>
              <a:rPr lang="en-AU" sz="2800" b="1" dirty="0" smtClean="0">
                <a:latin typeface="+mj-lt"/>
              </a:rPr>
              <a:t> </a:t>
            </a:r>
            <a:endParaRPr lang="en-AU" sz="2800" dirty="0">
              <a:latin typeface="+mj-lt"/>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Identifying areas of </a:t>
            </a:r>
            <a:r>
              <a:rPr lang="en-GB" dirty="0" smtClean="0"/>
              <a:t>concern</a:t>
            </a:r>
            <a:endParaRPr lang="en-GB" dirty="0"/>
          </a:p>
        </p:txBody>
      </p:sp>
      <p:sp>
        <p:nvSpPr>
          <p:cNvPr id="3" name="Content Placeholder 2"/>
          <p:cNvSpPr>
            <a:spLocks noGrp="1"/>
          </p:cNvSpPr>
          <p:nvPr>
            <p:ph idx="1"/>
          </p:nvPr>
        </p:nvSpPr>
        <p:spPr/>
        <p:txBody>
          <a:bodyPr/>
          <a:lstStyle/>
          <a:p>
            <a:pPr marL="0" indent="0">
              <a:buNone/>
            </a:pPr>
            <a:r>
              <a:rPr lang="en-GB" dirty="0"/>
              <a:t>When you are working with children and young people, you will be expected to identify any areas of concern in their behaviour. Areas of concern can range from anything from needing encouragement to concentrate or requiring support due to a learning disability.</a:t>
            </a:r>
          </a:p>
          <a:p>
            <a:endParaRPr lang="en-GB" dirty="0"/>
          </a:p>
        </p:txBody>
      </p:sp>
      <p:pic>
        <p:nvPicPr>
          <p:cNvPr id="4" name="Picture 3" descr="C:\Users\Kelsey\Pictures\Pictures\ArtWork\figure_confused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4004806"/>
            <a:ext cx="2073915" cy="2673231"/>
          </a:xfrm>
          <a:prstGeom prst="rect">
            <a:avLst/>
          </a:prstGeom>
          <a:noFill/>
          <a:ln>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Kelsey\Pictures\Pictures\ArtWork\Fotolia_10056569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8072" y="4899665"/>
            <a:ext cx="1945928" cy="194592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Identifying areas of concern</a:t>
            </a:r>
            <a:endParaRPr lang="en-GB" dirty="0"/>
          </a:p>
        </p:txBody>
      </p:sp>
      <p:sp>
        <p:nvSpPr>
          <p:cNvPr id="3" name="Content Placeholder 2"/>
          <p:cNvSpPr>
            <a:spLocks noGrp="1"/>
          </p:cNvSpPr>
          <p:nvPr>
            <p:ph idx="1"/>
          </p:nvPr>
        </p:nvSpPr>
        <p:spPr/>
        <p:txBody>
          <a:bodyPr/>
          <a:lstStyle/>
          <a:p>
            <a:pPr marL="0" indent="0">
              <a:buNone/>
            </a:pPr>
            <a:r>
              <a:rPr lang="en-GB" dirty="0"/>
              <a:t>When you spend a lot of time with children, it should be fairly easy to identify any dramatic changes in their behaviour which may indicate that something is wrong. </a:t>
            </a:r>
            <a:endParaRPr lang="en-GB" dirty="0" smtClean="0"/>
          </a:p>
          <a:p>
            <a:pPr marL="0" indent="0">
              <a:buNone/>
            </a:pPr>
            <a:r>
              <a:rPr lang="en-GB" dirty="0" smtClean="0"/>
              <a:t>However</a:t>
            </a:r>
            <a:r>
              <a:rPr lang="en-GB" dirty="0"/>
              <a:t>, spending a lot of time with children can also mean that you become accustomed to their particular way of behaving and fail to recognise that these behaviours may be a concern to their development or their general well-being. </a:t>
            </a:r>
          </a:p>
        </p:txBody>
      </p:sp>
    </p:spTree>
    <p:extLst>
      <p:ext uri="{BB962C8B-B14F-4D97-AF65-F5344CB8AC3E}">
        <p14:creationId xmlns:p14="http://schemas.microsoft.com/office/powerpoint/2010/main" val="16658483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Discussing areas of concern</a:t>
            </a:r>
            <a:endParaRPr lang="en-GB" dirty="0"/>
          </a:p>
        </p:txBody>
      </p:sp>
      <p:sp>
        <p:nvSpPr>
          <p:cNvPr id="3" name="Content Placeholder 2"/>
          <p:cNvSpPr>
            <a:spLocks noGrp="1"/>
          </p:cNvSpPr>
          <p:nvPr>
            <p:ph idx="1"/>
          </p:nvPr>
        </p:nvSpPr>
        <p:spPr/>
        <p:txBody>
          <a:bodyPr>
            <a:normAutofit/>
          </a:bodyPr>
          <a:lstStyle/>
          <a:p>
            <a:pPr marL="0" indent="0">
              <a:buNone/>
            </a:pPr>
            <a:r>
              <a:rPr lang="en-GB" dirty="0"/>
              <a:t>When you identify any area of concern you should be looking at how to ensure that the child/young person receives the support that they need. In order to do this, it is a good idea to discuss anything of concern with your supervisor. </a:t>
            </a:r>
          </a:p>
        </p:txBody>
      </p:sp>
      <p:pic>
        <p:nvPicPr>
          <p:cNvPr id="3075" name="Picture 3" descr="C:\Users\Kelsey\Pictures\Pictures\ArtWork\group_meeting_pc.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3645024"/>
            <a:ext cx="2890598" cy="3022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164901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548680"/>
            <a:ext cx="8229600" cy="1143000"/>
          </a:xfrm>
        </p:spPr>
        <p:txBody>
          <a:bodyPr>
            <a:noAutofit/>
          </a:bodyPr>
          <a:lstStyle/>
          <a:p>
            <a:r>
              <a:rPr lang="en-GB" dirty="0"/>
              <a:t>Implement strategies to support children or young people who require additional support</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1" y="2348881"/>
            <a:ext cx="4509121" cy="4509120"/>
          </a:xfrm>
          <a:prstGeom prst="rect">
            <a:avLst/>
          </a:prstGeom>
          <a:noFill/>
          <a:ln w="9525">
            <a:noFill/>
            <a:miter lim="800000"/>
            <a:headEnd/>
            <a:tailEnd/>
          </a:ln>
        </p:spPr>
      </p:pic>
      <p:sp>
        <p:nvSpPr>
          <p:cNvPr id="7" name="TextBox 6"/>
          <p:cNvSpPr txBox="1"/>
          <p:nvPr/>
        </p:nvSpPr>
        <p:spPr>
          <a:xfrm>
            <a:off x="5004048" y="2803747"/>
            <a:ext cx="3744416" cy="2246769"/>
          </a:xfrm>
          <a:prstGeom prst="rect">
            <a:avLst/>
          </a:prstGeom>
          <a:noFill/>
        </p:spPr>
        <p:txBody>
          <a:bodyPr wrap="square" rtlCol="0">
            <a:spAutoFit/>
          </a:bodyPr>
          <a:lstStyle/>
          <a:p>
            <a:r>
              <a:rPr lang="en-AU" sz="2800" b="1" dirty="0" smtClean="0">
                <a:latin typeface="+mj-lt"/>
              </a:rPr>
              <a:t>4.3 </a:t>
            </a:r>
            <a:r>
              <a:rPr lang="en-AU" sz="2800" dirty="0"/>
              <a:t>Contribute effectively to implementation of personalised support plans</a:t>
            </a:r>
            <a:r>
              <a:rPr lang="en-AU" sz="2800" b="1" dirty="0" smtClean="0">
                <a:latin typeface="+mj-lt"/>
              </a:rPr>
              <a:t> </a:t>
            </a:r>
            <a:endParaRPr lang="en-AU" sz="2800" dirty="0">
              <a:latin typeface="+mj-lt"/>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Fotolia_3485037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55156" y="4149080"/>
            <a:ext cx="2529205" cy="2529205"/>
          </a:xfrm>
          <a:prstGeom prst="rect">
            <a:avLst/>
          </a:prstGeom>
          <a:noFill/>
          <a:ln>
            <a:noFill/>
          </a:ln>
        </p:spPr>
      </p:pic>
      <p:sp>
        <p:nvSpPr>
          <p:cNvPr id="2" name="Title 1"/>
          <p:cNvSpPr>
            <a:spLocks noGrp="1"/>
          </p:cNvSpPr>
          <p:nvPr>
            <p:ph type="title"/>
          </p:nvPr>
        </p:nvSpPr>
        <p:spPr/>
        <p:txBody>
          <a:bodyPr>
            <a:normAutofit/>
          </a:bodyPr>
          <a:lstStyle/>
          <a:p>
            <a:r>
              <a:rPr lang="en-GB" dirty="0"/>
              <a:t>What is a support plan</a:t>
            </a:r>
            <a:r>
              <a:rPr lang="en-GB" dirty="0" smtClean="0"/>
              <a:t>?</a:t>
            </a:r>
            <a:endParaRPr lang="en-GB" dirty="0"/>
          </a:p>
        </p:txBody>
      </p:sp>
      <p:sp>
        <p:nvSpPr>
          <p:cNvPr id="3" name="Content Placeholder 2"/>
          <p:cNvSpPr>
            <a:spLocks noGrp="1"/>
          </p:cNvSpPr>
          <p:nvPr>
            <p:ph idx="1"/>
          </p:nvPr>
        </p:nvSpPr>
        <p:spPr/>
        <p:txBody>
          <a:bodyPr/>
          <a:lstStyle/>
          <a:p>
            <a:pPr marL="0" indent="0">
              <a:buNone/>
            </a:pPr>
            <a:r>
              <a:rPr lang="en-GB" dirty="0"/>
              <a:t>A support plan is a document which will outline the additional needs and goals of a child or young person. As you will be aware, all children and young people have different requirements and needs, and a support plan is a resource which should be used to document this and ensure that strategies are put in place to support individualised progress.  </a:t>
            </a:r>
          </a:p>
          <a:p>
            <a:endParaRPr lang="en-GB"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Kelsey\Pictures\Pictures\ArtWork\help_mee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780928"/>
            <a:ext cx="3096344" cy="309634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67544" y="476672"/>
            <a:ext cx="8229600" cy="1143000"/>
          </a:xfrm>
        </p:spPr>
        <p:txBody>
          <a:bodyPr>
            <a:noAutofit/>
          </a:bodyPr>
          <a:lstStyle/>
          <a:p>
            <a:r>
              <a:rPr lang="en-GB" dirty="0"/>
              <a:t>Contributing to the implementation of support </a:t>
            </a:r>
            <a:r>
              <a:rPr lang="en-GB" dirty="0" smtClean="0"/>
              <a:t>plans</a:t>
            </a:r>
            <a:endParaRPr lang="en-GB" dirty="0"/>
          </a:p>
        </p:txBody>
      </p:sp>
      <p:sp>
        <p:nvSpPr>
          <p:cNvPr id="3" name="Content Placeholder 2"/>
          <p:cNvSpPr>
            <a:spLocks noGrp="1"/>
          </p:cNvSpPr>
          <p:nvPr>
            <p:ph idx="1"/>
          </p:nvPr>
        </p:nvSpPr>
        <p:spPr>
          <a:xfrm>
            <a:off x="467545" y="2060848"/>
            <a:ext cx="6336704" cy="4497363"/>
          </a:xfrm>
        </p:spPr>
        <p:txBody>
          <a:bodyPr/>
          <a:lstStyle/>
          <a:p>
            <a:pPr marL="0" indent="0">
              <a:buNone/>
            </a:pPr>
            <a:r>
              <a:rPr lang="en-GB" dirty="0"/>
              <a:t>Contributing to the implementation of a support plan will have many </a:t>
            </a:r>
            <a:r>
              <a:rPr lang="en-GB" dirty="0" smtClean="0"/>
              <a:t>benefits. It can </a:t>
            </a:r>
            <a:r>
              <a:rPr lang="en-GB" dirty="0"/>
              <a:t>help you to understand the process of the plan and allow you to work consistently with other members of your team when providing care for the child/young person. Your contribution will also ensure that the child is getting the support that they need which will be outlined in the </a:t>
            </a:r>
            <a:r>
              <a:rPr lang="en-GB" dirty="0" smtClean="0"/>
              <a:t>plan.</a:t>
            </a:r>
            <a:endParaRPr lang="en-GB" dirty="0"/>
          </a:p>
          <a:p>
            <a:endParaRPr lang="en-GB" dirty="0"/>
          </a:p>
        </p:txBody>
      </p:sp>
    </p:spTree>
    <p:extLst>
      <p:ext uri="{BB962C8B-B14F-4D97-AF65-F5344CB8AC3E}">
        <p14:creationId xmlns:p14="http://schemas.microsoft.com/office/powerpoint/2010/main" val="92025803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358009"/>
            <a:ext cx="4499992" cy="4499991"/>
          </a:xfrm>
          <a:prstGeom prst="rect">
            <a:avLst/>
          </a:prstGeom>
          <a:noFill/>
          <a:ln w="9525">
            <a:noFill/>
            <a:miter lim="800000"/>
            <a:headEnd/>
            <a:tailEnd/>
          </a:ln>
        </p:spPr>
      </p:pic>
      <p:sp>
        <p:nvSpPr>
          <p:cNvPr id="5" name="Title 3"/>
          <p:cNvSpPr>
            <a:spLocks noGrp="1"/>
          </p:cNvSpPr>
          <p:nvPr>
            <p:ph type="title"/>
          </p:nvPr>
        </p:nvSpPr>
        <p:spPr>
          <a:xfrm>
            <a:off x="323528" y="260648"/>
            <a:ext cx="8229600" cy="1143000"/>
          </a:xfrm>
        </p:spPr>
        <p:txBody>
          <a:bodyPr>
            <a:noAutofit/>
          </a:bodyPr>
          <a:lstStyle/>
          <a:p>
            <a:r>
              <a:rPr lang="en-GB" dirty="0" smtClean="0"/>
              <a:t>Monitor </a:t>
            </a:r>
            <a:r>
              <a:rPr lang="en-GB" dirty="0"/>
              <a:t>and review strategies</a:t>
            </a:r>
          </a:p>
        </p:txBody>
      </p:sp>
      <p:sp>
        <p:nvSpPr>
          <p:cNvPr id="6" name="TextBox 5"/>
          <p:cNvSpPr txBox="1"/>
          <p:nvPr/>
        </p:nvSpPr>
        <p:spPr>
          <a:xfrm>
            <a:off x="4788024" y="2564904"/>
            <a:ext cx="3744416" cy="3108543"/>
          </a:xfrm>
          <a:prstGeom prst="rect">
            <a:avLst/>
          </a:prstGeom>
          <a:noFill/>
        </p:spPr>
        <p:txBody>
          <a:bodyPr wrap="square" rtlCol="0">
            <a:spAutoFit/>
          </a:bodyPr>
          <a:lstStyle/>
          <a:p>
            <a:r>
              <a:rPr lang="en-AU" sz="2800" b="1" dirty="0" smtClean="0">
                <a:latin typeface="+mj-lt"/>
              </a:rPr>
              <a:t>5.1 </a:t>
            </a:r>
            <a:r>
              <a:rPr lang="en-GB" sz="2800" dirty="0"/>
              <a:t>Monitor new strategies and record responses of child or young person in accordance with organisational policy and procedures</a:t>
            </a:r>
            <a:r>
              <a:rPr lang="en-AU" sz="2800" b="1" dirty="0" smtClean="0">
                <a:latin typeface="+mj-lt"/>
              </a:rPr>
              <a:t> </a:t>
            </a:r>
            <a:endParaRPr lang="en-AU" sz="2800" dirty="0">
              <a:latin typeface="+mj-lt"/>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Autofit/>
          </a:bodyPr>
          <a:lstStyle/>
          <a:p>
            <a:r>
              <a:rPr lang="en-GB" dirty="0"/>
              <a:t>Why should you monitor new strategies</a:t>
            </a:r>
            <a:r>
              <a:rPr lang="en-GB" dirty="0" smtClean="0"/>
              <a:t>?</a:t>
            </a:r>
            <a:endParaRPr lang="en-GB" dirty="0"/>
          </a:p>
        </p:txBody>
      </p:sp>
      <p:sp>
        <p:nvSpPr>
          <p:cNvPr id="3" name="Content Placeholder 2"/>
          <p:cNvSpPr>
            <a:spLocks noGrp="1"/>
          </p:cNvSpPr>
          <p:nvPr>
            <p:ph idx="1"/>
          </p:nvPr>
        </p:nvSpPr>
        <p:spPr>
          <a:xfrm>
            <a:off x="457200" y="2060848"/>
            <a:ext cx="8229600" cy="4525963"/>
          </a:xfrm>
        </p:spPr>
        <p:txBody>
          <a:bodyPr/>
          <a:lstStyle/>
          <a:p>
            <a:pPr marL="0" indent="0">
              <a:buNone/>
            </a:pPr>
            <a:r>
              <a:rPr lang="en-GB" dirty="0"/>
              <a:t>When you implement new strategies into your work, you will need to ensure that they are effective and achieving what you had hoped. There’s no point in continuing to do something if it is not gaining the results that you want. </a:t>
            </a:r>
          </a:p>
          <a:p>
            <a:endParaRPr lang="en-GB" dirty="0"/>
          </a:p>
        </p:txBody>
      </p:sp>
      <p:pic>
        <p:nvPicPr>
          <p:cNvPr id="4" name="Picture 3" descr="C:\Users\Kelsey\Pictures\Pictures\ArtWork\Shuttershock\monitor_camera_security.jpg"/>
          <p:cNvPicPr/>
          <p:nvPr/>
        </p:nvPicPr>
        <p:blipFill>
          <a:blip r:embed="rId2">
            <a:extLst>
              <a:ext uri="{28A0092B-C50C-407E-A947-70E740481C1C}">
                <a14:useLocalDpi xmlns:a14="http://schemas.microsoft.com/office/drawing/2010/main" val="0"/>
              </a:ext>
            </a:extLst>
          </a:blip>
          <a:srcRect/>
          <a:stretch>
            <a:fillRect/>
          </a:stretch>
        </p:blipFill>
        <p:spPr bwMode="auto">
          <a:xfrm>
            <a:off x="4572000" y="4077072"/>
            <a:ext cx="3148072" cy="2187155"/>
          </a:xfrm>
          <a:prstGeom prst="rect">
            <a:avLst/>
          </a:prstGeom>
          <a:noFill/>
          <a:ln>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Ask yourself…</a:t>
            </a:r>
            <a:endParaRPr lang="en-GB" dirty="0"/>
          </a:p>
        </p:txBody>
      </p:sp>
      <p:sp>
        <p:nvSpPr>
          <p:cNvPr id="3" name="Content Placeholder 2"/>
          <p:cNvSpPr>
            <a:spLocks noGrp="1"/>
          </p:cNvSpPr>
          <p:nvPr>
            <p:ph idx="1"/>
          </p:nvPr>
        </p:nvSpPr>
        <p:spPr>
          <a:xfrm>
            <a:off x="457200" y="1600200"/>
            <a:ext cx="8229600" cy="4781128"/>
          </a:xfrm>
        </p:spPr>
        <p:txBody>
          <a:bodyPr>
            <a:normAutofit/>
          </a:bodyPr>
          <a:lstStyle/>
          <a:p>
            <a:r>
              <a:rPr lang="en-GB" dirty="0"/>
              <a:t>Is the strategy gaining the results that you wanted? </a:t>
            </a:r>
          </a:p>
          <a:p>
            <a:r>
              <a:rPr lang="en-GB" dirty="0"/>
              <a:t>Are your goals realistic? </a:t>
            </a:r>
          </a:p>
          <a:p>
            <a:r>
              <a:rPr lang="en-GB" dirty="0"/>
              <a:t>Are your goals related directly to the strategy? </a:t>
            </a:r>
          </a:p>
          <a:p>
            <a:pPr marL="0" indent="0">
              <a:buNone/>
            </a:pPr>
            <a:endParaRPr lang="en-GB" dirty="0" smtClean="0"/>
          </a:p>
          <a:p>
            <a:pPr marL="0" indent="0">
              <a:buNone/>
            </a:pPr>
            <a:r>
              <a:rPr lang="en-GB" dirty="0"/>
              <a:t>Considering end goals and strategies can often seem too much like a </a:t>
            </a:r>
            <a:r>
              <a:rPr lang="en-GB" dirty="0" smtClean="0"/>
              <a:t>business. </a:t>
            </a:r>
            <a:endParaRPr lang="en-GB" dirty="0"/>
          </a:p>
          <a:p>
            <a:pPr marL="0" indent="0">
              <a:buNone/>
            </a:pPr>
            <a:r>
              <a:rPr lang="en-GB" dirty="0" smtClean="0"/>
              <a:t>But, </a:t>
            </a:r>
            <a:r>
              <a:rPr lang="en-GB" dirty="0"/>
              <a:t>having specific goals and strategies in place will help you to direct your support in a more organised way, hopefully resulting in effective practices</a:t>
            </a:r>
          </a:p>
          <a:p>
            <a:pPr marL="0" indent="0">
              <a:buNone/>
            </a:pPr>
            <a:endParaRPr lang="en-GB" dirty="0"/>
          </a:p>
        </p:txBody>
      </p:sp>
    </p:spTree>
    <p:extLst>
      <p:ext uri="{BB962C8B-B14F-4D97-AF65-F5344CB8AC3E}">
        <p14:creationId xmlns:p14="http://schemas.microsoft.com/office/powerpoint/2010/main" val="410817735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5108" y="476672"/>
            <a:ext cx="8229600" cy="1143000"/>
          </a:xfrm>
        </p:spPr>
        <p:txBody>
          <a:bodyPr>
            <a:noAutofit/>
          </a:bodyPr>
          <a:lstStyle/>
          <a:p>
            <a:r>
              <a:rPr lang="en-GB" dirty="0"/>
              <a:t>Record responses of children/young people</a:t>
            </a:r>
          </a:p>
        </p:txBody>
      </p:sp>
      <p:pic>
        <p:nvPicPr>
          <p:cNvPr id="4" name="Picture 3" descr="C:\Users\Kelsey\Pictures\Pictures\ArtWork\bar_graph_conference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85748" y="2636912"/>
            <a:ext cx="2646390" cy="2420888"/>
          </a:xfrm>
          <a:prstGeom prst="rect">
            <a:avLst/>
          </a:prstGeom>
          <a:noFill/>
          <a:ln>
            <a:noFill/>
          </a:ln>
        </p:spPr>
      </p:pic>
      <p:sp>
        <p:nvSpPr>
          <p:cNvPr id="5" name="TextBox 4"/>
          <p:cNvSpPr txBox="1"/>
          <p:nvPr/>
        </p:nvSpPr>
        <p:spPr>
          <a:xfrm>
            <a:off x="525108" y="2132856"/>
            <a:ext cx="5760640" cy="3816429"/>
          </a:xfrm>
          <a:prstGeom prst="rect">
            <a:avLst/>
          </a:prstGeom>
          <a:noFill/>
        </p:spPr>
        <p:txBody>
          <a:bodyPr wrap="square" rtlCol="0">
            <a:spAutoFit/>
          </a:bodyPr>
          <a:lstStyle/>
          <a:p>
            <a:r>
              <a:rPr lang="en-GB" sz="2800" dirty="0"/>
              <a:t>There a number of ways in which you can record responses. For example, you may produce a written report after observing responses, or you may produce a log which documents whether children/young people have responded positively or negatively to a strategy. </a:t>
            </a:r>
          </a:p>
          <a:p>
            <a:endParaRPr lang="en-GB" dirty="0"/>
          </a:p>
        </p:txBody>
      </p:sp>
    </p:spTree>
    <p:extLst>
      <p:ext uri="{BB962C8B-B14F-4D97-AF65-F5344CB8AC3E}">
        <p14:creationId xmlns:p14="http://schemas.microsoft.com/office/powerpoint/2010/main" val="139714392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Kelsey\Pictures\Pictures\ArtWork\Fotolia_4599019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8186" y="4365349"/>
            <a:ext cx="2485132" cy="24851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GB" dirty="0" smtClean="0"/>
              <a:t>Organisational policies and procedures</a:t>
            </a:r>
            <a:endParaRPr lang="en-GB" dirty="0"/>
          </a:p>
        </p:txBody>
      </p:sp>
      <p:sp>
        <p:nvSpPr>
          <p:cNvPr id="3" name="Content Placeholder 2"/>
          <p:cNvSpPr>
            <a:spLocks noGrp="1"/>
          </p:cNvSpPr>
          <p:nvPr>
            <p:ph idx="1"/>
          </p:nvPr>
        </p:nvSpPr>
        <p:spPr>
          <a:xfrm>
            <a:off x="467544" y="1844824"/>
            <a:ext cx="8229600" cy="4525963"/>
          </a:xfrm>
        </p:spPr>
        <p:txBody>
          <a:bodyPr/>
          <a:lstStyle/>
          <a:p>
            <a:pPr marL="0" indent="0">
              <a:buNone/>
            </a:pPr>
            <a:r>
              <a:rPr lang="en-GB" dirty="0" smtClean="0"/>
              <a:t>All </a:t>
            </a:r>
            <a:r>
              <a:rPr lang="en-GB" dirty="0"/>
              <a:t>work that you do should be carried out in adherence to the policies and procedures of your organisation. If you are unsure about anything or have any questions, you should talk to the relevant person(s), i.e. a supervisor or a manager. </a:t>
            </a:r>
            <a:endParaRPr lang="en-GB" dirty="0" smtClean="0"/>
          </a:p>
          <a:p>
            <a:pPr marL="0" indent="0">
              <a:buNone/>
            </a:pPr>
            <a:r>
              <a:rPr lang="en-GB" dirty="0" smtClean="0"/>
              <a:t>Don’t </a:t>
            </a:r>
            <a:r>
              <a:rPr lang="en-GB" dirty="0"/>
              <a:t>do anything that you are unsure of, it’s always better to be safe than sorry!</a:t>
            </a:r>
          </a:p>
          <a:p>
            <a:endParaRPr lang="en-GB" dirty="0"/>
          </a:p>
        </p:txBody>
      </p:sp>
    </p:spTree>
    <p:extLst>
      <p:ext uri="{BB962C8B-B14F-4D97-AF65-F5344CB8AC3E}">
        <p14:creationId xmlns:p14="http://schemas.microsoft.com/office/powerpoint/2010/main" val="202655938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204864"/>
            <a:ext cx="4653137" cy="4653136"/>
          </a:xfrm>
          <a:prstGeom prst="rect">
            <a:avLst/>
          </a:prstGeom>
          <a:noFill/>
          <a:ln w="9525">
            <a:noFill/>
            <a:miter lim="800000"/>
            <a:headEnd/>
            <a:tailEnd/>
          </a:ln>
        </p:spPr>
      </p:pic>
      <p:sp>
        <p:nvSpPr>
          <p:cNvPr id="5" name="Title 3"/>
          <p:cNvSpPr>
            <a:spLocks noGrp="1"/>
          </p:cNvSpPr>
          <p:nvPr>
            <p:ph type="title"/>
          </p:nvPr>
        </p:nvSpPr>
        <p:spPr>
          <a:xfrm>
            <a:off x="446856" y="260648"/>
            <a:ext cx="8229600" cy="1143000"/>
          </a:xfrm>
        </p:spPr>
        <p:txBody>
          <a:bodyPr>
            <a:noAutofit/>
          </a:bodyPr>
          <a:lstStyle/>
          <a:p>
            <a:r>
              <a:rPr lang="en-GB" dirty="0" smtClean="0"/>
              <a:t>Monitor </a:t>
            </a:r>
            <a:r>
              <a:rPr lang="en-GB" dirty="0"/>
              <a:t>and review strategies</a:t>
            </a:r>
          </a:p>
        </p:txBody>
      </p:sp>
      <p:sp>
        <p:nvSpPr>
          <p:cNvPr id="8" name="TextBox 7"/>
          <p:cNvSpPr txBox="1"/>
          <p:nvPr/>
        </p:nvSpPr>
        <p:spPr>
          <a:xfrm>
            <a:off x="4904321" y="2564904"/>
            <a:ext cx="3744416" cy="3108543"/>
          </a:xfrm>
          <a:prstGeom prst="rect">
            <a:avLst/>
          </a:prstGeom>
          <a:noFill/>
        </p:spPr>
        <p:txBody>
          <a:bodyPr wrap="square" rtlCol="0">
            <a:spAutoFit/>
          </a:bodyPr>
          <a:lstStyle/>
          <a:p>
            <a:r>
              <a:rPr lang="en-AU" sz="2800" b="1" dirty="0" smtClean="0">
                <a:latin typeface="+mj-lt"/>
              </a:rPr>
              <a:t>5.2 </a:t>
            </a:r>
            <a:r>
              <a:rPr lang="en-GB" sz="2800" dirty="0"/>
              <a:t>Adapt levels of support required and provided, based on need and response of child or young person, after consultation with supervisor</a:t>
            </a:r>
            <a:r>
              <a:rPr lang="en-AU" sz="2800" b="1" dirty="0" smtClean="0">
                <a:latin typeface="+mj-lt"/>
              </a:rPr>
              <a:t> </a:t>
            </a:r>
            <a:endParaRPr lang="en-AU" sz="2800" dirty="0">
              <a:latin typeface="+mj-lt"/>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Adapting level of </a:t>
            </a:r>
            <a:r>
              <a:rPr lang="en-GB" dirty="0" smtClean="0"/>
              <a:t>support</a:t>
            </a:r>
            <a:endParaRPr lang="en-GB" dirty="0"/>
          </a:p>
        </p:txBody>
      </p:sp>
      <p:sp>
        <p:nvSpPr>
          <p:cNvPr id="3" name="Content Placeholder 2"/>
          <p:cNvSpPr>
            <a:spLocks noGrp="1"/>
          </p:cNvSpPr>
          <p:nvPr>
            <p:ph idx="1"/>
          </p:nvPr>
        </p:nvSpPr>
        <p:spPr/>
        <p:txBody>
          <a:bodyPr/>
          <a:lstStyle/>
          <a:p>
            <a:pPr marL="0" indent="0">
              <a:buNone/>
            </a:pPr>
            <a:r>
              <a:rPr lang="en-GB" dirty="0"/>
              <a:t>When you have monitored strategies and determined how children/young people are responding to them, you may find that you will need to adapt the support which you are giving. </a:t>
            </a:r>
            <a:endParaRPr lang="en-GB" dirty="0" smtClean="0"/>
          </a:p>
          <a:p>
            <a:pPr marL="0" indent="0">
              <a:buNone/>
            </a:pPr>
            <a:r>
              <a:rPr lang="en-GB" dirty="0"/>
              <a:t>Don’t be afraid to start the process over again, in all fields, it is normal practice to try and test different strategies until you find out what works best.</a:t>
            </a:r>
          </a:p>
          <a:p>
            <a:pPr marL="0" indent="0">
              <a:buNone/>
            </a:pPr>
            <a:endParaRPr lang="en-GB" dirty="0"/>
          </a:p>
        </p:txBody>
      </p:sp>
      <p:pic>
        <p:nvPicPr>
          <p:cNvPr id="4" name="Picture 3" descr="C:\Users\Kelsey\Pictures\Pictures\ArtWork\getting_from_a_to_b_9235.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4869160"/>
            <a:ext cx="1936383" cy="1671965"/>
          </a:xfrm>
          <a:prstGeom prst="rect">
            <a:avLst/>
          </a:prstGeom>
          <a:noFill/>
          <a:ln>
            <a:noFill/>
          </a:ln>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 may adapt your support by…</a:t>
            </a:r>
            <a:endParaRPr lang="en-GB" dirty="0"/>
          </a:p>
        </p:txBody>
      </p:sp>
      <p:sp>
        <p:nvSpPr>
          <p:cNvPr id="3" name="Content Placeholder 2"/>
          <p:cNvSpPr>
            <a:spLocks noGrp="1"/>
          </p:cNvSpPr>
          <p:nvPr>
            <p:ph idx="1"/>
          </p:nvPr>
        </p:nvSpPr>
        <p:spPr/>
        <p:txBody>
          <a:bodyPr/>
          <a:lstStyle/>
          <a:p>
            <a:r>
              <a:rPr lang="en-GB" dirty="0"/>
              <a:t>Working in cooperation with the family of the child </a:t>
            </a:r>
          </a:p>
          <a:p>
            <a:r>
              <a:rPr lang="en-GB" dirty="0" smtClean="0"/>
              <a:t>Working </a:t>
            </a:r>
            <a:r>
              <a:rPr lang="en-GB" dirty="0"/>
              <a:t>with additional members of staff </a:t>
            </a:r>
          </a:p>
          <a:p>
            <a:r>
              <a:rPr lang="en-GB" dirty="0" smtClean="0"/>
              <a:t>Considering </a:t>
            </a:r>
            <a:r>
              <a:rPr lang="en-GB" dirty="0"/>
              <a:t>isolation from the rest of the group during intense activities </a:t>
            </a:r>
          </a:p>
          <a:p>
            <a:r>
              <a:rPr lang="en-GB" dirty="0" smtClean="0"/>
              <a:t>Considering communicating </a:t>
            </a:r>
            <a:r>
              <a:rPr lang="en-GB" dirty="0"/>
              <a:t>with professionals to rule out the possibility of any behavioural or learning difficulties or mental health </a:t>
            </a:r>
            <a:r>
              <a:rPr lang="en-GB" dirty="0" smtClean="0"/>
              <a:t>issues.</a:t>
            </a:r>
            <a:endParaRPr lang="en-GB" dirty="0"/>
          </a:p>
          <a:p>
            <a:endParaRPr lang="en-GB" dirty="0"/>
          </a:p>
        </p:txBody>
      </p:sp>
    </p:spTree>
    <p:extLst>
      <p:ext uri="{BB962C8B-B14F-4D97-AF65-F5344CB8AC3E}">
        <p14:creationId xmlns:p14="http://schemas.microsoft.com/office/powerpoint/2010/main" val="214415376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Consulting with supervisor</a:t>
            </a:r>
            <a:endParaRPr lang="en-GB" dirty="0"/>
          </a:p>
        </p:txBody>
      </p:sp>
      <p:sp>
        <p:nvSpPr>
          <p:cNvPr id="3" name="Content Placeholder 2"/>
          <p:cNvSpPr>
            <a:spLocks noGrp="1"/>
          </p:cNvSpPr>
          <p:nvPr>
            <p:ph idx="1"/>
          </p:nvPr>
        </p:nvSpPr>
        <p:spPr/>
        <p:txBody>
          <a:bodyPr/>
          <a:lstStyle/>
          <a:p>
            <a:pPr marL="0" indent="0">
              <a:buNone/>
            </a:pPr>
            <a:r>
              <a:rPr lang="en-GB" dirty="0"/>
              <a:t>Consulting with your supervisor will also provide you with an opportunity to communicate any concerns that you may have and clear up your own ideas. It will also provide your supervisor with the opportunity to give you guidance as well as just generally keep up to date with your progress. </a:t>
            </a:r>
          </a:p>
          <a:p>
            <a:endParaRPr lang="en-GB" dirty="0"/>
          </a:p>
        </p:txBody>
      </p:sp>
      <p:pic>
        <p:nvPicPr>
          <p:cNvPr id="4" name="Picture 3" descr="C:\Users\Kelsey\Pictures\Pictures\ArtWork\Fotolia_6135219_S.jpg"/>
          <p:cNvPicPr/>
          <p:nvPr/>
        </p:nvPicPr>
        <p:blipFill>
          <a:blip r:embed="rId2">
            <a:extLst>
              <a:ext uri="{28A0092B-C50C-407E-A947-70E740481C1C}">
                <a14:useLocalDpi xmlns:a14="http://schemas.microsoft.com/office/drawing/2010/main" val="0"/>
              </a:ext>
            </a:extLst>
          </a:blip>
          <a:srcRect/>
          <a:stretch>
            <a:fillRect/>
          </a:stretch>
        </p:blipFill>
        <p:spPr bwMode="auto">
          <a:xfrm>
            <a:off x="4427984" y="4001145"/>
            <a:ext cx="3163560" cy="2856855"/>
          </a:xfrm>
          <a:prstGeom prst="rect">
            <a:avLst/>
          </a:prstGeom>
          <a:noFill/>
          <a:ln>
            <a:noFill/>
          </a:ln>
        </p:spPr>
      </p:pic>
    </p:spTree>
    <p:extLst>
      <p:ext uri="{BB962C8B-B14F-4D97-AF65-F5344CB8AC3E}">
        <p14:creationId xmlns:p14="http://schemas.microsoft.com/office/powerpoint/2010/main" val="384608325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1" y="2286001"/>
            <a:ext cx="4572001" cy="4572000"/>
          </a:xfrm>
          <a:prstGeom prst="rect">
            <a:avLst/>
          </a:prstGeom>
          <a:noFill/>
          <a:ln w="9525">
            <a:noFill/>
            <a:miter lim="800000"/>
            <a:headEnd/>
            <a:tailEnd/>
          </a:ln>
        </p:spPr>
      </p:pic>
      <p:sp>
        <p:nvSpPr>
          <p:cNvPr id="5" name="Title 3"/>
          <p:cNvSpPr>
            <a:spLocks noGrp="1"/>
          </p:cNvSpPr>
          <p:nvPr>
            <p:ph type="title"/>
          </p:nvPr>
        </p:nvSpPr>
        <p:spPr>
          <a:xfrm>
            <a:off x="323528" y="404664"/>
            <a:ext cx="8229600" cy="1143000"/>
          </a:xfrm>
        </p:spPr>
        <p:txBody>
          <a:bodyPr>
            <a:noAutofit/>
          </a:bodyPr>
          <a:lstStyle/>
          <a:p>
            <a:r>
              <a:rPr lang="en-GB" dirty="0" smtClean="0"/>
              <a:t>M</a:t>
            </a:r>
            <a:r>
              <a:rPr lang="en-GB" dirty="0"/>
              <a:t>onitor and review strategies</a:t>
            </a:r>
          </a:p>
        </p:txBody>
      </p:sp>
      <p:sp>
        <p:nvSpPr>
          <p:cNvPr id="7" name="TextBox 6"/>
          <p:cNvSpPr txBox="1"/>
          <p:nvPr/>
        </p:nvSpPr>
        <p:spPr>
          <a:xfrm>
            <a:off x="4606022" y="2636912"/>
            <a:ext cx="3744416" cy="1815882"/>
          </a:xfrm>
          <a:prstGeom prst="rect">
            <a:avLst/>
          </a:prstGeom>
          <a:noFill/>
        </p:spPr>
        <p:txBody>
          <a:bodyPr wrap="square" rtlCol="0">
            <a:spAutoFit/>
          </a:bodyPr>
          <a:lstStyle/>
          <a:p>
            <a:r>
              <a:rPr lang="en-AU" sz="2800" b="1" dirty="0" smtClean="0">
                <a:latin typeface="+mj-lt"/>
              </a:rPr>
              <a:t>5.3 </a:t>
            </a:r>
            <a:r>
              <a:rPr lang="en-GB" sz="2800" dirty="0"/>
              <a:t>Document observations and offer feedback to supervisor as additional support</a:t>
            </a:r>
            <a:r>
              <a:rPr lang="en-AU" sz="2800" b="1" dirty="0" smtClean="0">
                <a:latin typeface="+mj-lt"/>
              </a:rPr>
              <a:t> </a:t>
            </a:r>
            <a:endParaRPr lang="en-AU" sz="2800" dirty="0">
              <a:latin typeface="+mj-lt"/>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Documenting </a:t>
            </a:r>
            <a:r>
              <a:rPr lang="en-GB" dirty="0" smtClean="0"/>
              <a:t>observations</a:t>
            </a:r>
            <a:endParaRPr lang="en-GB" dirty="0"/>
          </a:p>
        </p:txBody>
      </p:sp>
      <p:sp>
        <p:nvSpPr>
          <p:cNvPr id="3" name="Content Placeholder 2"/>
          <p:cNvSpPr>
            <a:spLocks noGrp="1"/>
          </p:cNvSpPr>
          <p:nvPr>
            <p:ph idx="1"/>
          </p:nvPr>
        </p:nvSpPr>
        <p:spPr/>
        <p:txBody>
          <a:bodyPr>
            <a:normAutofit/>
          </a:bodyPr>
          <a:lstStyle/>
          <a:p>
            <a:pPr marL="0" indent="0">
              <a:buNone/>
            </a:pPr>
            <a:r>
              <a:rPr lang="en-GB" dirty="0"/>
              <a:t>All observations that you make will need to be documented. The purpose of documenting </a:t>
            </a:r>
            <a:r>
              <a:rPr lang="en-GB" dirty="0" smtClean="0"/>
              <a:t>observations is </a:t>
            </a:r>
            <a:r>
              <a:rPr lang="en-GB" dirty="0"/>
              <a:t>to allow you to refer back to your findings, identify any patterns and gain an overall understanding of the observations you have made.</a:t>
            </a:r>
          </a:p>
          <a:p>
            <a:endParaRPr lang="en-GB" dirty="0"/>
          </a:p>
        </p:txBody>
      </p:sp>
      <p:pic>
        <p:nvPicPr>
          <p:cNvPr id="4098" name="Picture 2" descr="C:\Users\Kelsey\Pictures\Pictures\ArtWork\stick_figure_chart_data_trend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75856" y="4221088"/>
            <a:ext cx="3041914" cy="22814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Autofit/>
          </a:bodyPr>
          <a:lstStyle/>
          <a:p>
            <a:r>
              <a:rPr lang="en-GB" dirty="0"/>
              <a:t>There are four main ways that you can document what you see</a:t>
            </a:r>
            <a:r>
              <a:rPr lang="en-GB" dirty="0" smtClean="0"/>
              <a:t>:</a:t>
            </a:r>
            <a:endParaRPr lang="en-GB" dirty="0"/>
          </a:p>
        </p:txBody>
      </p:sp>
      <p:sp>
        <p:nvSpPr>
          <p:cNvPr id="3" name="Content Placeholder 2"/>
          <p:cNvSpPr>
            <a:spLocks noGrp="1"/>
          </p:cNvSpPr>
          <p:nvPr>
            <p:ph idx="1"/>
          </p:nvPr>
        </p:nvSpPr>
        <p:spPr>
          <a:xfrm>
            <a:off x="467544" y="2204864"/>
            <a:ext cx="8229600" cy="4309939"/>
          </a:xfrm>
        </p:spPr>
        <p:txBody>
          <a:bodyPr/>
          <a:lstStyle/>
          <a:p>
            <a:pPr lvl="0"/>
            <a:r>
              <a:rPr lang="en-GB" dirty="0" smtClean="0"/>
              <a:t>Audio </a:t>
            </a:r>
            <a:r>
              <a:rPr lang="en-GB" dirty="0"/>
              <a:t>recording </a:t>
            </a:r>
          </a:p>
          <a:p>
            <a:pPr lvl="0"/>
            <a:r>
              <a:rPr lang="en-GB" dirty="0"/>
              <a:t>Photographs</a:t>
            </a:r>
          </a:p>
          <a:p>
            <a:pPr lvl="0"/>
            <a:r>
              <a:rPr lang="en-GB" dirty="0"/>
              <a:t>Video recording</a:t>
            </a:r>
          </a:p>
          <a:p>
            <a:pPr lvl="0"/>
            <a:r>
              <a:rPr lang="en-GB" dirty="0"/>
              <a:t>Written documents.</a:t>
            </a:r>
          </a:p>
          <a:p>
            <a:endParaRPr lang="en-GB" dirty="0"/>
          </a:p>
        </p:txBody>
      </p:sp>
      <p:pic>
        <p:nvPicPr>
          <p:cNvPr id="4" name="Picture 3" descr="C:\Users\Kelsey\Pictures\Pictures\ArtWork\stick_figures_carrying_folder_file 800_wht_8602.png"/>
          <p:cNvPicPr/>
          <p:nvPr/>
        </p:nvPicPr>
        <p:blipFill>
          <a:blip r:embed="rId2">
            <a:extLst>
              <a:ext uri="{28A0092B-C50C-407E-A947-70E740481C1C}">
                <a14:useLocalDpi xmlns:a14="http://schemas.microsoft.com/office/drawing/2010/main" val="0"/>
              </a:ext>
            </a:extLst>
          </a:blip>
          <a:srcRect/>
          <a:stretch>
            <a:fillRect/>
          </a:stretch>
        </p:blipFill>
        <p:spPr bwMode="auto">
          <a:xfrm>
            <a:off x="4427984" y="2636912"/>
            <a:ext cx="3886185" cy="3312368"/>
          </a:xfrm>
          <a:prstGeom prst="rect">
            <a:avLst/>
          </a:prstGeom>
          <a:noFill/>
          <a:ln>
            <a:noFill/>
          </a:ln>
        </p:spPr>
      </p:pic>
    </p:spTree>
    <p:extLst>
      <p:ext uri="{BB962C8B-B14F-4D97-AF65-F5344CB8AC3E}">
        <p14:creationId xmlns:p14="http://schemas.microsoft.com/office/powerpoint/2010/main" val="300006417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Kelsey\Pictures\Pictures\ArtWork\stick_figure_forgot_800_wht.png"/>
          <p:cNvPicPr>
            <a:picLocks noChangeAspect="1" noChangeArrowheads="1"/>
          </p:cNvPicPr>
          <p:nvPr/>
        </p:nvPicPr>
        <p:blipFill rotWithShape="1">
          <a:blip r:embed="rId2">
            <a:extLst>
              <a:ext uri="{28A0092B-C50C-407E-A947-70E740481C1C}">
                <a14:useLocalDpi xmlns:a14="http://schemas.microsoft.com/office/drawing/2010/main" val="0"/>
              </a:ext>
            </a:extLst>
          </a:blip>
          <a:srcRect b="9346"/>
          <a:stretch/>
        </p:blipFill>
        <p:spPr bwMode="auto">
          <a:xfrm>
            <a:off x="6065658" y="2348880"/>
            <a:ext cx="3078342" cy="372084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Selecting what to document</a:t>
            </a:r>
            <a:endParaRPr lang="en-GB" dirty="0"/>
          </a:p>
        </p:txBody>
      </p:sp>
      <p:sp>
        <p:nvSpPr>
          <p:cNvPr id="3" name="Content Placeholder 2"/>
          <p:cNvSpPr>
            <a:spLocks noGrp="1"/>
          </p:cNvSpPr>
          <p:nvPr>
            <p:ph idx="1"/>
          </p:nvPr>
        </p:nvSpPr>
        <p:spPr>
          <a:xfrm>
            <a:off x="457200" y="1600200"/>
            <a:ext cx="6203032" cy="4525963"/>
          </a:xfrm>
        </p:spPr>
        <p:txBody>
          <a:bodyPr/>
          <a:lstStyle/>
          <a:p>
            <a:pPr marL="0" indent="0">
              <a:buNone/>
            </a:pPr>
            <a:r>
              <a:rPr lang="en-GB" dirty="0"/>
              <a:t>You should be trying to be relatively selective with what you choose to document. You don’t want to end up with so much documentation that you don’t know what you are looking for or how to guide your work going forward. Reconsider the reasons for your observations and select your documentation based on this. </a:t>
            </a:r>
          </a:p>
          <a:p>
            <a:endParaRPr lang="en-GB" dirty="0"/>
          </a:p>
        </p:txBody>
      </p:sp>
    </p:spTree>
    <p:extLst>
      <p:ext uri="{BB962C8B-B14F-4D97-AF65-F5344CB8AC3E}">
        <p14:creationId xmlns:p14="http://schemas.microsoft.com/office/powerpoint/2010/main" val="345855980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Kelsey\Pictures\Pictures\ArtWork\Untitled-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9006" y="3573016"/>
            <a:ext cx="3564994" cy="267006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Offer feedback to supervisor</a:t>
            </a:r>
            <a:endParaRPr lang="en-GB" dirty="0"/>
          </a:p>
        </p:txBody>
      </p:sp>
      <p:sp>
        <p:nvSpPr>
          <p:cNvPr id="3" name="Content Placeholder 2"/>
          <p:cNvSpPr>
            <a:spLocks noGrp="1"/>
          </p:cNvSpPr>
          <p:nvPr>
            <p:ph idx="1"/>
          </p:nvPr>
        </p:nvSpPr>
        <p:spPr/>
        <p:txBody>
          <a:bodyPr>
            <a:normAutofit/>
          </a:bodyPr>
          <a:lstStyle/>
          <a:p>
            <a:pPr marL="0" indent="0">
              <a:buNone/>
            </a:pPr>
            <a:r>
              <a:rPr lang="en-GB" dirty="0"/>
              <a:t>You may want to discuss the observations that you have made with your supervisor. Giving them feedback on the work that you are carrying out will help to keep them on track with what you’re doing, how the children/young people are developing and the strategies which are currently in place. </a:t>
            </a:r>
            <a:br>
              <a:rPr lang="en-GB" dirty="0"/>
            </a:br>
            <a:endParaRPr lang="en-GB" dirty="0"/>
          </a:p>
          <a:p>
            <a:endParaRPr lang="en-GB" dirty="0"/>
          </a:p>
        </p:txBody>
      </p:sp>
    </p:spTree>
    <p:extLst>
      <p:ext uri="{BB962C8B-B14F-4D97-AF65-F5344CB8AC3E}">
        <p14:creationId xmlns:p14="http://schemas.microsoft.com/office/powerpoint/2010/main" val="2646975455"/>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1001</TotalTime>
  <Words>4110</Words>
  <Application>Microsoft Office PowerPoint</Application>
  <PresentationFormat>On-screen Show (4:3)</PresentationFormat>
  <Paragraphs>310</Paragraphs>
  <Slides>96</Slides>
  <Notes>30</Notes>
  <HiddenSlides>0</HiddenSlides>
  <MMClips>0</MMClips>
  <ScaleCrop>false</ScaleCrop>
  <HeadingPairs>
    <vt:vector size="4" baseType="variant">
      <vt:variant>
        <vt:lpstr>Theme</vt:lpstr>
      </vt:variant>
      <vt:variant>
        <vt:i4>1</vt:i4>
      </vt:variant>
      <vt:variant>
        <vt:lpstr>Slide Titles</vt:lpstr>
      </vt:variant>
      <vt:variant>
        <vt:i4>96</vt:i4>
      </vt:variant>
    </vt:vector>
  </HeadingPairs>
  <TitlesOfParts>
    <vt:vector size="97" baseType="lpstr">
      <vt:lpstr>Office Theme</vt:lpstr>
      <vt:lpstr>PowerPoint Presentation</vt:lpstr>
      <vt:lpstr>Contribute to a safe and supportive environment</vt:lpstr>
      <vt:lpstr>Safe and supportive practices</vt:lpstr>
      <vt:lpstr>Safe and supportive practices</vt:lpstr>
      <vt:lpstr>Equitable practices</vt:lpstr>
      <vt:lpstr>Equitable practices</vt:lpstr>
      <vt:lpstr>Equitable practices</vt:lpstr>
      <vt:lpstr>Appropriate practices</vt:lpstr>
      <vt:lpstr>Appropriate practices</vt:lpstr>
      <vt:lpstr> Activity 1A  </vt:lpstr>
      <vt:lpstr>Contribute to a safe and supportive environment</vt:lpstr>
      <vt:lpstr>Recognising challenges and issues </vt:lpstr>
      <vt:lpstr>Developmental challenges</vt:lpstr>
      <vt:lpstr>Developmental challenges</vt:lpstr>
      <vt:lpstr>Mental health issues</vt:lpstr>
      <vt:lpstr>Mental health issues</vt:lpstr>
      <vt:lpstr>Mental health issues</vt:lpstr>
      <vt:lpstr>Mental health issues</vt:lpstr>
      <vt:lpstr>Mental health issues</vt:lpstr>
      <vt:lpstr>Communicative function of behaviour</vt:lpstr>
      <vt:lpstr> Activity 1B  </vt:lpstr>
      <vt:lpstr>Contribute to a safe and supportive environment</vt:lpstr>
      <vt:lpstr>Identify contributing environmental factors</vt:lpstr>
      <vt:lpstr>Identify contributing environmental factors</vt:lpstr>
      <vt:lpstr>Internal factors</vt:lpstr>
      <vt:lpstr>Culture</vt:lpstr>
      <vt:lpstr>Culture</vt:lpstr>
      <vt:lpstr> Activity 1C  </vt:lpstr>
      <vt:lpstr>Use positive support techniques</vt:lpstr>
      <vt:lpstr>Why establish expectations for behaviour?</vt:lpstr>
      <vt:lpstr>Establishing expectations in consultation with your supervisor </vt:lpstr>
      <vt:lpstr>Establishing expectations in consultation with your work role</vt:lpstr>
      <vt:lpstr> Activity 2A  </vt:lpstr>
      <vt:lpstr>Use positive support techniques</vt:lpstr>
      <vt:lpstr>Providing instructions</vt:lpstr>
      <vt:lpstr>Be clear</vt:lpstr>
      <vt:lpstr>Ensure that the provision of instructions is appropriate</vt:lpstr>
      <vt:lpstr>Individual needs</vt:lpstr>
      <vt:lpstr>Environment and activity</vt:lpstr>
      <vt:lpstr> Activity 2B  </vt:lpstr>
      <vt:lpstr>Use positive support techniques</vt:lpstr>
      <vt:lpstr>Why should you acknowledge responsible behaviour? </vt:lpstr>
      <vt:lpstr>Positive reinforcement</vt:lpstr>
      <vt:lpstr>Verbal communication</vt:lpstr>
      <vt:lpstr>Non-verbal communication</vt:lpstr>
      <vt:lpstr> Activity 2C  </vt:lpstr>
      <vt:lpstr>Use positive support techniques</vt:lpstr>
      <vt:lpstr>Redirecting behaviour</vt:lpstr>
      <vt:lpstr>Redirecting behaviour</vt:lpstr>
      <vt:lpstr>Defusing situations</vt:lpstr>
      <vt:lpstr> Activity 2D  </vt:lpstr>
      <vt:lpstr>Element title</vt:lpstr>
      <vt:lpstr>Collecting data</vt:lpstr>
      <vt:lpstr>Observations</vt:lpstr>
      <vt:lpstr>How to collect data</vt:lpstr>
      <vt:lpstr>How to collect data</vt:lpstr>
      <vt:lpstr>Recording observations</vt:lpstr>
      <vt:lpstr>Frequency, intensity, and duration</vt:lpstr>
      <vt:lpstr>Frequency</vt:lpstr>
      <vt:lpstr>Intensity</vt:lpstr>
      <vt:lpstr>Duration</vt:lpstr>
      <vt:lpstr>Using data</vt:lpstr>
      <vt:lpstr> Activity 3A  </vt:lpstr>
      <vt:lpstr>Implement strategies to support children or young people who require additional support</vt:lpstr>
      <vt:lpstr>Implementing strategies for support</vt:lpstr>
      <vt:lpstr>Working with guidance</vt:lpstr>
      <vt:lpstr>Specialists</vt:lpstr>
      <vt:lpstr> Activity 4A  </vt:lpstr>
      <vt:lpstr>Implement strategies to support children or young people who require additional support</vt:lpstr>
      <vt:lpstr>Identifying areas of concern</vt:lpstr>
      <vt:lpstr>Identifying areas of concern</vt:lpstr>
      <vt:lpstr>Discussing areas of concern</vt:lpstr>
      <vt:lpstr> Activity 4B  </vt:lpstr>
      <vt:lpstr>Implement strategies to support children or young people who require additional support</vt:lpstr>
      <vt:lpstr>What is a support plan?</vt:lpstr>
      <vt:lpstr>Contributing to the implementation of support plans</vt:lpstr>
      <vt:lpstr> Activity 4C  </vt:lpstr>
      <vt:lpstr>Monitor and review strategies</vt:lpstr>
      <vt:lpstr>Why should you monitor new strategies?</vt:lpstr>
      <vt:lpstr>Ask yourself…</vt:lpstr>
      <vt:lpstr>Record responses of children/young people</vt:lpstr>
      <vt:lpstr>Organisational policies and procedures</vt:lpstr>
      <vt:lpstr> Activity 5A  </vt:lpstr>
      <vt:lpstr>Monitor and review strategies</vt:lpstr>
      <vt:lpstr>Adapting level of support</vt:lpstr>
      <vt:lpstr>You may adapt your support by…</vt:lpstr>
      <vt:lpstr>Consulting with supervisor</vt:lpstr>
      <vt:lpstr> Activity 5B  </vt:lpstr>
      <vt:lpstr>Monitor and review strategies</vt:lpstr>
      <vt:lpstr>Documenting observations</vt:lpstr>
      <vt:lpstr>There are four main ways that you can document what you see:</vt:lpstr>
      <vt:lpstr>Selecting what to document</vt:lpstr>
      <vt:lpstr>Offer feedback to supervisor</vt:lpstr>
      <vt:lpstr> Activity 5C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Emily Wilson</cp:lastModifiedBy>
  <cp:revision>275</cp:revision>
  <dcterms:created xsi:type="dcterms:W3CDTF">2011-08-26T06:48:04Z</dcterms:created>
  <dcterms:modified xsi:type="dcterms:W3CDTF">2017-05-05T08:29:18Z</dcterms:modified>
</cp:coreProperties>
</file>