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87" r:id="rId1"/>
  </p:sldMasterIdLst>
  <p:notesMasterIdLst>
    <p:notesMasterId r:id="rId9"/>
  </p:notesMasterIdLst>
  <p:sldIdLst>
    <p:sldId id="256" r:id="rId2"/>
    <p:sldId id="257" r:id="rId3"/>
    <p:sldId id="260" r:id="rId4"/>
    <p:sldId id="258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6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60B12-E7D7-4AF9-AD0A-9C0D44A030D7}" type="datetimeFigureOut">
              <a:rPr lang="en-AU" smtClean="0"/>
              <a:t>18/07/2017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2E4179-2AB8-4620-96DA-DBBF484573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81008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E4179-2AB8-4620-96DA-DBBF4845737F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67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C8E76-8FC4-435B-AACF-727DFD9CF8B8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858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891BA-4C2B-4340-A55E-09DE869B7232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379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38684-57A9-4CFC-B750-E4F134C855D5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147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3CB14-88D0-4FC1-B503-DF4055775CFE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250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CE28-06C1-4FFA-917D-EFBBA4074BEF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542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B014D-8041-4292-BF9B-9CEC91FE7DDB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424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2527E-6F64-416B-A9A6-97CB2FCF04FC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759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32FCB-F579-489E-964B-83DCF3702AFA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726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90407-3563-4AC0-B419-BBD669D44954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630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DF6D0-0473-4CF1-A8C4-EAB779A3CC26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630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310F5-790F-43A7-83CD-E2B157A8FF39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539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9CB4D-6FD3-4C92-A3D5-0A4125D687EE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49715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F45A-CD25-4B6B-A3D4-CFD920A4417F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09307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E4F4F-E12D-47B0-ADCB-F226B4AA847A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176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28359-C7C2-4E60-8935-A6130848D487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3656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27BE-A907-4958-8446-7428362A1A22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8247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A19AE-E616-4182-AE2F-E757E91D7604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329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17A21CC-5DC8-4C55-8A66-2241B5E328AB}" type="datetime1">
              <a:rPr lang="en-US" smtClean="0"/>
              <a:t>7/18/2017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AU" smtClean="0"/>
              <a:t>BSBINM301Organise workplace information Skills &amp; Knowledge Activity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7152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mmunities.qld.gov.au/resources/communityservices/about/corporate-plans/queensland-compact/principles-data-information-sharing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965200"/>
            <a:ext cx="8825658" cy="3329581"/>
          </a:xfrm>
        </p:spPr>
        <p:txBody>
          <a:bodyPr/>
          <a:lstStyle/>
          <a:p>
            <a:r>
              <a:rPr lang="en-AU" sz="5400" dirty="0" smtClean="0"/>
              <a:t>Organising workplace Information effectively </a:t>
            </a:r>
            <a:endParaRPr lang="en-AU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BSBINM301Organise </a:t>
            </a:r>
            <a:r>
              <a:rPr lang="en-AU" dirty="0"/>
              <a:t>workplace </a:t>
            </a:r>
            <a:r>
              <a:rPr lang="en-AU" dirty="0" smtClean="0"/>
              <a:t>information</a:t>
            </a:r>
          </a:p>
          <a:p>
            <a:r>
              <a:rPr lang="en-AU" dirty="0" smtClean="0"/>
              <a:t>Skills &amp; knowledge activity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61229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is information?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1399775"/>
            <a:ext cx="9701082" cy="525860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dirty="0" smtClean="0"/>
              <a:t>Information: Facts provided or learned about something or someone.</a:t>
            </a:r>
          </a:p>
          <a:p>
            <a:pPr marL="0" indent="0">
              <a:buNone/>
            </a:pPr>
            <a:r>
              <a:rPr lang="en-AU" dirty="0" smtClean="0"/>
              <a:t>Sometimes extra information must be obtained to complete tasks in the workforce.</a:t>
            </a:r>
          </a:p>
          <a:p>
            <a:pPr marL="0" indent="0">
              <a:buNone/>
            </a:pPr>
            <a:r>
              <a:rPr lang="en-AU" dirty="0" smtClean="0"/>
              <a:t> Information can be found from various sources in an organisation. </a:t>
            </a:r>
          </a:p>
          <a:p>
            <a:pPr marL="0" indent="0">
              <a:buNone/>
            </a:pPr>
            <a:r>
              <a:rPr lang="en-AU" dirty="0" smtClean="0"/>
              <a:t>Examples of places you can find information include: </a:t>
            </a:r>
          </a:p>
          <a:p>
            <a:pPr lvl="0"/>
            <a:r>
              <a:rPr lang="en-AU" dirty="0"/>
              <a:t>Websites</a:t>
            </a:r>
          </a:p>
          <a:p>
            <a:pPr lvl="0"/>
            <a:r>
              <a:rPr lang="en-AU" dirty="0"/>
              <a:t>Magazines</a:t>
            </a:r>
          </a:p>
          <a:p>
            <a:pPr lvl="0"/>
            <a:r>
              <a:rPr lang="en-AU" dirty="0"/>
              <a:t>Presentations</a:t>
            </a:r>
          </a:p>
          <a:p>
            <a:pPr lvl="0"/>
            <a:r>
              <a:rPr lang="en-AU" dirty="0" smtClean="0"/>
              <a:t>Emails</a:t>
            </a:r>
          </a:p>
          <a:p>
            <a:pPr lvl="0"/>
            <a:r>
              <a:rPr lang="en-AU" dirty="0" smtClean="0"/>
              <a:t>Phone calls </a:t>
            </a:r>
            <a:endParaRPr lang="en-AU" dirty="0"/>
          </a:p>
          <a:p>
            <a:pPr lvl="0"/>
            <a:r>
              <a:rPr lang="en-AU" dirty="0"/>
              <a:t>Colleagues</a:t>
            </a:r>
          </a:p>
          <a:p>
            <a:pPr lvl="0"/>
            <a:r>
              <a:rPr lang="en-AU" dirty="0"/>
              <a:t>Blogs</a:t>
            </a:r>
          </a:p>
          <a:p>
            <a:pPr lvl="0"/>
            <a:r>
              <a:rPr lang="en-AU" dirty="0"/>
              <a:t>Databases and spreadsheets.</a:t>
            </a: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332205" y="6448069"/>
            <a:ext cx="3859795" cy="304801"/>
          </a:xfrm>
        </p:spPr>
        <p:txBody>
          <a:bodyPr/>
          <a:lstStyle/>
          <a:p>
            <a:r>
              <a:rPr lang="en-AU" dirty="0" smtClean="0"/>
              <a:t>BSBINM301Organise workplace information</a:t>
            </a:r>
          </a:p>
          <a:p>
            <a:r>
              <a:rPr lang="en-AU" dirty="0" smtClean="0"/>
              <a:t>Skills &amp; Knowledge Activity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212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Reliability of information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1718257"/>
            <a:ext cx="9404722" cy="5017394"/>
          </a:xfrm>
        </p:spPr>
        <p:txBody>
          <a:bodyPr/>
          <a:lstStyle/>
          <a:p>
            <a:pPr marL="0" indent="0">
              <a:buNone/>
            </a:pPr>
            <a:r>
              <a:rPr lang="en-AU" dirty="0" smtClean="0"/>
              <a:t>It is very important to ensure that all the information you are collecting is reliable.</a:t>
            </a:r>
          </a:p>
          <a:p>
            <a:pPr marL="0" indent="0">
              <a:buNone/>
            </a:pPr>
            <a:r>
              <a:rPr lang="en-AU" dirty="0" smtClean="0"/>
              <a:t>By ensuring that you are collecting reliable information, ensures that you are maintaining the credibility of the company. </a:t>
            </a:r>
          </a:p>
          <a:p>
            <a:pPr marL="0" indent="0">
              <a:buNone/>
            </a:pPr>
            <a:r>
              <a:rPr lang="en-AU" dirty="0" smtClean="0"/>
              <a:t>Just to name a few, methods to ensure reliability can include: </a:t>
            </a:r>
          </a:p>
          <a:p>
            <a:pPr lvl="0"/>
            <a:r>
              <a:rPr lang="en-AU" dirty="0"/>
              <a:t>Checking research provided by others</a:t>
            </a:r>
          </a:p>
          <a:p>
            <a:pPr lvl="0"/>
            <a:r>
              <a:rPr lang="en-AU" dirty="0"/>
              <a:t>Checking written material including referrals and client files</a:t>
            </a:r>
          </a:p>
          <a:p>
            <a:pPr lvl="0"/>
            <a:r>
              <a:rPr lang="en-AU" dirty="0"/>
              <a:t>Individual research</a:t>
            </a:r>
          </a:p>
          <a:p>
            <a:pPr lvl="0"/>
            <a:r>
              <a:rPr lang="en-AU" dirty="0"/>
              <a:t>Information from other organisations</a:t>
            </a:r>
          </a:p>
          <a:p>
            <a:pPr lvl="0"/>
            <a:r>
              <a:rPr lang="en-AU" dirty="0"/>
              <a:t>Interviews with colleagues/customers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332205" y="6430850"/>
            <a:ext cx="3859795" cy="304801"/>
          </a:xfrm>
        </p:spPr>
        <p:txBody>
          <a:bodyPr/>
          <a:lstStyle/>
          <a:p>
            <a:r>
              <a:rPr lang="en-AU" dirty="0" smtClean="0"/>
              <a:t>BSBINM301Organise workplace information</a:t>
            </a:r>
          </a:p>
          <a:p>
            <a:r>
              <a:rPr lang="en-AU" dirty="0" smtClean="0"/>
              <a:t>Skills &amp; Knowledge Activity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2033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Assessing Information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900" y="1308100"/>
            <a:ext cx="9398000" cy="544477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AU" dirty="0" smtClean="0"/>
              <a:t>An affect way to assess information is to collaborate with work colleagues. </a:t>
            </a:r>
          </a:p>
          <a:p>
            <a:pPr marL="0" indent="0">
              <a:buNone/>
            </a:pPr>
            <a:r>
              <a:rPr lang="en-AU" dirty="0" smtClean="0"/>
              <a:t>Second opinions are always great reassurance. To collaborate efficiently follow the CADRE Structure as below</a:t>
            </a:r>
          </a:p>
          <a:p>
            <a:pPr marL="0" indent="0">
              <a:buNone/>
            </a:pPr>
            <a:r>
              <a:rPr lang="en-AU" b="1" dirty="0" smtClean="0"/>
              <a:t>CADRE </a:t>
            </a:r>
            <a:r>
              <a:rPr lang="en-AU" b="1" dirty="0"/>
              <a:t>outlines steps for effective collaboration:</a:t>
            </a:r>
          </a:p>
          <a:p>
            <a:pPr lvl="0"/>
            <a:r>
              <a:rPr lang="en-AU" dirty="0"/>
              <a:t>Share perspectives</a:t>
            </a:r>
          </a:p>
          <a:p>
            <a:pPr marL="457200" lvl="1" indent="0">
              <a:buNone/>
            </a:pPr>
            <a:r>
              <a:rPr lang="en-AU" dirty="0" smtClean="0"/>
              <a:t>This </a:t>
            </a:r>
            <a:r>
              <a:rPr lang="en-AU" dirty="0"/>
              <a:t>involves discussing opinions and perspectives on the task or situation and will require interpersonal skills</a:t>
            </a:r>
          </a:p>
          <a:p>
            <a:pPr lvl="0"/>
            <a:r>
              <a:rPr lang="en-AU" dirty="0"/>
              <a:t>Define the issues</a:t>
            </a:r>
          </a:p>
          <a:p>
            <a:pPr marL="457200" lvl="1" indent="0">
              <a:buNone/>
            </a:pPr>
            <a:r>
              <a:rPr lang="en-AU" dirty="0" smtClean="0"/>
              <a:t>Clarify </a:t>
            </a:r>
            <a:r>
              <a:rPr lang="en-AU" dirty="0"/>
              <a:t>the main area for discussion </a:t>
            </a:r>
          </a:p>
          <a:p>
            <a:pPr lvl="0"/>
            <a:r>
              <a:rPr lang="en-AU" dirty="0"/>
              <a:t>Identify the interests</a:t>
            </a:r>
          </a:p>
          <a:p>
            <a:pPr marL="457200" lvl="1" indent="0">
              <a:buNone/>
            </a:pPr>
            <a:r>
              <a:rPr lang="en-AU" dirty="0" smtClean="0"/>
              <a:t>Share </a:t>
            </a:r>
            <a:r>
              <a:rPr lang="en-AU" dirty="0"/>
              <a:t>the different perspectives in order to reach a conclusion, whilst aiming to reach a mutual understanding</a:t>
            </a:r>
          </a:p>
          <a:p>
            <a:pPr lvl="0"/>
            <a:r>
              <a:rPr lang="en-AU" dirty="0"/>
              <a:t>Generate options</a:t>
            </a:r>
          </a:p>
          <a:p>
            <a:pPr marL="457200" lvl="1" indent="0">
              <a:buNone/>
            </a:pPr>
            <a:r>
              <a:rPr lang="en-AU" dirty="0"/>
              <a:t>Come up with multiple methods for solution</a:t>
            </a:r>
          </a:p>
          <a:p>
            <a:pPr lvl="0"/>
            <a:r>
              <a:rPr lang="en-AU" dirty="0"/>
              <a:t>Develop a fair standard or objective criteria for deciding</a:t>
            </a:r>
          </a:p>
          <a:p>
            <a:pPr marL="457200" lvl="1" indent="0">
              <a:buNone/>
            </a:pPr>
            <a:r>
              <a:rPr lang="en-AU" dirty="0"/>
              <a:t>Decide the criteria for solution and narrow the options for problem solving</a:t>
            </a:r>
          </a:p>
          <a:p>
            <a:r>
              <a:rPr lang="en-AU" dirty="0"/>
              <a:t>Evaluate options and reach agreement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332205" y="6448069"/>
            <a:ext cx="3859795" cy="304801"/>
          </a:xfrm>
        </p:spPr>
        <p:txBody>
          <a:bodyPr/>
          <a:lstStyle/>
          <a:p>
            <a:r>
              <a:rPr lang="en-AU" dirty="0" smtClean="0"/>
              <a:t>BSBINM301Organise workplace information </a:t>
            </a:r>
          </a:p>
          <a:p>
            <a:r>
              <a:rPr lang="en-AU" dirty="0" smtClean="0"/>
              <a:t>Skills &amp; Knowledge Activity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23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How do we organise our information?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5199" y="2057401"/>
            <a:ext cx="9084653" cy="4800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Examples of manual information storage may include:</a:t>
            </a:r>
          </a:p>
          <a:p>
            <a:pPr lvl="0"/>
            <a:r>
              <a:rPr lang="en-AU" dirty="0"/>
              <a:t>Folders (ring binders, lever arch files)</a:t>
            </a:r>
          </a:p>
          <a:p>
            <a:pPr lvl="0"/>
            <a:r>
              <a:rPr lang="en-AU" dirty="0"/>
              <a:t>Shelving</a:t>
            </a:r>
          </a:p>
          <a:p>
            <a:pPr lvl="0"/>
            <a:r>
              <a:rPr lang="en-AU" dirty="0"/>
              <a:t>Filing cabinets</a:t>
            </a:r>
          </a:p>
          <a:p>
            <a:pPr lvl="0"/>
            <a:r>
              <a:rPr lang="en-AU" dirty="0"/>
              <a:t>Full length secure storage units.</a:t>
            </a:r>
          </a:p>
          <a:p>
            <a:pPr marL="0" indent="0">
              <a:buNone/>
            </a:pPr>
            <a:r>
              <a:rPr lang="en-AU" b="1" dirty="0"/>
              <a:t>Examples of electronic storage may include: </a:t>
            </a:r>
          </a:p>
          <a:p>
            <a:pPr lvl="0"/>
            <a:r>
              <a:rPr lang="en-AU" dirty="0"/>
              <a:t>Databases</a:t>
            </a:r>
          </a:p>
          <a:p>
            <a:pPr lvl="0"/>
            <a:r>
              <a:rPr lang="en-AU" dirty="0"/>
              <a:t>Emails</a:t>
            </a:r>
          </a:p>
          <a:p>
            <a:pPr lvl="0"/>
            <a:r>
              <a:rPr lang="en-AU" dirty="0"/>
              <a:t>Computer files</a:t>
            </a:r>
          </a:p>
          <a:p>
            <a:pPr lvl="0"/>
            <a:r>
              <a:rPr lang="en-AU" dirty="0"/>
              <a:t>Cloud storage systems.</a:t>
            </a:r>
          </a:p>
          <a:p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332205" y="6464299"/>
            <a:ext cx="3859795" cy="304801"/>
          </a:xfrm>
        </p:spPr>
        <p:txBody>
          <a:bodyPr/>
          <a:lstStyle/>
          <a:p>
            <a:r>
              <a:rPr lang="en-AU" dirty="0" smtClean="0"/>
              <a:t>BSBINM301Organise workplace information </a:t>
            </a:r>
          </a:p>
          <a:p>
            <a:r>
              <a:rPr lang="en-AU" dirty="0" smtClean="0"/>
              <a:t>Skills &amp; Knowledge Activity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8423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Relation to </a:t>
            </a:r>
            <a:r>
              <a:rPr lang="en-AU" dirty="0" smtClean="0"/>
              <a:t>Legislation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700" y="1752600"/>
            <a:ext cx="9148153" cy="44957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 smtClean="0"/>
              <a:t>Whilst maintaining and organising company documents and information is very important, legislative requirements must be upheld. To name a few, these include:</a:t>
            </a:r>
          </a:p>
          <a:p>
            <a:r>
              <a:rPr lang="en-AU" dirty="0" smtClean="0"/>
              <a:t>Ethics</a:t>
            </a:r>
            <a:r>
              <a:rPr lang="en-AU" dirty="0"/>
              <a:t>, privacy and security</a:t>
            </a:r>
            <a:endParaRPr lang="en-AU" dirty="0" smtClean="0"/>
          </a:p>
          <a:p>
            <a:r>
              <a:rPr lang="en-AU" dirty="0"/>
              <a:t>Evidence-based and </a:t>
            </a:r>
            <a:r>
              <a:rPr lang="en-AU" dirty="0" smtClean="0"/>
              <a:t>needs-based</a:t>
            </a:r>
          </a:p>
          <a:p>
            <a:r>
              <a:rPr lang="en-AU" dirty="0"/>
              <a:t>Required knowledge and </a:t>
            </a:r>
            <a:r>
              <a:rPr lang="en-AU" dirty="0" smtClean="0"/>
              <a:t>expertise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As employees, we also need to consider and uphold our organisation requirements such as: </a:t>
            </a:r>
          </a:p>
          <a:p>
            <a:r>
              <a:rPr lang="en-AU" dirty="0" smtClean="0"/>
              <a:t>Code of conduct </a:t>
            </a:r>
          </a:p>
          <a:p>
            <a:r>
              <a:rPr lang="en-AU" dirty="0" smtClean="0"/>
              <a:t>Information Policies and Procedures.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208855" y="6438899"/>
            <a:ext cx="3859795" cy="304801"/>
          </a:xfrm>
        </p:spPr>
        <p:txBody>
          <a:bodyPr/>
          <a:lstStyle/>
          <a:p>
            <a:r>
              <a:rPr lang="en-AU" dirty="0" smtClean="0"/>
              <a:t>BSBINM301Organise workplace information </a:t>
            </a:r>
          </a:p>
          <a:p>
            <a:r>
              <a:rPr lang="en-AU" dirty="0" smtClean="0"/>
              <a:t>Skills &amp; Knowledge Activity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718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Bibliography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BSBINM301Organise workplace information Learner Guide V1.4</a:t>
            </a:r>
            <a:endParaRPr lang="en-AU" dirty="0"/>
          </a:p>
          <a:p>
            <a:r>
              <a:rPr lang="en-AU" dirty="0" smtClean="0"/>
              <a:t>The Queensland Compact - Principles </a:t>
            </a:r>
            <a:r>
              <a:rPr lang="en-AU" dirty="0"/>
              <a:t>for Data and Information Collection, Storage, Sharing and </a:t>
            </a:r>
            <a:r>
              <a:rPr lang="en-AU" dirty="0" smtClean="0"/>
              <a:t>Use</a:t>
            </a:r>
            <a:r>
              <a:rPr lang="en-AU" dirty="0"/>
              <a:t> </a:t>
            </a:r>
            <a:r>
              <a:rPr lang="en-AU" dirty="0" smtClean="0">
                <a:hlinkClick r:id="rId2"/>
              </a:rPr>
              <a:t>https</a:t>
            </a:r>
            <a:r>
              <a:rPr lang="en-AU" dirty="0">
                <a:hlinkClick r:id="rId2"/>
              </a:rPr>
              <a:t>://</a:t>
            </a:r>
            <a:r>
              <a:rPr lang="en-AU" dirty="0" smtClean="0">
                <a:hlinkClick r:id="rId2"/>
              </a:rPr>
              <a:t>www.communities.qld.gov.au/resources/communityservices/about/corporate-plans/queensland-compact/principles-data-information-sharing.pdf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227673" y="6448069"/>
            <a:ext cx="3859795" cy="304801"/>
          </a:xfrm>
        </p:spPr>
        <p:txBody>
          <a:bodyPr/>
          <a:lstStyle/>
          <a:p>
            <a:r>
              <a:rPr lang="en-AU" dirty="0" smtClean="0"/>
              <a:t>BSBINM301Organise workplace information Skills &amp; Knowledge Activity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5393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349</TotalTime>
  <Words>449</Words>
  <Application>Microsoft Office PowerPoint</Application>
  <PresentationFormat>Widescreen</PresentationFormat>
  <Paragraphs>75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Wingdings</vt:lpstr>
      <vt:lpstr>Wingdings 3</vt:lpstr>
      <vt:lpstr>Ion</vt:lpstr>
      <vt:lpstr>Organising workplace Information effectively </vt:lpstr>
      <vt:lpstr>What is information? </vt:lpstr>
      <vt:lpstr>Reliability of information </vt:lpstr>
      <vt:lpstr>Assessing Information </vt:lpstr>
      <vt:lpstr>How do we organise our information?</vt:lpstr>
      <vt:lpstr>Relation to Legislation </vt:lpstr>
      <vt:lpstr>Bibliography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Organising workplace Information effectively</dc:title>
  <dc:creator>Rani Doyle</dc:creator>
  <cp:lastModifiedBy>Rani Doyle</cp:lastModifiedBy>
  <cp:revision>15</cp:revision>
  <dcterms:created xsi:type="dcterms:W3CDTF">2017-07-16T04:02:37Z</dcterms:created>
  <dcterms:modified xsi:type="dcterms:W3CDTF">2017-07-17T22:24:04Z</dcterms:modified>
</cp:coreProperties>
</file>