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63" r:id="rId3"/>
    <p:sldId id="272" r:id="rId4"/>
    <p:sldId id="273" r:id="rId5"/>
    <p:sldId id="274" r:id="rId6"/>
    <p:sldId id="257" r:id="rId7"/>
    <p:sldId id="258" r:id="rId8"/>
    <p:sldId id="259" r:id="rId9"/>
    <p:sldId id="262" r:id="rId10"/>
    <p:sldId id="261" r:id="rId11"/>
    <p:sldId id="260" r:id="rId12"/>
    <p:sldId id="267" r:id="rId13"/>
    <p:sldId id="268" r:id="rId14"/>
    <p:sldId id="269" r:id="rId15"/>
    <p:sldId id="265" r:id="rId16"/>
    <p:sldId id="276" r:id="rId17"/>
    <p:sldId id="277" r:id="rId18"/>
    <p:sldId id="264" r:id="rId19"/>
    <p:sldId id="270" r:id="rId20"/>
    <p:sldId id="271" r:id="rId21"/>
    <p:sldId id="26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5973" autoAdjust="0"/>
  </p:normalViewPr>
  <p:slideViewPr>
    <p:cSldViewPr snapToGrid="0">
      <p:cViewPr varScale="1">
        <p:scale>
          <a:sx n="88" d="100"/>
          <a:sy n="88" d="100"/>
        </p:scale>
        <p:origin x="21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371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AU" dirty="0"/>
              <a:t>Recognise the dangers of providing nutrition advice to clients (SISFFIT025)</a:t>
            </a:r>
          </a:p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F45F1-F9BE-44FA-8EE6-D1668F4B7A19}" type="datetimeFigureOut">
              <a:rPr lang="en-AU" smtClean="0"/>
              <a:t>26/01/2016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B5BC1F-036B-44E5-8DC5-657EF31D156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5018707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AU" dirty="0" smtClean="0"/>
              <a:t>Recognise the dangers of providing nutrition advice to clients (SISFFIT025)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067678-B17B-4E77-B43F-46792ECD0037}" type="datetimeFigureOut">
              <a:rPr lang="en-AU" smtClean="0"/>
              <a:t>26/01/2016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58734-D219-427D-B021-A6B64EC63F0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640695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b="0" dirty="0" smtClean="0"/>
              <a:t>Eat for Health: </a:t>
            </a:r>
            <a:r>
              <a:rPr lang="en-A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https://www.eatforhealth.gov.au</a:t>
            </a:r>
            <a:endParaRPr lang="en-AU" b="0" dirty="0" smtClean="0"/>
          </a:p>
          <a:p>
            <a:r>
              <a:rPr lang="en-AU" b="0" dirty="0" smtClean="0"/>
              <a:t>Nutrition Australia:  </a:t>
            </a:r>
            <a:r>
              <a:rPr lang="en-A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www.nutritionaustralia.org/</a:t>
            </a:r>
            <a:endParaRPr lang="en-AU" b="0" dirty="0" smtClean="0"/>
          </a:p>
          <a:p>
            <a:r>
              <a:rPr lang="en-AU" b="0" dirty="0" smtClean="0"/>
              <a:t>Food Standards</a:t>
            </a:r>
            <a:r>
              <a:rPr lang="en-AU" b="0" baseline="0" dirty="0" smtClean="0"/>
              <a:t>: http://www.foodstandards.gov.au/</a:t>
            </a:r>
            <a:endParaRPr lang="en-AU" b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b="0" dirty="0" smtClean="0"/>
              <a:t>Australian Dietary Guidelines: https://www.nhmrc.gov.au/guidelines-publications/n55</a:t>
            </a:r>
          </a:p>
          <a:p>
            <a:r>
              <a:rPr lang="en-AU" b="0" dirty="0" smtClean="0"/>
              <a:t>Nutrition.gov (USA)</a:t>
            </a:r>
          </a:p>
          <a:p>
            <a:r>
              <a:rPr lang="en-AU" b="0" dirty="0" smtClean="0"/>
              <a:t>National Institute of Health (USA): https://www.nhlbi.nih.gov/health/educational/wecan/tools-resources/nutrition.htm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U" b="0" dirty="0" smtClean="0"/>
          </a:p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0909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969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08076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6150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015005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88918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24834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17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092381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18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21957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57425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08336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58734-D219-427D-B021-A6B64EC63F0C}" type="slidenum">
              <a:rPr lang="en-AU" smtClean="0"/>
              <a:t>21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43816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C3C56-1237-4773-A04E-44EDBCB7EC6D}" type="datetime1">
              <a:rPr lang="en-AU" smtClean="0"/>
              <a:t>26/01/2016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1389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8803F-1CC8-450D-AC3C-D1997C5606DF}" type="datetime1">
              <a:rPr lang="en-AU" smtClean="0"/>
              <a:t>26/01/2016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0489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7BD5F-B1CF-4666-9718-C3C6CC00C069}" type="datetime1">
              <a:rPr lang="en-AU" smtClean="0"/>
              <a:t>26/01/2016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71047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7AA41-A2B7-4B79-9F24-8FD8EAA6F270}" type="datetime1">
              <a:rPr lang="en-AU" smtClean="0"/>
              <a:t>26/01/2016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51795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88D6-9D30-46C5-9D80-20DE8F15B1AD}" type="datetime1">
              <a:rPr lang="en-AU" smtClean="0"/>
              <a:t>26/01/2016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98641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81EB3-4BDB-483F-A16B-27E2B40EC9ED}" type="datetime1">
              <a:rPr lang="en-AU" smtClean="0"/>
              <a:t>26/01/2016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41410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98115-0DFB-40E3-9EDC-4C435E7A9BC6}" type="datetime1">
              <a:rPr lang="en-AU" smtClean="0"/>
              <a:t>26/01/2016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10185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572B3-4A80-4A15-874E-3CC98623A66A}" type="datetime1">
              <a:rPr lang="en-AU" smtClean="0"/>
              <a:t>26/01/2016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4663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B067-F480-49DA-B109-8D774AD2E9BA}" type="datetime1">
              <a:rPr lang="en-AU" smtClean="0"/>
              <a:t>26/01/2016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8046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71C1A-0EE3-426F-A455-EF73345780C3}" type="datetime1">
              <a:rPr lang="en-AU" smtClean="0"/>
              <a:t>26/01/2016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66085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45061-DDE0-4068-90F7-0979D59B0022}" type="datetime1">
              <a:rPr lang="en-AU" smtClean="0"/>
              <a:t>26/01/2016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0433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E77C6-9210-4ECF-ADB4-EC654EDDBD2B}" type="datetime1">
              <a:rPr lang="en-AU" smtClean="0"/>
              <a:t>26/01/2016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8E1FA-D9C1-41A5-B07A-2D3FB44C573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9267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>
              <a:lumMod val="7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AU" b="1" dirty="0" smtClean="0"/>
              <a:t>Dangers </a:t>
            </a:r>
            <a:r>
              <a:rPr lang="en-AU" b="1" dirty="0"/>
              <a:t>of </a:t>
            </a:r>
            <a:r>
              <a:rPr lang="en-AU" b="1" dirty="0" smtClean="0"/>
              <a:t>Providing Nutrition Advice </a:t>
            </a:r>
            <a:r>
              <a:rPr lang="en-AU" b="1" dirty="0"/>
              <a:t>to </a:t>
            </a:r>
            <a:r>
              <a:rPr lang="en-AU" b="1" dirty="0" smtClean="0"/>
              <a:t>Clients</a:t>
            </a:r>
            <a:endParaRPr lang="en-AU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/>
              <a:t>Recognise the dangers of providing nutrition advice to clients (SISFFIT025)</a:t>
            </a:r>
          </a:p>
        </p:txBody>
      </p:sp>
    </p:spTree>
    <p:extLst>
      <p:ext uri="{BB962C8B-B14F-4D97-AF65-F5344CB8AC3E}">
        <p14:creationId xmlns:p14="http://schemas.microsoft.com/office/powerpoint/2010/main" val="1447133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Sources </a:t>
            </a:r>
            <a:r>
              <a:rPr lang="en-AU" dirty="0"/>
              <a:t>of </a:t>
            </a:r>
            <a:r>
              <a:rPr lang="en-AU" dirty="0" smtClean="0"/>
              <a:t>Information </a:t>
            </a:r>
            <a:r>
              <a:rPr lang="en-AU" dirty="0"/>
              <a:t>for </a:t>
            </a:r>
            <a:r>
              <a:rPr lang="en-AU" dirty="0" smtClean="0"/>
              <a:t>Provision </a:t>
            </a:r>
            <a:r>
              <a:rPr lang="en-AU" dirty="0"/>
              <a:t>of </a:t>
            </a:r>
            <a:r>
              <a:rPr lang="en-AU" dirty="0" smtClean="0"/>
              <a:t>Healthy Eating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/>
          </a:bodyPr>
          <a:lstStyle/>
          <a:p>
            <a:r>
              <a:rPr lang="en-AU" dirty="0" smtClean="0"/>
              <a:t>Eat for Health</a:t>
            </a:r>
          </a:p>
          <a:p>
            <a:r>
              <a:rPr lang="en-AU" dirty="0" smtClean="0"/>
              <a:t>Nutrition Australia</a:t>
            </a:r>
          </a:p>
          <a:p>
            <a:r>
              <a:rPr lang="en-AU" dirty="0" smtClean="0"/>
              <a:t>Food Standards ANZ</a:t>
            </a:r>
          </a:p>
          <a:p>
            <a:r>
              <a:rPr lang="en-AU" dirty="0" smtClean="0"/>
              <a:t>Australian Dietary Guidelines</a:t>
            </a:r>
          </a:p>
          <a:p>
            <a:r>
              <a:rPr lang="en-AU" dirty="0" smtClean="0"/>
              <a:t>Nutrition.gov (USA)</a:t>
            </a:r>
          </a:p>
          <a:p>
            <a:r>
              <a:rPr lang="en-AU" dirty="0" smtClean="0"/>
              <a:t>National Institute of Health (USA)</a:t>
            </a:r>
          </a:p>
          <a:p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67996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Australian Dietary Guidelines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/>
          </a:bodyPr>
          <a:lstStyle/>
          <a:p>
            <a:r>
              <a:rPr lang="en-AU" dirty="0"/>
              <a:t>provide information on the types and amounts of foods, food groups and dietary patterns that aim to:</a:t>
            </a:r>
          </a:p>
          <a:p>
            <a:pPr lvl="1"/>
            <a:r>
              <a:rPr lang="en-US" dirty="0"/>
              <a:t>promote health and wellbeing</a:t>
            </a:r>
            <a:endParaRPr lang="en-AU" b="1" dirty="0"/>
          </a:p>
          <a:p>
            <a:pPr lvl="1"/>
            <a:r>
              <a:rPr lang="en-US" dirty="0"/>
              <a:t>reduce the risk of diet-related conditions</a:t>
            </a:r>
            <a:endParaRPr lang="en-AU" b="1" dirty="0"/>
          </a:p>
          <a:p>
            <a:pPr lvl="1"/>
            <a:r>
              <a:rPr lang="en-US" dirty="0"/>
              <a:t>reduce the risk of chronic </a:t>
            </a:r>
            <a:r>
              <a:rPr lang="en-US" dirty="0" smtClean="0"/>
              <a:t>disease</a:t>
            </a:r>
            <a:endParaRPr lang="en-AU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7932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Australian Dietary Guidelines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/>
          </a:bodyPr>
          <a:lstStyle/>
          <a:p>
            <a:r>
              <a:rPr lang="en-AU" dirty="0" smtClean="0"/>
              <a:t>Five food groups</a:t>
            </a:r>
            <a:endParaRPr lang="en-AU" dirty="0"/>
          </a:p>
          <a:p>
            <a:pPr lvl="1"/>
            <a:r>
              <a:rPr lang="en-US" dirty="0"/>
              <a:t>Grain (cereal) foods, mostly wholegrain and/or high cereal </a:t>
            </a:r>
            <a:r>
              <a:rPr lang="en-US" dirty="0" err="1"/>
              <a:t>fibre</a:t>
            </a:r>
            <a:r>
              <a:rPr lang="en-US" dirty="0"/>
              <a:t> varieties</a:t>
            </a:r>
            <a:endParaRPr lang="en-AU" sz="1200" b="1" dirty="0"/>
          </a:p>
          <a:p>
            <a:pPr lvl="1"/>
            <a:r>
              <a:rPr lang="en-US" dirty="0"/>
              <a:t>Vegetables and legumes/beans</a:t>
            </a:r>
            <a:endParaRPr lang="en-AU" sz="1200" b="1" dirty="0"/>
          </a:p>
          <a:p>
            <a:pPr lvl="1"/>
            <a:r>
              <a:rPr lang="en-US" dirty="0"/>
              <a:t>Lean meats and poultry, fi </a:t>
            </a:r>
            <a:r>
              <a:rPr lang="en-US" dirty="0" err="1"/>
              <a:t>sh</a:t>
            </a:r>
            <a:r>
              <a:rPr lang="en-US" dirty="0"/>
              <a:t>, eggs, tofu, nuts and seeds and legumes/beans</a:t>
            </a:r>
            <a:endParaRPr lang="en-AU" sz="1200" b="1" dirty="0"/>
          </a:p>
          <a:p>
            <a:pPr lvl="1"/>
            <a:r>
              <a:rPr lang="en-US" dirty="0"/>
              <a:t>Milk, yoghurt, cheese and/or alternatives, mostly reduced fat</a:t>
            </a:r>
            <a:endParaRPr lang="en-AU" sz="1200" b="1" dirty="0"/>
          </a:p>
          <a:p>
            <a:pPr lvl="1"/>
            <a:r>
              <a:rPr lang="en-US" dirty="0"/>
              <a:t>Fruit</a:t>
            </a:r>
            <a:endParaRPr lang="en-AU" sz="1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08338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Australian Dietary Guidelines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AU" dirty="0" smtClean="0"/>
              <a:t>Five Guidelines:</a:t>
            </a:r>
            <a:endParaRPr lang="en-AU" dirty="0"/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 smtClean="0"/>
              <a:t>To </a:t>
            </a:r>
            <a:r>
              <a:rPr lang="en-US" dirty="0"/>
              <a:t>achieve and maintain a healthy weight, be physically active and choose amounts of nutritious food and drinks to meet your energy needs.</a:t>
            </a:r>
            <a:endParaRPr lang="en-AU" sz="1200" b="1" dirty="0"/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 smtClean="0"/>
              <a:t>Enjoy </a:t>
            </a:r>
            <a:r>
              <a:rPr lang="en-US" dirty="0"/>
              <a:t>a wide variety of nutritious foods from these five food groups every day</a:t>
            </a:r>
            <a:endParaRPr lang="en-AU" sz="1200" b="1" dirty="0"/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 smtClean="0"/>
              <a:t>Limit </a:t>
            </a:r>
            <a:r>
              <a:rPr lang="en-US" dirty="0"/>
              <a:t>intake of foods containing saturated fat, added salt, added sugars and alcohol.</a:t>
            </a:r>
            <a:endParaRPr lang="en-AU" sz="1200" b="1" dirty="0"/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 smtClean="0"/>
              <a:t>Encourage</a:t>
            </a:r>
            <a:r>
              <a:rPr lang="en-US" dirty="0"/>
              <a:t>, support and promote breastfeeding. </a:t>
            </a:r>
            <a:endParaRPr lang="en-AU" sz="1200" b="1" dirty="0"/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 smtClean="0"/>
              <a:t>Care </a:t>
            </a:r>
            <a:r>
              <a:rPr lang="en-US" dirty="0"/>
              <a:t>for your food; prepare and store it safely</a:t>
            </a:r>
            <a:endParaRPr lang="en-AU" sz="1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66137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Role of Medical &amp; </a:t>
            </a:r>
            <a:br>
              <a:rPr lang="en-AU" dirty="0" smtClean="0"/>
            </a:br>
            <a:r>
              <a:rPr lang="en-AU" dirty="0" smtClean="0"/>
              <a:t>Allied Health Professionals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/>
          <a:lstStyle/>
          <a:p>
            <a:r>
              <a:rPr lang="en-AU" dirty="0" smtClean="0"/>
              <a:t>Dietician</a:t>
            </a:r>
          </a:p>
          <a:p>
            <a:r>
              <a:rPr lang="en-AU" dirty="0"/>
              <a:t>Nutritionist</a:t>
            </a:r>
          </a:p>
          <a:p>
            <a:r>
              <a:rPr lang="en-AU" dirty="0" smtClean="0"/>
              <a:t>Diabetes Educator </a:t>
            </a:r>
          </a:p>
          <a:p>
            <a:r>
              <a:rPr lang="en-AU" dirty="0" smtClean="0"/>
              <a:t>Aboriginal Health Worker</a:t>
            </a:r>
          </a:p>
          <a:p>
            <a:r>
              <a:rPr lang="en-AU" dirty="0" smtClean="0"/>
              <a:t>Exercise &amp; Sport Science Practitioners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19180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Role of Medical &amp; </a:t>
            </a:r>
            <a:br>
              <a:rPr lang="en-AU" dirty="0" smtClean="0"/>
            </a:br>
            <a:r>
              <a:rPr lang="en-AU" dirty="0" smtClean="0"/>
              <a:t>Allied Health Professionals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/>
          <a:lstStyle/>
          <a:p>
            <a:r>
              <a:rPr lang="en-AU" b="1" dirty="0" smtClean="0"/>
              <a:t>Aboriginal Health Worker</a:t>
            </a:r>
          </a:p>
          <a:p>
            <a:pPr lvl="1"/>
            <a:r>
              <a:rPr lang="en-AU" dirty="0" smtClean="0"/>
              <a:t>Important when acting </a:t>
            </a:r>
            <a:r>
              <a:rPr lang="en-AU" dirty="0"/>
              <a:t>as communicator and interpreter on behalf of clients and other health </a:t>
            </a:r>
            <a:r>
              <a:rPr lang="en-AU" dirty="0" smtClean="0"/>
              <a:t>workers</a:t>
            </a:r>
            <a:endParaRPr lang="en-AU" dirty="0"/>
          </a:p>
          <a:p>
            <a:pPr lvl="1"/>
            <a:r>
              <a:rPr lang="en-AU" dirty="0"/>
              <a:t>providing health education to individual clients and health staff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48403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Role of Medical &amp; </a:t>
            </a:r>
            <a:br>
              <a:rPr lang="en-AU" dirty="0" smtClean="0"/>
            </a:br>
            <a:r>
              <a:rPr lang="en-AU" dirty="0" smtClean="0"/>
              <a:t>Allied Health Professionals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 fontScale="92500" lnSpcReduction="20000"/>
          </a:bodyPr>
          <a:lstStyle/>
          <a:p>
            <a:r>
              <a:rPr lang="en-AU" b="1" dirty="0" smtClean="0"/>
              <a:t>Exercise Physiologist (EPs)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AU" dirty="0"/>
              <a:t>range of services which include individual and group based lifestyle counselling, self-management support, exercise advice and monitoring of behaviour changes with a view to promoting independent lifestyle </a:t>
            </a:r>
            <a:r>
              <a:rPr lang="en-AU" dirty="0" smtClean="0"/>
              <a:t>management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The </a:t>
            </a:r>
            <a:r>
              <a:rPr lang="en-AU" dirty="0"/>
              <a:t>primary modes of treatment for EPs are behavioural coaching, health education, exercise counselling and physical </a:t>
            </a:r>
            <a:r>
              <a:rPr lang="en-AU" dirty="0" smtClean="0"/>
              <a:t>rehabilitation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EPs </a:t>
            </a:r>
            <a:r>
              <a:rPr lang="en-AU" dirty="0"/>
              <a:t>specialise in exercise prescription including individualised exercise programs, promoting leisure-time and incidental activity, and counselling to reduce sedentary behaviours.</a:t>
            </a:r>
            <a:endParaRPr lang="en-AU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96341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Role of Medical &amp; </a:t>
            </a:r>
            <a:br>
              <a:rPr lang="en-AU" dirty="0" smtClean="0"/>
            </a:br>
            <a:r>
              <a:rPr lang="en-AU" dirty="0" smtClean="0"/>
              <a:t>Allied Health Professionals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/>
          </a:bodyPr>
          <a:lstStyle/>
          <a:p>
            <a:r>
              <a:rPr lang="en-AU" b="1" dirty="0" smtClean="0"/>
              <a:t>Nutritionist</a:t>
            </a:r>
          </a:p>
          <a:p>
            <a:pPr lvl="1"/>
            <a:r>
              <a:rPr lang="en-US" dirty="0"/>
              <a:t>A Nutritionist will usually have completed a tertiary qualification in any number of fields, including nutrition, food science and public health. </a:t>
            </a:r>
            <a:endParaRPr lang="en-US" dirty="0" smtClean="0"/>
          </a:p>
          <a:p>
            <a:pPr lvl="1"/>
            <a:r>
              <a:rPr lang="en-US" dirty="0" smtClean="0"/>
              <a:t>main </a:t>
            </a:r>
            <a:r>
              <a:rPr lang="en-US" dirty="0"/>
              <a:t>role </a:t>
            </a:r>
            <a:r>
              <a:rPr lang="en-US" dirty="0" smtClean="0"/>
              <a:t>- to </a:t>
            </a:r>
            <a:r>
              <a:rPr lang="en-US" dirty="0"/>
              <a:t>help people achieve optimal health by providing information and advice about health and food choices.</a:t>
            </a:r>
            <a:endParaRPr lang="en-AU" b="1" dirty="0"/>
          </a:p>
          <a:p>
            <a:endParaRPr lang="en-AU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9578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536" y="267154"/>
            <a:ext cx="7886700" cy="1325563"/>
          </a:xfrm>
        </p:spPr>
        <p:txBody>
          <a:bodyPr/>
          <a:lstStyle/>
          <a:p>
            <a:r>
              <a:rPr lang="en-AU" dirty="0" smtClean="0"/>
              <a:t>Role of Medical &amp; </a:t>
            </a:r>
            <a:br>
              <a:rPr lang="en-AU" dirty="0" smtClean="0"/>
            </a:br>
            <a:r>
              <a:rPr lang="en-AU" dirty="0" smtClean="0"/>
              <a:t>Allied Health Professionals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407" y="1592717"/>
            <a:ext cx="8528958" cy="440531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AU" sz="2200" b="1" dirty="0"/>
              <a:t>Accredited Practising Dietitians (APDs)</a:t>
            </a:r>
            <a:endParaRPr lang="en-AU" sz="2200" b="1" dirty="0" smtClean="0"/>
          </a:p>
          <a:p>
            <a:pPr lvl="1">
              <a:lnSpc>
                <a:spcPct val="100000"/>
              </a:lnSpc>
            </a:pPr>
            <a:r>
              <a:rPr lang="en-AU" sz="2200" dirty="0" smtClean="0"/>
              <a:t>experts </a:t>
            </a:r>
            <a:r>
              <a:rPr lang="en-AU" sz="2200" dirty="0"/>
              <a:t>in food and </a:t>
            </a:r>
            <a:r>
              <a:rPr lang="en-AU" sz="2200" dirty="0" smtClean="0"/>
              <a:t>nutrition</a:t>
            </a:r>
          </a:p>
          <a:p>
            <a:pPr lvl="1">
              <a:lnSpc>
                <a:spcPct val="100000"/>
              </a:lnSpc>
            </a:pPr>
            <a:r>
              <a:rPr lang="en-AU" sz="2200" dirty="0" smtClean="0"/>
              <a:t>can </a:t>
            </a:r>
            <a:r>
              <a:rPr lang="en-AU" sz="2200" dirty="0"/>
              <a:t>advise patients on the specific nutritional management of many heath conditions such as diabetes, overweight and obesity, cancer, </a:t>
            </a:r>
            <a:r>
              <a:rPr lang="en-AU" sz="2200" dirty="0" smtClean="0"/>
              <a:t>gastro-intestinal diseases, food allergies, etc.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qualified to provide medical nutrition therapy or clinical nutrition consultations </a:t>
            </a:r>
            <a:endParaRPr lang="en-US" dirty="0" smtClean="0"/>
          </a:p>
          <a:p>
            <a:pPr lvl="1">
              <a:lnSpc>
                <a:spcPct val="100000"/>
              </a:lnSpc>
            </a:pPr>
            <a:r>
              <a:rPr lang="en-AU" sz="2200" dirty="0" smtClean="0"/>
              <a:t>Referring clients</a:t>
            </a:r>
          </a:p>
          <a:p>
            <a:pPr lvl="2">
              <a:lnSpc>
                <a:spcPct val="100000"/>
              </a:lnSpc>
            </a:pPr>
            <a:r>
              <a:rPr lang="en-AU" dirty="0"/>
              <a:t>Significant weight change </a:t>
            </a:r>
            <a:endParaRPr lang="en-AU" dirty="0" smtClean="0"/>
          </a:p>
          <a:p>
            <a:pPr lvl="2">
              <a:lnSpc>
                <a:spcPct val="100000"/>
              </a:lnSpc>
            </a:pPr>
            <a:r>
              <a:rPr lang="en-AU" dirty="0" smtClean="0"/>
              <a:t>Failure </a:t>
            </a:r>
            <a:r>
              <a:rPr lang="en-AU" dirty="0"/>
              <a:t>to meet nutrition needs </a:t>
            </a:r>
            <a:endParaRPr lang="en-AU" dirty="0" smtClean="0"/>
          </a:p>
          <a:p>
            <a:pPr lvl="2">
              <a:lnSpc>
                <a:spcPct val="100000"/>
              </a:lnSpc>
            </a:pPr>
            <a:r>
              <a:rPr lang="en-AU" dirty="0" smtClean="0"/>
              <a:t>Recent </a:t>
            </a:r>
            <a:r>
              <a:rPr lang="en-AU" dirty="0"/>
              <a:t>poor food intake, poor appetite, or difficulty preparing or eating food </a:t>
            </a:r>
            <a:endParaRPr lang="en-AU" dirty="0" smtClean="0"/>
          </a:p>
          <a:p>
            <a:pPr lvl="2">
              <a:lnSpc>
                <a:spcPct val="100000"/>
              </a:lnSpc>
            </a:pPr>
            <a:r>
              <a:rPr lang="en-AU" dirty="0" smtClean="0"/>
              <a:t>Changes </a:t>
            </a:r>
            <a:r>
              <a:rPr lang="en-AU" dirty="0"/>
              <a:t>in medication </a:t>
            </a:r>
            <a:endParaRPr lang="en-AU" dirty="0" smtClean="0"/>
          </a:p>
          <a:p>
            <a:pPr lvl="2">
              <a:lnSpc>
                <a:spcPct val="100000"/>
              </a:lnSpc>
            </a:pPr>
            <a:r>
              <a:rPr lang="en-AU" dirty="0" smtClean="0"/>
              <a:t>Periodic </a:t>
            </a:r>
            <a:r>
              <a:rPr lang="en-AU" dirty="0"/>
              <a:t>review of medical nutrition therapy.</a:t>
            </a:r>
            <a:endParaRPr lang="en-AU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938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Role of Medical &amp; </a:t>
            </a:r>
            <a:br>
              <a:rPr lang="en-AU" dirty="0" smtClean="0"/>
            </a:br>
            <a:r>
              <a:rPr lang="en-AU" dirty="0" smtClean="0"/>
              <a:t>Allied Health Professionals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079" y="1763486"/>
            <a:ext cx="8490857" cy="4413477"/>
          </a:xfrm>
        </p:spPr>
        <p:txBody>
          <a:bodyPr>
            <a:noAutofit/>
          </a:bodyPr>
          <a:lstStyle/>
          <a:p>
            <a:r>
              <a:rPr lang="en-AU" sz="2200" b="1" dirty="0" smtClean="0"/>
              <a:t>Diabetes Educator</a:t>
            </a:r>
          </a:p>
          <a:p>
            <a:pPr lvl="1"/>
            <a:r>
              <a:rPr lang="en-AU" sz="2200" dirty="0"/>
              <a:t>provide support and education for people with diabetes (including gestational diabetes) integrating clinical care, self-management education, skills training and disease specific </a:t>
            </a:r>
            <a:r>
              <a:rPr lang="en-AU" sz="2200" dirty="0" smtClean="0"/>
              <a:t>information</a:t>
            </a:r>
          </a:p>
          <a:p>
            <a:pPr lvl="1"/>
            <a:r>
              <a:rPr lang="en-AU" sz="2200" dirty="0" smtClean="0"/>
              <a:t>understand </a:t>
            </a:r>
            <a:r>
              <a:rPr lang="en-AU" sz="2200" dirty="0"/>
              <a:t>diabetes and make informed lifestyle and treatment </a:t>
            </a:r>
            <a:r>
              <a:rPr lang="en-AU" sz="2200" dirty="0" smtClean="0"/>
              <a:t>choices</a:t>
            </a:r>
          </a:p>
          <a:p>
            <a:pPr lvl="1"/>
            <a:r>
              <a:rPr lang="en-AU" sz="2200" dirty="0" smtClean="0"/>
              <a:t>Refer to when</a:t>
            </a:r>
          </a:p>
          <a:p>
            <a:pPr lvl="3"/>
            <a:r>
              <a:rPr lang="en-AU" sz="2000" dirty="0" smtClean="0"/>
              <a:t>Having </a:t>
            </a:r>
            <a:r>
              <a:rPr lang="en-AU" sz="2000" dirty="0"/>
              <a:t>difficulties reaching treatment targets and management goals such as blood glucose </a:t>
            </a:r>
            <a:endParaRPr lang="en-AU" sz="2000" dirty="0" smtClean="0"/>
          </a:p>
          <a:p>
            <a:pPr lvl="3"/>
            <a:r>
              <a:rPr lang="en-AU" sz="2000" dirty="0" smtClean="0"/>
              <a:t>Having </a:t>
            </a:r>
            <a:r>
              <a:rPr lang="en-AU" sz="2000" dirty="0"/>
              <a:t>frequent or severe episodes of low or high blood glucose </a:t>
            </a:r>
            <a:r>
              <a:rPr lang="en-AU" sz="2000" dirty="0" smtClean="0"/>
              <a:t>levels</a:t>
            </a:r>
          </a:p>
          <a:p>
            <a:pPr lvl="3"/>
            <a:r>
              <a:rPr lang="en-AU" sz="2000" dirty="0" smtClean="0"/>
              <a:t>Lifestyle </a:t>
            </a:r>
            <a:r>
              <a:rPr lang="en-AU" sz="2000" dirty="0"/>
              <a:t>or life stage changes such as when starting an exercise program, planning to travel or starting </a:t>
            </a:r>
            <a:r>
              <a:rPr lang="en-AU" sz="2000" dirty="0" smtClean="0"/>
              <a:t>school</a:t>
            </a:r>
          </a:p>
          <a:p>
            <a:pPr lvl="3"/>
            <a:r>
              <a:rPr lang="en-AU" sz="2000" dirty="0" smtClean="0"/>
              <a:t>Planning </a:t>
            </a:r>
            <a:r>
              <a:rPr lang="en-AU" sz="2000" dirty="0"/>
              <a:t>pregnancy, during pregnancy and after delivery</a:t>
            </a:r>
            <a:endParaRPr lang="en-AU" sz="2000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72029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Personal Trainers</a:t>
            </a:r>
            <a:br>
              <a:rPr lang="en-AU" dirty="0" smtClean="0"/>
            </a:br>
            <a:r>
              <a:rPr lang="en-AU" dirty="0" smtClean="0"/>
              <a:t>What you can do, can’t do…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079" y="1763486"/>
            <a:ext cx="8490857" cy="4413477"/>
          </a:xfrm>
        </p:spPr>
        <p:txBody>
          <a:bodyPr>
            <a:noAutofit/>
          </a:bodyPr>
          <a:lstStyle/>
          <a:p>
            <a:r>
              <a:rPr lang="en-AU" dirty="0" smtClean="0"/>
              <a:t>You can … 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Assess </a:t>
            </a:r>
            <a:r>
              <a:rPr lang="en-US" dirty="0"/>
              <a:t>eating habits based on Dietary </a:t>
            </a:r>
            <a:r>
              <a:rPr lang="en-US" dirty="0" smtClean="0"/>
              <a:t>Guidelines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Provide </a:t>
            </a:r>
            <a:r>
              <a:rPr lang="en-US" dirty="0"/>
              <a:t>practical examples of how to meet the Dietary </a:t>
            </a:r>
            <a:r>
              <a:rPr lang="en-US" dirty="0" smtClean="0"/>
              <a:t>Guidelines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Discuss </a:t>
            </a:r>
            <a:r>
              <a:rPr lang="en-US" dirty="0"/>
              <a:t>foods to be included in a healthy diet</a:t>
            </a:r>
            <a:endParaRPr lang="en-US" dirty="0" smtClean="0"/>
          </a:p>
          <a:p>
            <a:pPr lvl="1"/>
            <a:endParaRPr lang="en-AU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832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Personal Trainers</a:t>
            </a:r>
            <a:br>
              <a:rPr lang="en-AU" dirty="0" smtClean="0"/>
            </a:br>
            <a:r>
              <a:rPr lang="en-AU" dirty="0" smtClean="0"/>
              <a:t>What you can do, can’t do…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079" y="1763486"/>
            <a:ext cx="8490857" cy="4413477"/>
          </a:xfrm>
        </p:spPr>
        <p:txBody>
          <a:bodyPr>
            <a:noAutofit/>
          </a:bodyPr>
          <a:lstStyle/>
          <a:p>
            <a:r>
              <a:rPr lang="en-AU" dirty="0" smtClean="0"/>
              <a:t>You can’t … </a:t>
            </a:r>
          </a:p>
          <a:p>
            <a:pPr lvl="1"/>
            <a:r>
              <a:rPr lang="en-AU" sz="2200" dirty="0" smtClean="0"/>
              <a:t>Design </a:t>
            </a:r>
            <a:r>
              <a:rPr lang="en-AU" sz="2200" dirty="0"/>
              <a:t>or disseminate a daily or weekly meal plan with specific foods, unless </a:t>
            </a:r>
            <a:r>
              <a:rPr lang="en-AU" sz="2200" dirty="0" smtClean="0"/>
              <a:t>developed </a:t>
            </a:r>
            <a:r>
              <a:rPr lang="en-AU" sz="2200" dirty="0"/>
              <a:t>and endorsed by </a:t>
            </a:r>
            <a:r>
              <a:rPr lang="en-AU" sz="2200" dirty="0" smtClean="0"/>
              <a:t>an ADP</a:t>
            </a:r>
            <a:endParaRPr lang="en-AU" sz="2200" dirty="0"/>
          </a:p>
          <a:p>
            <a:pPr lvl="1"/>
            <a:r>
              <a:rPr lang="en-AU" sz="2200" dirty="0"/>
              <a:t>Nutritional assessment to determine individual nutritional needs and nutritional status and to recommend nutritional intake.</a:t>
            </a:r>
          </a:p>
          <a:p>
            <a:pPr lvl="1"/>
            <a:r>
              <a:rPr lang="en-AU" sz="2200" dirty="0"/>
              <a:t>Provide advice to clients regarding food allergies or </a:t>
            </a:r>
            <a:r>
              <a:rPr lang="en-AU" sz="2200" dirty="0" smtClean="0"/>
              <a:t>intolerances</a:t>
            </a:r>
          </a:p>
          <a:p>
            <a:pPr lvl="1"/>
            <a:r>
              <a:rPr lang="en-AU" sz="2200" dirty="0" smtClean="0"/>
              <a:t>Provide </a:t>
            </a:r>
            <a:r>
              <a:rPr lang="en-AU" sz="2200" dirty="0"/>
              <a:t>advice to take a dietary </a:t>
            </a:r>
            <a:r>
              <a:rPr lang="en-AU" sz="2200" dirty="0" smtClean="0"/>
              <a:t>supplement </a:t>
            </a:r>
          </a:p>
          <a:p>
            <a:pPr lvl="1"/>
            <a:r>
              <a:rPr lang="en-AU" sz="2200" dirty="0" smtClean="0"/>
              <a:t>Provide advice to clients to avoid a specific food group.</a:t>
            </a:r>
          </a:p>
          <a:p>
            <a:pPr lvl="1"/>
            <a:r>
              <a:rPr lang="en-AU" sz="2200" dirty="0" smtClean="0"/>
              <a:t>Provide </a:t>
            </a:r>
            <a:r>
              <a:rPr lang="en-AU" sz="2200" dirty="0"/>
              <a:t>specific dietary advice for people with chronic disease.</a:t>
            </a:r>
            <a:endParaRPr lang="en-AU" sz="2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73487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Weight Management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Code </a:t>
            </a:r>
            <a:r>
              <a:rPr lang="en-US" dirty="0"/>
              <a:t>of Practice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provides a comprehensive guide for the protection of consumers’ rights and the conduct of weight management </a:t>
            </a:r>
            <a:r>
              <a:rPr lang="en-US" dirty="0" smtClean="0"/>
              <a:t>businesses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Administered by the Weight </a:t>
            </a:r>
            <a:r>
              <a:rPr lang="en-US" dirty="0"/>
              <a:t>Management Council Australia </a:t>
            </a:r>
            <a:r>
              <a:rPr lang="en-US" dirty="0" smtClean="0"/>
              <a:t>Ltd</a:t>
            </a:r>
          </a:p>
          <a:p>
            <a:pPr lvl="1"/>
            <a:r>
              <a:rPr lang="en-US" dirty="0"/>
              <a:t>http://www.weightcouncil.org</a:t>
            </a:r>
            <a:endParaRPr lang="en-AU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189081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Dangers </a:t>
            </a:r>
            <a:r>
              <a:rPr lang="en-US" dirty="0"/>
              <a:t>of </a:t>
            </a:r>
            <a:r>
              <a:rPr lang="en-US" dirty="0" smtClean="0"/>
              <a:t>Providing Inappropriate Nutrition Advice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A person could end up in hospital</a:t>
            </a:r>
            <a:endParaRPr lang="en-AU" b="1" dirty="0"/>
          </a:p>
          <a:p>
            <a:pPr lvl="0"/>
            <a:r>
              <a:rPr lang="en-US" dirty="0"/>
              <a:t>Death</a:t>
            </a:r>
            <a:endParaRPr lang="en-AU" b="1" dirty="0"/>
          </a:p>
          <a:p>
            <a:pPr lvl="0"/>
            <a:r>
              <a:rPr lang="en-US" dirty="0"/>
              <a:t>Could result in the client having unexpected weight gain or weight loss.</a:t>
            </a:r>
            <a:endParaRPr lang="en-AU" b="1" dirty="0"/>
          </a:p>
          <a:p>
            <a:pPr lvl="0"/>
            <a:r>
              <a:rPr lang="en-US" dirty="0"/>
              <a:t>Lawsuits</a:t>
            </a:r>
            <a:endParaRPr lang="en-AU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987698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Dangers </a:t>
            </a:r>
            <a:r>
              <a:rPr lang="en-US" dirty="0"/>
              <a:t>of </a:t>
            </a:r>
            <a:r>
              <a:rPr lang="en-US" dirty="0" smtClean="0"/>
              <a:t>Providing Inappropriate Nutrition Advice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37657"/>
            <a:ext cx="7886700" cy="4239305"/>
          </a:xfrm>
        </p:spPr>
        <p:txBody>
          <a:bodyPr>
            <a:normAutofit lnSpcReduction="10000"/>
          </a:bodyPr>
          <a:lstStyle/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AU" dirty="0" err="1" smtClean="0"/>
              <a:t>Capati</a:t>
            </a:r>
            <a:r>
              <a:rPr lang="en-AU" dirty="0" smtClean="0"/>
              <a:t> </a:t>
            </a:r>
            <a:r>
              <a:rPr lang="en-AU" dirty="0"/>
              <a:t>vs. Crunch </a:t>
            </a:r>
            <a:r>
              <a:rPr lang="en-AU" dirty="0" smtClean="0"/>
              <a:t>Fitness (1999) 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Anne </a:t>
            </a:r>
            <a:r>
              <a:rPr lang="en-AU" dirty="0"/>
              <a:t>Marie </a:t>
            </a:r>
            <a:r>
              <a:rPr lang="en-AU" dirty="0" err="1"/>
              <a:t>Capati</a:t>
            </a:r>
            <a:r>
              <a:rPr lang="en-AU" dirty="0"/>
              <a:t>, 37, died from a brain </a:t>
            </a:r>
            <a:r>
              <a:rPr lang="en-AU" dirty="0" err="1"/>
              <a:t>hemorrhage</a:t>
            </a:r>
            <a:r>
              <a:rPr lang="en-AU" dirty="0"/>
              <a:t> after a physical trainer gave her a list of herbal supplements to take despite knowing that she had high blood pressure that required medication. </a:t>
            </a:r>
            <a:endParaRPr lang="en-AU" dirty="0" smtClean="0"/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One </a:t>
            </a:r>
            <a:r>
              <a:rPr lang="en-AU" dirty="0"/>
              <a:t>product recommended and taken, </a:t>
            </a:r>
            <a:r>
              <a:rPr lang="en-AU" dirty="0" err="1"/>
              <a:t>Thermadrene</a:t>
            </a:r>
            <a:r>
              <a:rPr lang="en-AU" dirty="0"/>
              <a:t>, contained “20 mg of active ephedra, 150 mg guarana seed, 80 mg caffeine, 75 mg purple willow bark, 60 mg cayenne pepper, and 40 mg ginger root.”</a:t>
            </a:r>
            <a:endParaRPr lang="en-AU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16</a:t>
            </a:fld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552449" y="6301856"/>
            <a:ext cx="71655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dirty="0" smtClean="0"/>
              <a:t>Reference: http</a:t>
            </a:r>
            <a:r>
              <a:rPr lang="en-AU" dirty="0"/>
              <a:t>://www.athleteinme.com/ArticleView.aspx?id=264</a:t>
            </a:r>
          </a:p>
        </p:txBody>
      </p:sp>
    </p:spTree>
    <p:extLst>
      <p:ext uri="{BB962C8B-B14F-4D97-AF65-F5344CB8AC3E}">
        <p14:creationId xmlns:p14="http://schemas.microsoft.com/office/powerpoint/2010/main" val="1421839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Dangers </a:t>
            </a:r>
            <a:r>
              <a:rPr lang="en-US" dirty="0"/>
              <a:t>of </a:t>
            </a:r>
            <a:r>
              <a:rPr lang="en-US" dirty="0" smtClean="0"/>
              <a:t>Providing Inappropriate Nutrition Advice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37657"/>
            <a:ext cx="7886700" cy="4239305"/>
          </a:xfrm>
        </p:spPr>
        <p:txBody>
          <a:bodyPr>
            <a:normAutofit/>
          </a:bodyPr>
          <a:lstStyle/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AU" dirty="0" err="1" smtClean="0"/>
              <a:t>Capati</a:t>
            </a:r>
            <a:r>
              <a:rPr lang="en-AU" dirty="0" smtClean="0"/>
              <a:t> </a:t>
            </a:r>
            <a:r>
              <a:rPr lang="en-AU" dirty="0"/>
              <a:t>vs. Crunch </a:t>
            </a:r>
            <a:r>
              <a:rPr lang="en-AU" dirty="0" smtClean="0"/>
              <a:t>Fitness (1999) 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AU" dirty="0"/>
              <a:t>Ephedra, particularly when used in combination with caffeine, has led to thousands of reports of adverse effects </a:t>
            </a:r>
            <a:endParaRPr lang="en-AU" dirty="0" smtClean="0"/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The </a:t>
            </a:r>
            <a:r>
              <a:rPr lang="en-AU" dirty="0"/>
              <a:t>use of these substances by someone with hypertension, particularly when they are taking medication for that condition, is extremely risky. </a:t>
            </a:r>
            <a:endParaRPr lang="en-AU" dirty="0" smtClean="0"/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AU" dirty="0" smtClean="0"/>
              <a:t>$</a:t>
            </a:r>
            <a:r>
              <a:rPr lang="en-AU" dirty="0"/>
              <a:t>320 million </a:t>
            </a:r>
            <a:r>
              <a:rPr lang="en-AU" dirty="0" smtClean="0"/>
              <a:t>lawsuit</a:t>
            </a:r>
            <a:endParaRPr lang="en-AU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17</a:t>
            </a:fld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552449" y="6301856"/>
            <a:ext cx="71655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dirty="0" smtClean="0"/>
              <a:t>Reference: http</a:t>
            </a:r>
            <a:r>
              <a:rPr lang="en-AU" dirty="0"/>
              <a:t>://www.athleteinme.com/ArticleView.aspx?id=264</a:t>
            </a:r>
          </a:p>
        </p:txBody>
      </p:sp>
    </p:spTree>
    <p:extLst>
      <p:ext uri="{BB962C8B-B14F-4D97-AF65-F5344CB8AC3E}">
        <p14:creationId xmlns:p14="http://schemas.microsoft.com/office/powerpoint/2010/main" val="26844553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Client Groups with Specific Nutritional Needs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 fontScale="77500" lnSpcReduction="20000"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AU" dirty="0"/>
              <a:t>pregnant or lactating women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AU" dirty="0"/>
              <a:t>very underweight, overweight or obese 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AU" dirty="0"/>
              <a:t>impaired Glucose Tolerance, Impaired Fasting Glucose or strong family history of Type 2 Diabetes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AU" dirty="0"/>
              <a:t>Type 1 or Type 2 diabetes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AU" dirty="0"/>
              <a:t>cardiovascular disease, Renal disease or Liver disease 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AU" dirty="0"/>
              <a:t>food allergies and intolerances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AU" dirty="0"/>
              <a:t>diagnosed with, undergoing treatment for, or recovering from cancer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AU" dirty="0"/>
              <a:t>frail elderly 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AU" dirty="0"/>
              <a:t>mental illness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dirty="0"/>
              <a:t>high intensity and high volume exercise or sport </a:t>
            </a:r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462446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Situations When Referral </a:t>
            </a:r>
            <a:br>
              <a:rPr lang="en-AU" dirty="0" smtClean="0"/>
            </a:br>
            <a:r>
              <a:rPr lang="en-AU" dirty="0" smtClean="0"/>
              <a:t>is Required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 fontScale="77500" lnSpcReduction="20000"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GB" dirty="0"/>
              <a:t>when individuals ask for specific information regarding weight management or indicate interest in more information on weight loss</a:t>
            </a:r>
            <a:endParaRPr lang="en-AU" i="1" dirty="0"/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GB" dirty="0"/>
              <a:t>when clients have specific questions regarding dieting, diet trends and supplementation</a:t>
            </a:r>
            <a:endParaRPr lang="en-AU" i="1" dirty="0"/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GB" dirty="0"/>
              <a:t>when clients have specific questions regarding the suitability of participating in an available nutrition program when specific health indicators demonstrate increased health risks after pre-exercise screening and client reporting</a:t>
            </a:r>
            <a:endParaRPr lang="en-AU" i="1" dirty="0"/>
          </a:p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en-GB" dirty="0"/>
              <a:t>when the client’s eating patterns are extreme and not meeting nutritional requirements e.g. removing / limiting inappropriately food </a:t>
            </a:r>
            <a:r>
              <a:rPr lang="en-GB" dirty="0" smtClean="0"/>
              <a:t>groups</a:t>
            </a:r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959585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Situations When Referral </a:t>
            </a:r>
            <a:br>
              <a:rPr lang="en-AU" dirty="0" smtClean="0"/>
            </a:br>
            <a:r>
              <a:rPr lang="en-AU" dirty="0" smtClean="0"/>
              <a:t>is Required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 smtClean="0"/>
              <a:t>when </a:t>
            </a:r>
            <a:r>
              <a:rPr lang="en-GB" dirty="0"/>
              <a:t>the client may benefit from attending a structured support program</a:t>
            </a:r>
            <a:endParaRPr lang="en-AU" dirty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when the client is having difficulty achieving weight loss goals </a:t>
            </a:r>
            <a:endParaRPr lang="en-AU" dirty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when the client has high intensity or high level training or sports performance requirements</a:t>
            </a:r>
            <a:endParaRPr lang="en-AU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AU" dirty="0"/>
              <a:t>when the client needs support regarding attitudes to eating and may benefit from additional assistance</a:t>
            </a:r>
            <a:endParaRPr lang="en-A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65152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Organisational</a:t>
            </a:r>
            <a:r>
              <a:rPr lang="en-US" dirty="0" smtClean="0"/>
              <a:t> Policies &amp; Procedures - Referrals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0249"/>
            <a:ext cx="7886700" cy="417671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Privacy</a:t>
            </a:r>
            <a:endParaRPr lang="en-AU" b="1" dirty="0"/>
          </a:p>
          <a:p>
            <a:pPr lvl="0"/>
            <a:r>
              <a:rPr lang="en-US" dirty="0"/>
              <a:t>consent</a:t>
            </a:r>
            <a:endParaRPr lang="en-AU" b="1" dirty="0"/>
          </a:p>
          <a:p>
            <a:pPr lvl="0"/>
            <a:r>
              <a:rPr lang="en-AU" dirty="0"/>
              <a:t>communication protocols</a:t>
            </a:r>
          </a:p>
          <a:p>
            <a:pPr lvl="0"/>
            <a:r>
              <a:rPr lang="en-US" dirty="0"/>
              <a:t>records management and security</a:t>
            </a:r>
            <a:endParaRPr lang="en-AU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1FA-D9C1-41A5-B07A-2D3FB44C573A}" type="slidenum">
              <a:rPr lang="en-AU" smtClean="0"/>
              <a:t>21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3294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1201</Words>
  <Application>Microsoft Office PowerPoint</Application>
  <PresentationFormat>On-screen Show (4:3)</PresentationFormat>
  <Paragraphs>168</Paragraphs>
  <Slides>21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Dangers of Providing Nutrition Advice to Clients</vt:lpstr>
      <vt:lpstr>Sources of Information for Provision of Healthy Eating</vt:lpstr>
      <vt:lpstr>Australian Dietary Guidelines</vt:lpstr>
      <vt:lpstr>Australian Dietary Guidelines</vt:lpstr>
      <vt:lpstr>Australian Dietary Guidelines</vt:lpstr>
      <vt:lpstr>Role of Medical &amp;  Allied Health Professionals</vt:lpstr>
      <vt:lpstr>Role of Medical &amp;  Allied Health Professionals</vt:lpstr>
      <vt:lpstr>Role of Medical &amp;  Allied Health Professionals</vt:lpstr>
      <vt:lpstr>Role of Medical &amp;  Allied Health Professionals</vt:lpstr>
      <vt:lpstr>Role of Medical &amp;  Allied Health Professionals</vt:lpstr>
      <vt:lpstr>Role of Medical &amp;  Allied Health Professionals</vt:lpstr>
      <vt:lpstr>Personal Trainers What you can do, can’t do…</vt:lpstr>
      <vt:lpstr>Personal Trainers What you can do, can’t do…</vt:lpstr>
      <vt:lpstr>Weight Management  Code of Practice</vt:lpstr>
      <vt:lpstr>Dangers of Providing Inappropriate Nutrition Advice </vt:lpstr>
      <vt:lpstr>Dangers of Providing Inappropriate Nutrition Advice </vt:lpstr>
      <vt:lpstr>Dangers of Providing Inappropriate Nutrition Advice </vt:lpstr>
      <vt:lpstr>Client Groups with Specific Nutritional Needs</vt:lpstr>
      <vt:lpstr>Situations When Referral  is Required</vt:lpstr>
      <vt:lpstr>Situations When Referral  is Required</vt:lpstr>
      <vt:lpstr>Organisational Policies &amp; Procedures - Referrals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Dangers of Providing Nutrition Advice to Clients</dc:title>
  <dc:creator>Dr Dion</dc:creator>
  <cp:lastModifiedBy>Dr Dion</cp:lastModifiedBy>
  <cp:revision>17</cp:revision>
  <dcterms:created xsi:type="dcterms:W3CDTF">2016-01-25T13:40:04Z</dcterms:created>
  <dcterms:modified xsi:type="dcterms:W3CDTF">2016-01-26T01:59:43Z</dcterms:modified>
</cp:coreProperties>
</file>