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webextensions/taskpanes.xml" ContentType="application/vnd.ms-office.webextensiontaskpanes+xml"/>
  <Override PartName="/ppt/webextensions/webextension1.xml" ContentType="application/vnd.ms-office.webextens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thumbnail" Target="docProps/thumbnail.jpeg"/><Relationship Id="rId2" Type="http://schemas.openxmlformats.org/officeDocument/2006/relationships/officeDocument" Target="ppt/presentation.xml"/><Relationship Id="rId1" Type="http://schemas.microsoft.com/office/2011/relationships/webextensiontaskpanes" Target="ppt/webextensions/taskpanes.xml"/><Relationship Id="rId6" Type="http://schemas.openxmlformats.org/officeDocument/2006/relationships/custom-properties" Target="docProps/custom.xml"/><Relationship Id="rId5" Type="http://schemas.openxmlformats.org/officeDocument/2006/relationships/extended-properties" Target="docProps/app.xml"/><Relationship Id="rId4"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0"/>
  </p:notesMasterIdLst>
  <p:sldIdLst>
    <p:sldId id="256" r:id="rId2"/>
    <p:sldId id="260" r:id="rId3"/>
    <p:sldId id="263" r:id="rId4"/>
    <p:sldId id="291" r:id="rId5"/>
    <p:sldId id="292" r:id="rId6"/>
    <p:sldId id="278" r:id="rId7"/>
    <p:sldId id="280" r:id="rId8"/>
    <p:sldId id="288" r:id="rId9"/>
    <p:sldId id="289" r:id="rId10"/>
    <p:sldId id="290" r:id="rId11"/>
    <p:sldId id="293" r:id="rId12"/>
    <p:sldId id="294" r:id="rId13"/>
    <p:sldId id="299" r:id="rId14"/>
    <p:sldId id="300" r:id="rId15"/>
    <p:sldId id="301" r:id="rId16"/>
    <p:sldId id="302" r:id="rId17"/>
    <p:sldId id="281" r:id="rId18"/>
    <p:sldId id="282" r:id="rId19"/>
    <p:sldId id="283" r:id="rId20"/>
    <p:sldId id="284" r:id="rId21"/>
    <p:sldId id="285" r:id="rId22"/>
    <p:sldId id="286" r:id="rId23"/>
    <p:sldId id="287" r:id="rId24"/>
    <p:sldId id="295" r:id="rId25"/>
    <p:sldId id="296" r:id="rId26"/>
    <p:sldId id="297" r:id="rId27"/>
    <p:sldId id="298" r:id="rId28"/>
    <p:sldId id="258" r:id="rId29"/>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324" autoAdjust="0"/>
    <p:restoredTop sz="94677"/>
  </p:normalViewPr>
  <p:slideViewPr>
    <p:cSldViewPr snapToGrid="0" snapToObjects="1">
      <p:cViewPr varScale="1">
        <p:scale>
          <a:sx n="124" d="100"/>
          <a:sy n="124" d="100"/>
        </p:scale>
        <p:origin x="534" y="96"/>
      </p:cViewPr>
      <p:guideLst>
        <p:guide orient="horz" pos="2160"/>
        <p:guide pos="2880"/>
      </p:guideLst>
    </p:cSldViewPr>
  </p:slideViewPr>
  <p:notesTextViewPr>
    <p:cViewPr>
      <p:scale>
        <a:sx n="100" d="100"/>
        <a:sy n="100" d="100"/>
      </p:scale>
      <p:origin x="0" y="0"/>
    </p:cViewPr>
  </p:notesTextViewPr>
  <p:notesViewPr>
    <p:cSldViewPr snapToGrid="0" snapToObjects="1">
      <p:cViewPr varScale="1">
        <p:scale>
          <a:sx n="54" d="100"/>
          <a:sy n="54" d="100"/>
        </p:scale>
        <p:origin x="1352" y="7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AU"/>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673DD15-3506-4637-B64E-E80CBDB6C54E}" type="datetimeFigureOut">
              <a:rPr lang="en-AU" smtClean="0"/>
              <a:t>3/08/2018</a:t>
            </a:fld>
            <a:endParaRPr lang="en-AU"/>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AU"/>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AU" dirty="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AU"/>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35BA342-3534-4776-A5D8-E76DBDEFF00B}" type="slidenum">
              <a:rPr lang="en-AU" smtClean="0"/>
              <a:t>‹#›</a:t>
            </a:fld>
            <a:endParaRPr lang="en-AU"/>
          </a:p>
        </p:txBody>
      </p:sp>
    </p:spTree>
    <p:extLst>
      <p:ext uri="{BB962C8B-B14F-4D97-AF65-F5344CB8AC3E}">
        <p14:creationId xmlns:p14="http://schemas.microsoft.com/office/powerpoint/2010/main" val="235956465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smtClean="0"/>
              <a:t>(1) A PCBU must ensure so far as reasonably practicable the health and safety of</a:t>
            </a:r>
          </a:p>
          <a:p>
            <a:pPr marL="171450" indent="-171450">
              <a:buFont typeface="Arial" panose="020B0604020202020204" pitchFamily="34" charset="0"/>
              <a:buChar char="•"/>
            </a:pPr>
            <a:r>
              <a:rPr lang="en-AU" dirty="0" smtClean="0"/>
              <a:t>Workers engaged, or caused to be engaged by the person, and</a:t>
            </a:r>
          </a:p>
          <a:p>
            <a:pPr marL="171450" indent="-171450">
              <a:buFont typeface="Arial" panose="020B0604020202020204" pitchFamily="34" charset="0"/>
              <a:buChar char="•"/>
            </a:pPr>
            <a:r>
              <a:rPr lang="en-AU" dirty="0" smtClean="0"/>
              <a:t>Workers whose activities in carrying out the work are influenced or directed by the person</a:t>
            </a:r>
          </a:p>
          <a:p>
            <a:endParaRPr lang="en-AU" dirty="0" smtClean="0"/>
          </a:p>
          <a:p>
            <a:r>
              <a:rPr lang="en-AU" dirty="0" smtClean="0"/>
              <a:t>while the workers are at work in the business or undertaking</a:t>
            </a:r>
          </a:p>
          <a:p>
            <a:endParaRPr lang="en-AU" dirty="0"/>
          </a:p>
          <a:p>
            <a:r>
              <a:rPr lang="en-AU" dirty="0" smtClean="0"/>
              <a:t>(2) A PCBU must ensure so far as reasonably practicable, that the health and safety of other persons is not put at risk from the work carried out as part of the conduct of the business or undertaking</a:t>
            </a:r>
          </a:p>
          <a:p>
            <a:endParaRPr lang="en-AU" dirty="0"/>
          </a:p>
          <a:p>
            <a:r>
              <a:rPr lang="en-AU" dirty="0" smtClean="0"/>
              <a:t>Refer to section 18 Act for meaning of reasonably practicable</a:t>
            </a:r>
            <a:endParaRPr lang="en-AU" dirty="0"/>
          </a:p>
        </p:txBody>
      </p:sp>
      <p:sp>
        <p:nvSpPr>
          <p:cNvPr id="4" name="Slide Number Placeholder 3"/>
          <p:cNvSpPr>
            <a:spLocks noGrp="1"/>
          </p:cNvSpPr>
          <p:nvPr>
            <p:ph type="sldNum" sz="quarter" idx="10"/>
          </p:nvPr>
        </p:nvSpPr>
        <p:spPr/>
        <p:txBody>
          <a:bodyPr/>
          <a:lstStyle/>
          <a:p>
            <a:fld id="{535BA342-3534-4776-A5D8-E76DBDEFF00B}" type="slidenum">
              <a:rPr lang="en-AU" smtClean="0"/>
              <a:t>3</a:t>
            </a:fld>
            <a:endParaRPr lang="en-AU"/>
          </a:p>
        </p:txBody>
      </p:sp>
    </p:spTree>
    <p:extLst>
      <p:ext uri="{BB962C8B-B14F-4D97-AF65-F5344CB8AC3E}">
        <p14:creationId xmlns:p14="http://schemas.microsoft.com/office/powerpoint/2010/main" val="315681353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b="1" dirty="0"/>
              <a:t>What is due diligence?</a:t>
            </a:r>
          </a:p>
          <a:p>
            <a:r>
              <a:rPr lang="en-AU" dirty="0"/>
              <a:t>In demonstrating due diligence, officers will need to show that they have taken reasonable steps to:</a:t>
            </a:r>
          </a:p>
          <a:p>
            <a:r>
              <a:rPr lang="en-AU" dirty="0"/>
              <a:t>acquire and update their knowledge of health and safety matters</a:t>
            </a:r>
          </a:p>
          <a:p>
            <a:r>
              <a:rPr lang="en-AU" dirty="0"/>
              <a:t>understand the operations being carried out by the person conducting the business or undertaking in which they are employed, and the hazards and risks associated with the operations</a:t>
            </a:r>
          </a:p>
          <a:p>
            <a:r>
              <a:rPr lang="en-AU" dirty="0"/>
              <a:t>ensure that the person conducting the business or undertaking (PCBU) has, and uses, appropriate resources and processes to eliminate or minimise health and safety risks arising from work being done</a:t>
            </a:r>
          </a:p>
          <a:p>
            <a:r>
              <a:rPr lang="en-AU" dirty="0"/>
              <a:t>ensure that the PCBU has appropriate processes in place to receive and respond promptly to information regarding incidents, hazards and risks</a:t>
            </a:r>
          </a:p>
          <a:p>
            <a:r>
              <a:rPr lang="en-AU" dirty="0"/>
              <a:t>ensure that the PCBU has, and uses, processes for complying with duties or obligations under the WHS Act.</a:t>
            </a:r>
          </a:p>
          <a:p>
            <a:r>
              <a:rPr lang="en-AU" dirty="0"/>
              <a:t>This approach emphasises the corporate governance responsibilities of officers. It is critical to the achievement of positive safety outcomes for senior management to lead the corporate safety agenda.</a:t>
            </a:r>
          </a:p>
          <a:p>
            <a:endParaRPr lang="en-AU" dirty="0"/>
          </a:p>
        </p:txBody>
      </p:sp>
      <p:sp>
        <p:nvSpPr>
          <p:cNvPr id="4" name="Slide Number Placeholder 3"/>
          <p:cNvSpPr>
            <a:spLocks noGrp="1"/>
          </p:cNvSpPr>
          <p:nvPr>
            <p:ph type="sldNum" sz="quarter" idx="10"/>
          </p:nvPr>
        </p:nvSpPr>
        <p:spPr/>
        <p:txBody>
          <a:bodyPr/>
          <a:lstStyle/>
          <a:p>
            <a:fld id="{535BA342-3534-4776-A5D8-E76DBDEFF00B}" type="slidenum">
              <a:rPr lang="en-AU" smtClean="0"/>
              <a:t>4</a:t>
            </a:fld>
            <a:endParaRPr lang="en-AU"/>
          </a:p>
        </p:txBody>
      </p:sp>
    </p:spTree>
    <p:extLst>
      <p:ext uri="{BB962C8B-B14F-4D97-AF65-F5344CB8AC3E}">
        <p14:creationId xmlns:p14="http://schemas.microsoft.com/office/powerpoint/2010/main" val="258888695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a:p>
        </p:txBody>
      </p:sp>
      <p:sp>
        <p:nvSpPr>
          <p:cNvPr id="4" name="Slide Number Placeholder 3"/>
          <p:cNvSpPr>
            <a:spLocks noGrp="1"/>
          </p:cNvSpPr>
          <p:nvPr>
            <p:ph type="sldNum" sz="quarter" idx="10"/>
          </p:nvPr>
        </p:nvSpPr>
        <p:spPr/>
        <p:txBody>
          <a:bodyPr/>
          <a:lstStyle/>
          <a:p>
            <a:fld id="{535BA342-3534-4776-A5D8-E76DBDEFF00B}" type="slidenum">
              <a:rPr lang="en-AU" smtClean="0"/>
              <a:t>6</a:t>
            </a:fld>
            <a:endParaRPr lang="en-AU"/>
          </a:p>
        </p:txBody>
      </p:sp>
    </p:spTree>
    <p:extLst>
      <p:ext uri="{BB962C8B-B14F-4D97-AF65-F5344CB8AC3E}">
        <p14:creationId xmlns:p14="http://schemas.microsoft.com/office/powerpoint/2010/main" val="158719212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Most organisations have implemented a range of management systems, i.e. financial, quality, environmental and maintenance systems.  Workplace health and safety management systems should include at least </a:t>
            </a:r>
            <a:r>
              <a:rPr lang="en-AU" dirty="0" smtClean="0"/>
              <a:t>these elements</a:t>
            </a:r>
            <a:r>
              <a:rPr lang="en-AU" dirty="0"/>
              <a:t>:</a:t>
            </a:r>
          </a:p>
          <a:p>
            <a:endParaRPr lang="en-AU" dirty="0"/>
          </a:p>
        </p:txBody>
      </p:sp>
      <p:sp>
        <p:nvSpPr>
          <p:cNvPr id="4" name="Slide Number Placeholder 3"/>
          <p:cNvSpPr>
            <a:spLocks noGrp="1"/>
          </p:cNvSpPr>
          <p:nvPr>
            <p:ph type="sldNum" sz="quarter" idx="10"/>
          </p:nvPr>
        </p:nvSpPr>
        <p:spPr/>
        <p:txBody>
          <a:bodyPr/>
          <a:lstStyle/>
          <a:p>
            <a:fld id="{535BA342-3534-4776-A5D8-E76DBDEFF00B}" type="slidenum">
              <a:rPr lang="en-AU" smtClean="0"/>
              <a:t>8</a:t>
            </a:fld>
            <a:endParaRPr lang="en-AU"/>
          </a:p>
        </p:txBody>
      </p:sp>
    </p:spTree>
    <p:extLst>
      <p:ext uri="{BB962C8B-B14F-4D97-AF65-F5344CB8AC3E}">
        <p14:creationId xmlns:p14="http://schemas.microsoft.com/office/powerpoint/2010/main" val="234953031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a:p>
        </p:txBody>
      </p:sp>
      <p:sp>
        <p:nvSpPr>
          <p:cNvPr id="4" name="Slide Number Placeholder 3"/>
          <p:cNvSpPr>
            <a:spLocks noGrp="1"/>
          </p:cNvSpPr>
          <p:nvPr>
            <p:ph type="sldNum" sz="quarter" idx="10"/>
          </p:nvPr>
        </p:nvSpPr>
        <p:spPr/>
        <p:txBody>
          <a:bodyPr/>
          <a:lstStyle/>
          <a:p>
            <a:fld id="{535BA342-3534-4776-A5D8-E76DBDEFF00B}" type="slidenum">
              <a:rPr lang="en-AU" smtClean="0"/>
              <a:t>9</a:t>
            </a:fld>
            <a:endParaRPr lang="en-AU"/>
          </a:p>
        </p:txBody>
      </p:sp>
    </p:spTree>
    <p:extLst>
      <p:ext uri="{BB962C8B-B14F-4D97-AF65-F5344CB8AC3E}">
        <p14:creationId xmlns:p14="http://schemas.microsoft.com/office/powerpoint/2010/main" val="81987463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A well-developed safety audit system will:</a:t>
            </a:r>
          </a:p>
          <a:p>
            <a:pPr lvl="0"/>
            <a:r>
              <a:rPr lang="en-AU" dirty="0"/>
              <a:t>Provide an objective view of the status of workplace health and safety management within an organisation.</a:t>
            </a:r>
          </a:p>
          <a:p>
            <a:pPr lvl="0"/>
            <a:r>
              <a:rPr lang="en-AU" dirty="0"/>
              <a:t>Identify non-compliance in management or control systems and highlight aspects requiring corrective action.</a:t>
            </a:r>
          </a:p>
          <a:p>
            <a:pPr lvl="0"/>
            <a:r>
              <a:rPr lang="en-AU" dirty="0"/>
              <a:t>Recognise success in workplace health and safety management, where the standard has been achieved or exceeded.</a:t>
            </a:r>
          </a:p>
          <a:p>
            <a:pPr lvl="0"/>
            <a:r>
              <a:rPr lang="en-AU" dirty="0"/>
              <a:t>Evaluate the level of compliance/non-compliance with legislative requirements.</a:t>
            </a:r>
          </a:p>
          <a:p>
            <a:endParaRPr lang="en-AU" dirty="0"/>
          </a:p>
        </p:txBody>
      </p:sp>
      <p:sp>
        <p:nvSpPr>
          <p:cNvPr id="4" name="Slide Number Placeholder 3"/>
          <p:cNvSpPr>
            <a:spLocks noGrp="1"/>
          </p:cNvSpPr>
          <p:nvPr>
            <p:ph type="sldNum" sz="quarter" idx="10"/>
          </p:nvPr>
        </p:nvSpPr>
        <p:spPr/>
        <p:txBody>
          <a:bodyPr/>
          <a:lstStyle/>
          <a:p>
            <a:fld id="{535BA342-3534-4776-A5D8-E76DBDEFF00B}" type="slidenum">
              <a:rPr lang="en-AU" smtClean="0"/>
              <a:t>11</a:t>
            </a:fld>
            <a:endParaRPr lang="en-AU"/>
          </a:p>
        </p:txBody>
      </p:sp>
    </p:spTree>
    <p:extLst>
      <p:ext uri="{BB962C8B-B14F-4D97-AF65-F5344CB8AC3E}">
        <p14:creationId xmlns:p14="http://schemas.microsoft.com/office/powerpoint/2010/main" val="13716441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1"/>
            <a:r>
              <a:rPr lang="en-US" b="1" dirty="0"/>
              <a:t>Management Systems Audit</a:t>
            </a:r>
            <a:endParaRPr lang="en-AU" sz="1050" b="1" dirty="0"/>
          </a:p>
          <a:p>
            <a:r>
              <a:rPr lang="en-US" dirty="0"/>
              <a:t>A management systems audit is an audit that measures the </a:t>
            </a:r>
            <a:r>
              <a:rPr lang="en-US" dirty="0" err="1"/>
              <a:t>organisation’s</a:t>
            </a:r>
            <a:r>
              <a:rPr lang="en-US" dirty="0"/>
              <a:t> safety management systems against statutory or </a:t>
            </a:r>
            <a:r>
              <a:rPr lang="en-US" dirty="0" err="1"/>
              <a:t>recognised</a:t>
            </a:r>
            <a:r>
              <a:rPr lang="en-US" dirty="0"/>
              <a:t> best practice standards.  These audits also allow the </a:t>
            </a:r>
            <a:r>
              <a:rPr lang="en-US" dirty="0" err="1"/>
              <a:t>organisation</a:t>
            </a:r>
            <a:r>
              <a:rPr lang="en-US" dirty="0"/>
              <a:t> to implement a cycle of continuous improvement, benchmark health and safety performance, and in some instances, gain recognition for the standards achieved by the health and safety management system.</a:t>
            </a:r>
            <a:endParaRPr lang="en-AU" sz="1050" dirty="0"/>
          </a:p>
          <a:p>
            <a:pPr lvl="1"/>
            <a:r>
              <a:rPr lang="en-US" b="1" dirty="0"/>
              <a:t>Compliance Audit</a:t>
            </a:r>
            <a:endParaRPr lang="en-AU" sz="1050" b="1" dirty="0"/>
          </a:p>
          <a:p>
            <a:r>
              <a:rPr lang="en-US" dirty="0"/>
              <a:t>A compliance audit simply measures an </a:t>
            </a:r>
            <a:r>
              <a:rPr lang="en-US" dirty="0" err="1"/>
              <a:t>organisation’s</a:t>
            </a:r>
            <a:r>
              <a:rPr lang="en-US" dirty="0"/>
              <a:t> compliance to statutory standards.  </a:t>
            </a:r>
            <a:r>
              <a:rPr lang="en-US" dirty="0" err="1"/>
              <a:t>Organisations</a:t>
            </a:r>
            <a:r>
              <a:rPr lang="en-US" dirty="0"/>
              <a:t> should conduct their own risk assessments and set their own standards should the statutory standards not </a:t>
            </a:r>
            <a:r>
              <a:rPr lang="en-US" dirty="0" err="1"/>
              <a:t>minimise</a:t>
            </a:r>
            <a:r>
              <a:rPr lang="en-US" dirty="0"/>
              <a:t> the risks to acceptable levels.</a:t>
            </a:r>
            <a:endParaRPr lang="en-AU" sz="1050" dirty="0"/>
          </a:p>
          <a:p>
            <a:pPr lvl="1"/>
            <a:r>
              <a:rPr lang="en-US" b="1" dirty="0"/>
              <a:t>Procedural Audit</a:t>
            </a:r>
            <a:endParaRPr lang="en-AU" sz="1050" b="1" dirty="0"/>
          </a:p>
          <a:p>
            <a:r>
              <a:rPr lang="en-US" dirty="0"/>
              <a:t>A procedural audit is one where a specific procedure is audited to determine any deviation from accepted standards.  A procedural audit may be done, for example, on incident reporting, hazardous chemicals management, rehabilitation, emergency procedures, plant, etc.  If all the procedures that make up the system are audited over a period of time, then a full measurement of the workplace health and safety system will be achieved.  However, generally, procedural audits are conducted on one element of the health and safety program within one area of the </a:t>
            </a:r>
            <a:r>
              <a:rPr lang="en-US" dirty="0" err="1"/>
              <a:t>organisation</a:t>
            </a:r>
            <a:r>
              <a:rPr lang="en-US" dirty="0"/>
              <a:t>.</a:t>
            </a:r>
            <a:endParaRPr lang="en-AU" dirty="0"/>
          </a:p>
        </p:txBody>
      </p:sp>
      <p:sp>
        <p:nvSpPr>
          <p:cNvPr id="4" name="Slide Number Placeholder 3"/>
          <p:cNvSpPr>
            <a:spLocks noGrp="1"/>
          </p:cNvSpPr>
          <p:nvPr>
            <p:ph type="sldNum" sz="quarter" idx="10"/>
          </p:nvPr>
        </p:nvSpPr>
        <p:spPr/>
        <p:txBody>
          <a:bodyPr/>
          <a:lstStyle/>
          <a:p>
            <a:fld id="{535BA342-3534-4776-A5D8-E76DBDEFF00B}" type="slidenum">
              <a:rPr lang="en-AU" smtClean="0"/>
              <a:t>12</a:t>
            </a:fld>
            <a:endParaRPr lang="en-AU"/>
          </a:p>
        </p:txBody>
      </p:sp>
    </p:spTree>
    <p:extLst>
      <p:ext uri="{BB962C8B-B14F-4D97-AF65-F5344CB8AC3E}">
        <p14:creationId xmlns:p14="http://schemas.microsoft.com/office/powerpoint/2010/main" val="204885526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These audits also allow the </a:t>
            </a:r>
            <a:r>
              <a:rPr lang="en-US" dirty="0" err="1"/>
              <a:t>organisation</a:t>
            </a:r>
            <a:r>
              <a:rPr lang="en-US" dirty="0"/>
              <a:t> to implement a cycle of continuous improvement, benchmark health and safety performance, and in some instances, gain recognition for the standards achieved by the health and safety management system.</a:t>
            </a:r>
            <a:endParaRPr lang="en-AU" dirty="0"/>
          </a:p>
          <a:p>
            <a:endParaRPr lang="en-AU" dirty="0"/>
          </a:p>
        </p:txBody>
      </p:sp>
      <p:sp>
        <p:nvSpPr>
          <p:cNvPr id="4" name="Slide Number Placeholder 3"/>
          <p:cNvSpPr>
            <a:spLocks noGrp="1"/>
          </p:cNvSpPr>
          <p:nvPr>
            <p:ph type="sldNum" sz="quarter" idx="10"/>
          </p:nvPr>
        </p:nvSpPr>
        <p:spPr/>
        <p:txBody>
          <a:bodyPr/>
          <a:lstStyle/>
          <a:p>
            <a:fld id="{535BA342-3534-4776-A5D8-E76DBDEFF00B}" type="slidenum">
              <a:rPr lang="en-AU" smtClean="0"/>
              <a:t>13</a:t>
            </a:fld>
            <a:endParaRPr lang="en-AU"/>
          </a:p>
        </p:txBody>
      </p:sp>
    </p:spTree>
    <p:extLst>
      <p:ext uri="{BB962C8B-B14F-4D97-AF65-F5344CB8AC3E}">
        <p14:creationId xmlns:p14="http://schemas.microsoft.com/office/powerpoint/2010/main" val="251922497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a:t>Organisations</a:t>
            </a:r>
            <a:r>
              <a:rPr lang="en-US" dirty="0"/>
              <a:t> should conduct their own risk assessments and set their own standards should the statutory standards not </a:t>
            </a:r>
            <a:r>
              <a:rPr lang="en-US" dirty="0" err="1"/>
              <a:t>minimise</a:t>
            </a:r>
            <a:r>
              <a:rPr lang="en-US" dirty="0"/>
              <a:t> the risks to acceptable levels.</a:t>
            </a:r>
            <a:endParaRPr lang="en-AU" dirty="0"/>
          </a:p>
          <a:p>
            <a:endParaRPr lang="en-AU" dirty="0"/>
          </a:p>
        </p:txBody>
      </p:sp>
      <p:sp>
        <p:nvSpPr>
          <p:cNvPr id="4" name="Slide Number Placeholder 3"/>
          <p:cNvSpPr>
            <a:spLocks noGrp="1"/>
          </p:cNvSpPr>
          <p:nvPr>
            <p:ph type="sldNum" sz="quarter" idx="10"/>
          </p:nvPr>
        </p:nvSpPr>
        <p:spPr/>
        <p:txBody>
          <a:bodyPr/>
          <a:lstStyle/>
          <a:p>
            <a:fld id="{535BA342-3534-4776-A5D8-E76DBDEFF00B}" type="slidenum">
              <a:rPr lang="en-AU" smtClean="0"/>
              <a:t>14</a:t>
            </a:fld>
            <a:endParaRPr lang="en-AU"/>
          </a:p>
        </p:txBody>
      </p:sp>
    </p:spTree>
    <p:extLst>
      <p:ext uri="{BB962C8B-B14F-4D97-AF65-F5344CB8AC3E}">
        <p14:creationId xmlns:p14="http://schemas.microsoft.com/office/powerpoint/2010/main" val="237706124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 procedural audit is one where a specific procedure is audited to determine any deviation from accepted standards.  A procedural audit may be done, for example, on incident reporting, hazardous chemicals management, rehabilitation, emergency procedures, plant, etc.  If all the procedures that make up the system are audited over a period of time, then a full measurement of the workplace health and safety system will be achieved.  However, generally, procedural audits are conducted on one element of the health and safety program within one area of the </a:t>
            </a:r>
            <a:r>
              <a:rPr lang="en-US" dirty="0" err="1"/>
              <a:t>organisation</a:t>
            </a:r>
            <a:r>
              <a:rPr lang="en-US" dirty="0"/>
              <a:t>.</a:t>
            </a:r>
            <a:endParaRPr lang="en-AU" dirty="0"/>
          </a:p>
          <a:p>
            <a:endParaRPr lang="en-AU" dirty="0"/>
          </a:p>
        </p:txBody>
      </p:sp>
      <p:sp>
        <p:nvSpPr>
          <p:cNvPr id="4" name="Slide Number Placeholder 3"/>
          <p:cNvSpPr>
            <a:spLocks noGrp="1"/>
          </p:cNvSpPr>
          <p:nvPr>
            <p:ph type="sldNum" sz="quarter" idx="10"/>
          </p:nvPr>
        </p:nvSpPr>
        <p:spPr/>
        <p:txBody>
          <a:bodyPr/>
          <a:lstStyle/>
          <a:p>
            <a:fld id="{535BA342-3534-4776-A5D8-E76DBDEFF00B}" type="slidenum">
              <a:rPr lang="en-AU" smtClean="0"/>
              <a:t>15</a:t>
            </a:fld>
            <a:endParaRPr lang="en-AU"/>
          </a:p>
        </p:txBody>
      </p:sp>
    </p:spTree>
    <p:extLst>
      <p:ext uri="{BB962C8B-B14F-4D97-AF65-F5344CB8AC3E}">
        <p14:creationId xmlns:p14="http://schemas.microsoft.com/office/powerpoint/2010/main" val="61341876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The auditor must be aware that if they plan to audit against the organisation’s workplace health and safety policy and procedures, then those procedures themselves must meet or exceed the minimum statutory standards.  Hence, the auditor must have access to the statute legislation dealing with the topic they are auditing.  </a:t>
            </a:r>
          </a:p>
          <a:p>
            <a:r>
              <a:rPr lang="en-AU" dirty="0"/>
              <a:t>If a review of the procedure identifies it is non-compliant with the statute requirements, then a non-conformance report must be raised for management requesting the standard to be updated.  Should the procedure exceed the statutory requirements, then this information should also be passed in the audit report to management.  If no significant increase in safety or decrease in the level of risk is achieved by exceeding the standard, then the procedure may be reviewed to meet the minimum statutory requirements.  .</a:t>
            </a:r>
          </a:p>
          <a:p>
            <a:r>
              <a:rPr lang="en-US" dirty="0"/>
              <a:t> </a:t>
            </a:r>
            <a:endParaRPr lang="en-AU" dirty="0"/>
          </a:p>
          <a:p>
            <a:endParaRPr lang="en-AU" dirty="0"/>
          </a:p>
        </p:txBody>
      </p:sp>
      <p:sp>
        <p:nvSpPr>
          <p:cNvPr id="4" name="Slide Number Placeholder 3"/>
          <p:cNvSpPr>
            <a:spLocks noGrp="1"/>
          </p:cNvSpPr>
          <p:nvPr>
            <p:ph type="sldNum" sz="quarter" idx="10"/>
          </p:nvPr>
        </p:nvSpPr>
        <p:spPr/>
        <p:txBody>
          <a:bodyPr/>
          <a:lstStyle/>
          <a:p>
            <a:fld id="{535BA342-3534-4776-A5D8-E76DBDEFF00B}" type="slidenum">
              <a:rPr lang="en-AU" smtClean="0"/>
              <a:t>16</a:t>
            </a:fld>
            <a:endParaRPr lang="en-AU"/>
          </a:p>
        </p:txBody>
      </p:sp>
    </p:spTree>
    <p:extLst>
      <p:ext uri="{BB962C8B-B14F-4D97-AF65-F5344CB8AC3E}">
        <p14:creationId xmlns:p14="http://schemas.microsoft.com/office/powerpoint/2010/main" val="392361272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If an organisation’s workplace health and safety policy and procedures manual is available to the auditor prior to the site visit, a desk top audit can be conducted.  The desk top audit will require the auditor to examine the procedure to be audited against the audit standard.  This will save time for the auditor on site and may identify major non-compliances with the organisation’s procedures.</a:t>
            </a:r>
          </a:p>
          <a:p>
            <a:endParaRPr lang="en-AU" dirty="0"/>
          </a:p>
        </p:txBody>
      </p:sp>
      <p:sp>
        <p:nvSpPr>
          <p:cNvPr id="4" name="Slide Number Placeholder 3"/>
          <p:cNvSpPr>
            <a:spLocks noGrp="1"/>
          </p:cNvSpPr>
          <p:nvPr>
            <p:ph type="sldNum" sz="quarter" idx="10"/>
          </p:nvPr>
        </p:nvSpPr>
        <p:spPr/>
        <p:txBody>
          <a:bodyPr/>
          <a:lstStyle/>
          <a:p>
            <a:fld id="{535BA342-3534-4776-A5D8-E76DBDEFF00B}" type="slidenum">
              <a:rPr lang="en-AU" smtClean="0"/>
              <a:t>18</a:t>
            </a:fld>
            <a:endParaRPr lang="en-AU"/>
          </a:p>
        </p:txBody>
      </p:sp>
    </p:spTree>
    <p:extLst>
      <p:ext uri="{BB962C8B-B14F-4D97-AF65-F5344CB8AC3E}">
        <p14:creationId xmlns:p14="http://schemas.microsoft.com/office/powerpoint/2010/main" val="336127410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auditor should </a:t>
            </a:r>
            <a:r>
              <a:rPr lang="en-US" dirty="0" smtClean="0"/>
              <a:t>conduct </a:t>
            </a:r>
            <a:r>
              <a:rPr lang="en-US" dirty="0"/>
              <a:t>interviews with management representatives from the Chief Executive down to supervisory level.  Questions on management responsibilities, the decision making process, training, etc., should be asked by the auditor to ascertain management’s level of understanding and commitment towards the safety management systems.</a:t>
            </a:r>
            <a:endParaRPr lang="en-AU" dirty="0"/>
          </a:p>
          <a:p>
            <a:endParaRPr lang="en-US" dirty="0" smtClean="0"/>
          </a:p>
          <a:p>
            <a:r>
              <a:rPr lang="en-US" dirty="0" smtClean="0"/>
              <a:t>As </a:t>
            </a:r>
            <a:r>
              <a:rPr lang="en-US" dirty="0"/>
              <a:t>all these people play a specialist role in the management of workplace health and safety systems, their knowledge of how the </a:t>
            </a:r>
            <a:r>
              <a:rPr lang="en-US" dirty="0" err="1"/>
              <a:t>organisation</a:t>
            </a:r>
            <a:r>
              <a:rPr lang="en-US" dirty="0"/>
              <a:t> is performing will be invaluable to the auditor</a:t>
            </a:r>
            <a:r>
              <a:rPr lang="en-US" dirty="0" smtClean="0"/>
              <a:t>.</a:t>
            </a:r>
          </a:p>
          <a:p>
            <a:endParaRPr lang="en-US" dirty="0" smtClean="0"/>
          </a:p>
          <a:p>
            <a:endParaRPr lang="en-AU" dirty="0"/>
          </a:p>
        </p:txBody>
      </p:sp>
      <p:sp>
        <p:nvSpPr>
          <p:cNvPr id="4" name="Slide Number Placeholder 3"/>
          <p:cNvSpPr>
            <a:spLocks noGrp="1"/>
          </p:cNvSpPr>
          <p:nvPr>
            <p:ph type="sldNum" sz="quarter" idx="10"/>
          </p:nvPr>
        </p:nvSpPr>
        <p:spPr/>
        <p:txBody>
          <a:bodyPr/>
          <a:lstStyle/>
          <a:p>
            <a:fld id="{535BA342-3534-4776-A5D8-E76DBDEFF00B}" type="slidenum">
              <a:rPr lang="en-AU" smtClean="0"/>
              <a:t>22</a:t>
            </a:fld>
            <a:endParaRPr lang="en-AU"/>
          </a:p>
        </p:txBody>
      </p:sp>
    </p:spTree>
    <p:extLst>
      <p:ext uri="{BB962C8B-B14F-4D97-AF65-F5344CB8AC3E}">
        <p14:creationId xmlns:p14="http://schemas.microsoft.com/office/powerpoint/2010/main" val="161371677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From the interviews and inspection of documentation, the extent of the existing safety management system should have been established.  As previously stated, documented procedures and training records are of no benefit to an </a:t>
            </a:r>
            <a:r>
              <a:rPr lang="en-US" dirty="0" err="1"/>
              <a:t>organisation</a:t>
            </a:r>
            <a:r>
              <a:rPr lang="en-US" dirty="0"/>
              <a:t> unless the procedures are implemented and staff understand the requirements.  Hence, it is essential that the auditor verify the extent of implementation of the systems within the workplace, i.e. this is the ‘seeing is believing’ element of the audit</a:t>
            </a:r>
            <a:r>
              <a:rPr lang="en-US" dirty="0" smtClean="0"/>
              <a:t>.</a:t>
            </a:r>
          </a:p>
          <a:p>
            <a:endParaRPr lang="en-AU" dirty="0"/>
          </a:p>
          <a:p>
            <a:r>
              <a:rPr lang="en-US" dirty="0"/>
              <a:t>The inspection verification phase is achieved by a visual inspection of the workplace and by observation of persons performing their work.  Again, it is important that photographic evidence be obtained to either confirm the implementation of the systems or identify the deficiencies.  If possible, in taking the photographs, people should not be able to be identified.</a:t>
            </a:r>
            <a:endParaRPr lang="en-AU" dirty="0"/>
          </a:p>
          <a:p>
            <a:endParaRPr lang="en-AU" dirty="0"/>
          </a:p>
        </p:txBody>
      </p:sp>
      <p:sp>
        <p:nvSpPr>
          <p:cNvPr id="4" name="Slide Number Placeholder 3"/>
          <p:cNvSpPr>
            <a:spLocks noGrp="1"/>
          </p:cNvSpPr>
          <p:nvPr>
            <p:ph type="sldNum" sz="quarter" idx="10"/>
          </p:nvPr>
        </p:nvSpPr>
        <p:spPr/>
        <p:txBody>
          <a:bodyPr/>
          <a:lstStyle/>
          <a:p>
            <a:fld id="{535BA342-3534-4776-A5D8-E76DBDEFF00B}" type="slidenum">
              <a:rPr lang="en-AU" smtClean="0"/>
              <a:t>23</a:t>
            </a:fld>
            <a:endParaRPr lang="en-AU"/>
          </a:p>
        </p:txBody>
      </p:sp>
    </p:spTree>
    <p:extLst>
      <p:ext uri="{BB962C8B-B14F-4D97-AF65-F5344CB8AC3E}">
        <p14:creationId xmlns:p14="http://schemas.microsoft.com/office/powerpoint/2010/main" val="20726303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This phase is effectively the analysis of all the data collected.  During this analysis the auditor or auditors will meet to compare their observations and records to determine an overall assessment of the status of the audit item.  If non-compliance is identified throughout the audit and deemed by the auditor as serious, i.e. may endanger personnel or property, then the non-compliance should be confirmed with the relevant management member as soon as possible with the aim of stopping that process until the non-compliance is corrected.</a:t>
            </a:r>
          </a:p>
          <a:p>
            <a:endParaRPr lang="en-AU" dirty="0"/>
          </a:p>
        </p:txBody>
      </p:sp>
      <p:sp>
        <p:nvSpPr>
          <p:cNvPr id="4" name="Slide Number Placeholder 3"/>
          <p:cNvSpPr>
            <a:spLocks noGrp="1"/>
          </p:cNvSpPr>
          <p:nvPr>
            <p:ph type="sldNum" sz="quarter" idx="10"/>
          </p:nvPr>
        </p:nvSpPr>
        <p:spPr/>
        <p:txBody>
          <a:bodyPr/>
          <a:lstStyle/>
          <a:p>
            <a:fld id="{535BA342-3534-4776-A5D8-E76DBDEFF00B}" type="slidenum">
              <a:rPr lang="en-AU" smtClean="0"/>
              <a:t>24</a:t>
            </a:fld>
            <a:endParaRPr lang="en-AU"/>
          </a:p>
        </p:txBody>
      </p:sp>
    </p:spTree>
    <p:extLst>
      <p:ext uri="{BB962C8B-B14F-4D97-AF65-F5344CB8AC3E}">
        <p14:creationId xmlns:p14="http://schemas.microsoft.com/office/powerpoint/2010/main" val="95743389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phase of the audit process requires the auditors to present a verbal report to management on the audit findings.  This allows management to question the findings and clarify the situation before it is documented.  If applicable, an audit summary of the findings should be provided to attendees at this meeting.  The general format for closing the meeting will be as follows:</a:t>
            </a:r>
            <a:endParaRPr lang="en-AU" dirty="0"/>
          </a:p>
          <a:p>
            <a:r>
              <a:rPr lang="en-US" dirty="0"/>
              <a:t> </a:t>
            </a:r>
            <a:endParaRPr lang="en-AU" dirty="0"/>
          </a:p>
          <a:p>
            <a:pPr lvl="0"/>
            <a:r>
              <a:rPr lang="en-AU" dirty="0"/>
              <a:t>Distribute a copy of the audit summary.</a:t>
            </a:r>
          </a:p>
          <a:p>
            <a:pPr lvl="0"/>
            <a:r>
              <a:rPr lang="en-AU" dirty="0"/>
              <a:t>Present a verbal report to the attendees starting with the positives, identifying the deficiencies and finishing with a positive.</a:t>
            </a:r>
          </a:p>
          <a:p>
            <a:pPr lvl="0"/>
            <a:r>
              <a:rPr lang="en-AU" dirty="0"/>
              <a:t>Allow discussion to ensure the findings are clearly understood by all attendees.</a:t>
            </a:r>
          </a:p>
          <a:p>
            <a:pPr lvl="0"/>
            <a:r>
              <a:rPr lang="en-AU" dirty="0"/>
              <a:t>Advise attendees on the estimated date of completion of the written report.</a:t>
            </a:r>
          </a:p>
          <a:p>
            <a:pPr lvl="0"/>
            <a:r>
              <a:rPr lang="en-AU" dirty="0"/>
              <a:t>Thank the attendees for the cooperation and assistance with the audit.</a:t>
            </a:r>
          </a:p>
          <a:p>
            <a:r>
              <a:rPr lang="en-AU" dirty="0" err="1" smtClean="0"/>
              <a:t>Note:If</a:t>
            </a:r>
            <a:r>
              <a:rPr lang="en-AU" dirty="0" smtClean="0"/>
              <a:t> </a:t>
            </a:r>
            <a:r>
              <a:rPr lang="en-AU" dirty="0"/>
              <a:t>non-compliance reports were raised during the audit, acknowledgement by the relevant manager or auditee by signing the notice should be undertaken at this meeting.</a:t>
            </a:r>
          </a:p>
          <a:p>
            <a:endParaRPr lang="en-AU" dirty="0"/>
          </a:p>
        </p:txBody>
      </p:sp>
      <p:sp>
        <p:nvSpPr>
          <p:cNvPr id="4" name="Slide Number Placeholder 3"/>
          <p:cNvSpPr>
            <a:spLocks noGrp="1"/>
          </p:cNvSpPr>
          <p:nvPr>
            <p:ph type="sldNum" sz="quarter" idx="10"/>
          </p:nvPr>
        </p:nvSpPr>
        <p:spPr/>
        <p:txBody>
          <a:bodyPr/>
          <a:lstStyle/>
          <a:p>
            <a:fld id="{535BA342-3534-4776-A5D8-E76DBDEFF00B}" type="slidenum">
              <a:rPr lang="en-AU" smtClean="0"/>
              <a:t>25</a:t>
            </a:fld>
            <a:endParaRPr lang="en-AU"/>
          </a:p>
        </p:txBody>
      </p:sp>
    </p:spTree>
    <p:extLst>
      <p:ext uri="{BB962C8B-B14F-4D97-AF65-F5344CB8AC3E}">
        <p14:creationId xmlns:p14="http://schemas.microsoft.com/office/powerpoint/2010/main" val="98382912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The audit report must be delivered to management as agreed during the closing meeting.  The audit report is a complete report of the audit findings and should remain unchanged from the information provided in the closing meeting.</a:t>
            </a:r>
          </a:p>
          <a:p>
            <a:endParaRPr lang="en-AU" dirty="0"/>
          </a:p>
        </p:txBody>
      </p:sp>
      <p:sp>
        <p:nvSpPr>
          <p:cNvPr id="4" name="Slide Number Placeholder 3"/>
          <p:cNvSpPr>
            <a:spLocks noGrp="1"/>
          </p:cNvSpPr>
          <p:nvPr>
            <p:ph type="sldNum" sz="quarter" idx="10"/>
          </p:nvPr>
        </p:nvSpPr>
        <p:spPr/>
        <p:txBody>
          <a:bodyPr/>
          <a:lstStyle/>
          <a:p>
            <a:fld id="{535BA342-3534-4776-A5D8-E76DBDEFF00B}" type="slidenum">
              <a:rPr lang="en-AU" smtClean="0"/>
              <a:t>26</a:t>
            </a:fld>
            <a:endParaRPr lang="en-AU"/>
          </a:p>
        </p:txBody>
      </p:sp>
    </p:spTree>
    <p:extLst>
      <p:ext uri="{BB962C8B-B14F-4D97-AF65-F5344CB8AC3E}">
        <p14:creationId xmlns:p14="http://schemas.microsoft.com/office/powerpoint/2010/main" val="167672717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96CDD2B9-1CA1-1249-8E1F-5258F8BD0B6E}" type="datetimeFigureOut">
              <a:rPr lang="en-US" smtClean="0"/>
              <a:t>8/3/2018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35717199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6CDD2B9-1CA1-1249-8E1F-5258F8BD0B6E}" type="datetimeFigureOut">
              <a:rPr lang="en-US" smtClean="0"/>
              <a:t>8/3/2018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20633472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6CDD2B9-1CA1-1249-8E1F-5258F8BD0B6E}" type="datetimeFigureOut">
              <a:rPr lang="en-US" smtClean="0"/>
              <a:t>8/3/2018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33047179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96CDD2B9-1CA1-1249-8E1F-5258F8BD0B6E}" type="datetimeFigureOut">
              <a:rPr lang="en-US" smtClean="0"/>
              <a:t>8/3/2018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20043374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96CDD2B9-1CA1-1249-8E1F-5258F8BD0B6E}" type="datetimeFigureOut">
              <a:rPr lang="en-US" smtClean="0"/>
              <a:t>8/3/2018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30640240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96CDD2B9-1CA1-1249-8E1F-5258F8BD0B6E}" type="datetimeFigureOut">
              <a:rPr lang="en-US" smtClean="0"/>
              <a:t>8/3/2018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23822729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6CDD2B9-1CA1-1249-8E1F-5258F8BD0B6E}" type="datetimeFigureOut">
              <a:rPr lang="en-US" smtClean="0"/>
              <a:t>8/3/2018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17474547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96CDD2B9-1CA1-1249-8E1F-5258F8BD0B6E}" type="datetimeFigureOut">
              <a:rPr lang="en-US" smtClean="0"/>
              <a:t>8/3/2018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36390975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96CDD2B9-1CA1-1249-8E1F-5258F8BD0B6E}" type="datetimeFigureOut">
              <a:rPr lang="en-US" smtClean="0"/>
              <a:t>8/3/2018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35121882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6CDD2B9-1CA1-1249-8E1F-5258F8BD0B6E}" type="datetimeFigureOut">
              <a:rPr lang="en-US" smtClean="0"/>
              <a:t>8/3/2018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16752314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6CDD2B9-1CA1-1249-8E1F-5258F8BD0B6E}" type="datetimeFigureOut">
              <a:rPr lang="en-US" smtClean="0"/>
              <a:t>8/3/2018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10066802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6CDD2B9-1CA1-1249-8E1F-5258F8BD0B6E}" type="datetimeFigureOut">
              <a:rPr lang="en-US" smtClean="0"/>
              <a:t>8/3/2018</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402534A-8BAB-654B-B7E3-427727216B24}" type="slidenum">
              <a:rPr lang="en-US" smtClean="0"/>
              <a:t>‹#›</a:t>
            </a:fld>
            <a:endParaRPr lang="en-US"/>
          </a:p>
        </p:txBody>
      </p:sp>
      <p:pic>
        <p:nvPicPr>
          <p:cNvPr id="7" name="Picture 6"/>
          <p:cNvPicPr>
            <a:picLocks noChangeAspect="1"/>
          </p:cNvPicPr>
          <p:nvPr userDrawn="1"/>
        </p:nvPicPr>
        <p:blipFill>
          <a:blip r:embed="rId13"/>
          <a:stretch>
            <a:fillRect/>
          </a:stretch>
        </p:blipFill>
        <p:spPr>
          <a:xfrm>
            <a:off x="0" y="0"/>
            <a:ext cx="9156700" cy="508000"/>
          </a:xfrm>
          <a:prstGeom prst="rect">
            <a:avLst/>
          </a:prstGeom>
        </p:spPr>
      </p:pic>
    </p:spTree>
    <p:extLst>
      <p:ext uri="{BB962C8B-B14F-4D97-AF65-F5344CB8AC3E}">
        <p14:creationId xmlns:p14="http://schemas.microsoft.com/office/powerpoint/2010/main" val="204002434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hyperlink" Target="https://www.worksafe.qld.gov.au/laws-and-compliance/electrical-safety-laws/due-diligence"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0" y="7609"/>
            <a:ext cx="9143999" cy="6848487"/>
          </a:xfrm>
          <a:prstGeom prst="rect">
            <a:avLst/>
          </a:prstGeom>
        </p:spPr>
      </p:pic>
      <p:sp>
        <p:nvSpPr>
          <p:cNvPr id="2" name="TextBox 1"/>
          <p:cNvSpPr txBox="1"/>
          <p:nvPr/>
        </p:nvSpPr>
        <p:spPr>
          <a:xfrm>
            <a:off x="162370" y="2683379"/>
            <a:ext cx="7939043" cy="2431435"/>
          </a:xfrm>
          <a:prstGeom prst="rect">
            <a:avLst/>
          </a:prstGeom>
          <a:noFill/>
        </p:spPr>
        <p:txBody>
          <a:bodyPr wrap="square" rtlCol="0">
            <a:spAutoFit/>
          </a:bodyPr>
          <a:lstStyle/>
          <a:p>
            <a:r>
              <a:rPr lang="en-AU" sz="2800" dirty="0" smtClean="0"/>
              <a:t/>
            </a:r>
            <a:br>
              <a:rPr lang="en-AU" sz="2800" dirty="0" smtClean="0"/>
            </a:br>
            <a:r>
              <a:rPr lang="en-AU" sz="2800" dirty="0" smtClean="0"/>
              <a:t/>
            </a:r>
            <a:br>
              <a:rPr lang="en-AU" sz="2800" dirty="0" smtClean="0"/>
            </a:br>
            <a:endParaRPr lang="en-AU" sz="2400" dirty="0"/>
          </a:p>
          <a:p>
            <a:endParaRPr lang="en-AU" sz="2400" dirty="0" smtClean="0"/>
          </a:p>
          <a:p>
            <a:endParaRPr lang="en-AU" sz="2400" dirty="0" smtClean="0"/>
          </a:p>
          <a:p>
            <a:r>
              <a:rPr lang="en-AU" sz="2400" dirty="0" smtClean="0"/>
              <a:t>WORK HEALTH AND SAFETY OFFICER</a:t>
            </a:r>
            <a:endParaRPr lang="en-AU" sz="2400" dirty="0"/>
          </a:p>
        </p:txBody>
      </p:sp>
      <p:sp>
        <p:nvSpPr>
          <p:cNvPr id="3" name="TextBox 2"/>
          <p:cNvSpPr txBox="1"/>
          <p:nvPr/>
        </p:nvSpPr>
        <p:spPr>
          <a:xfrm>
            <a:off x="162370" y="2420902"/>
            <a:ext cx="8614161" cy="1231106"/>
          </a:xfrm>
          <a:prstGeom prst="rect">
            <a:avLst/>
          </a:prstGeom>
          <a:noFill/>
        </p:spPr>
        <p:txBody>
          <a:bodyPr wrap="square" rtlCol="0">
            <a:spAutoFit/>
          </a:bodyPr>
          <a:lstStyle/>
          <a:p>
            <a:r>
              <a:rPr lang="en-AU" sz="2800" dirty="0" smtClean="0"/>
              <a:t/>
            </a:r>
            <a:br>
              <a:rPr lang="en-AU" sz="2800" dirty="0" smtClean="0"/>
            </a:br>
            <a:r>
              <a:rPr lang="en-AU" sz="2800" dirty="0" smtClean="0"/>
              <a:t>HEALTH AND SAFETY AUDITING AND PLANNING</a:t>
            </a:r>
            <a:endParaRPr lang="en-AU" sz="2800" dirty="0"/>
          </a:p>
          <a:p>
            <a:endParaRPr lang="en-AU" dirty="0"/>
          </a:p>
        </p:txBody>
      </p:sp>
    </p:spTree>
    <p:extLst>
      <p:ext uri="{BB962C8B-B14F-4D97-AF65-F5344CB8AC3E}">
        <p14:creationId xmlns:p14="http://schemas.microsoft.com/office/powerpoint/2010/main" val="333708228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57200"/>
            <a:ext cx="8229600" cy="1143000"/>
          </a:xfrm>
        </p:spPr>
        <p:txBody>
          <a:bodyPr>
            <a:normAutofit/>
          </a:bodyPr>
          <a:lstStyle/>
          <a:p>
            <a:r>
              <a:rPr lang="en-AU" sz="4000" dirty="0" smtClean="0"/>
              <a:t>What is an audit?</a:t>
            </a:r>
            <a:endParaRPr lang="en-AU" sz="4000" dirty="0"/>
          </a:p>
        </p:txBody>
      </p:sp>
      <p:sp>
        <p:nvSpPr>
          <p:cNvPr id="3" name="Content Placeholder 2"/>
          <p:cNvSpPr>
            <a:spLocks noGrp="1"/>
          </p:cNvSpPr>
          <p:nvPr>
            <p:ph idx="1"/>
          </p:nvPr>
        </p:nvSpPr>
        <p:spPr/>
        <p:txBody>
          <a:bodyPr>
            <a:normAutofit/>
          </a:bodyPr>
          <a:lstStyle/>
          <a:p>
            <a:pPr marL="0" indent="0" algn="just">
              <a:buNone/>
            </a:pPr>
            <a:r>
              <a:rPr lang="en-AU" sz="3600" dirty="0" smtClean="0"/>
              <a:t>A </a:t>
            </a:r>
            <a:r>
              <a:rPr lang="en-AU" sz="3600" dirty="0"/>
              <a:t>systematic and independent examination to verify by examination or evaluation of objective evidence, the adequacy of and compliance with established systems.  An audit is conducted against defined standards.</a:t>
            </a:r>
          </a:p>
        </p:txBody>
      </p:sp>
    </p:spTree>
    <p:extLst>
      <p:ext uri="{BB962C8B-B14F-4D97-AF65-F5344CB8AC3E}">
        <p14:creationId xmlns:p14="http://schemas.microsoft.com/office/powerpoint/2010/main" val="223721857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Duties of PCBU </a:t>
            </a:r>
            <a:endParaRPr lang="en-AU" dirty="0"/>
          </a:p>
        </p:txBody>
      </p:sp>
      <p:sp>
        <p:nvSpPr>
          <p:cNvPr id="3" name="Content Placeholder 2"/>
          <p:cNvSpPr>
            <a:spLocks noGrp="1"/>
          </p:cNvSpPr>
          <p:nvPr>
            <p:ph idx="1"/>
          </p:nvPr>
        </p:nvSpPr>
        <p:spPr>
          <a:xfrm>
            <a:off x="407624" y="1062319"/>
            <a:ext cx="8229600" cy="3280272"/>
          </a:xfrm>
        </p:spPr>
        <p:txBody>
          <a:bodyPr>
            <a:normAutofit/>
          </a:bodyPr>
          <a:lstStyle/>
          <a:p>
            <a:pPr marL="0" indent="0" algn="ctr">
              <a:buNone/>
            </a:pPr>
            <a:endParaRPr lang="en-AU" sz="4400" dirty="0" smtClean="0"/>
          </a:p>
          <a:p>
            <a:pPr marL="0" indent="0" algn="ctr">
              <a:buNone/>
            </a:pPr>
            <a:r>
              <a:rPr lang="en-AU" sz="4400" dirty="0" smtClean="0"/>
              <a:t>Section 19 WHS Act 2011</a:t>
            </a:r>
          </a:p>
          <a:p>
            <a:pPr marL="0" indent="0" algn="ctr">
              <a:buNone/>
            </a:pPr>
            <a:r>
              <a:rPr lang="en-AU" dirty="0" smtClean="0"/>
              <a:t>Primary duty of care</a:t>
            </a:r>
          </a:p>
        </p:txBody>
      </p:sp>
      <p:pic>
        <p:nvPicPr>
          <p:cNvPr id="4" name="Content Placeholder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22427" y="3436838"/>
            <a:ext cx="4899146" cy="3248347"/>
          </a:xfrm>
          <a:prstGeom prst="rect">
            <a:avLst/>
          </a:prstGeom>
        </p:spPr>
      </p:pic>
    </p:spTree>
    <p:extLst>
      <p:ext uri="{BB962C8B-B14F-4D97-AF65-F5344CB8AC3E}">
        <p14:creationId xmlns:p14="http://schemas.microsoft.com/office/powerpoint/2010/main" val="385637047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Due Diligence</a:t>
            </a:r>
            <a:endParaRPr lang="en-AU" dirty="0"/>
          </a:p>
        </p:txBody>
      </p:sp>
      <p:sp>
        <p:nvSpPr>
          <p:cNvPr id="3" name="Content Placeholder 2"/>
          <p:cNvSpPr>
            <a:spLocks noGrp="1"/>
          </p:cNvSpPr>
          <p:nvPr>
            <p:ph idx="1"/>
          </p:nvPr>
        </p:nvSpPr>
        <p:spPr/>
        <p:txBody>
          <a:bodyPr/>
          <a:lstStyle/>
          <a:p>
            <a:pPr marL="514350" indent="-514350">
              <a:buFont typeface="+mj-lt"/>
              <a:buAutoNum type="arabicPeriod"/>
            </a:pPr>
            <a:r>
              <a:rPr lang="en-AU" dirty="0"/>
              <a:t>Acquiring knowledge of health and safety </a:t>
            </a:r>
            <a:r>
              <a:rPr lang="en-AU" dirty="0" smtClean="0"/>
              <a:t>issues</a:t>
            </a:r>
          </a:p>
          <a:p>
            <a:pPr marL="514350" indent="-514350">
              <a:buFont typeface="+mj-lt"/>
              <a:buAutoNum type="arabicPeriod"/>
            </a:pPr>
            <a:r>
              <a:rPr lang="en-AU" dirty="0"/>
              <a:t>Understanding operations and associated hazards and </a:t>
            </a:r>
            <a:r>
              <a:rPr lang="en-AU" dirty="0" smtClean="0"/>
              <a:t>risks</a:t>
            </a:r>
          </a:p>
          <a:p>
            <a:pPr marL="514350" indent="-514350">
              <a:buFont typeface="+mj-lt"/>
              <a:buAutoNum type="arabicPeriod"/>
            </a:pPr>
            <a:r>
              <a:rPr lang="en-AU" dirty="0"/>
              <a:t>Ensuring that appropriate resources and processes are used to eliminate or minimise risks to health and safety</a:t>
            </a:r>
          </a:p>
        </p:txBody>
      </p:sp>
    </p:spTree>
    <p:extLst>
      <p:ext uri="{BB962C8B-B14F-4D97-AF65-F5344CB8AC3E}">
        <p14:creationId xmlns:p14="http://schemas.microsoft.com/office/powerpoint/2010/main" val="62960979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Due Diligence</a:t>
            </a:r>
            <a:endParaRPr lang="en-AU" dirty="0"/>
          </a:p>
        </p:txBody>
      </p:sp>
      <p:sp>
        <p:nvSpPr>
          <p:cNvPr id="3" name="Content Placeholder 2"/>
          <p:cNvSpPr>
            <a:spLocks noGrp="1"/>
          </p:cNvSpPr>
          <p:nvPr>
            <p:ph idx="1"/>
          </p:nvPr>
        </p:nvSpPr>
        <p:spPr/>
        <p:txBody>
          <a:bodyPr/>
          <a:lstStyle/>
          <a:p>
            <a:pPr marL="514350" indent="-514350">
              <a:buFont typeface="+mj-lt"/>
              <a:buAutoNum type="arabicPeriod" startAt="4"/>
            </a:pPr>
            <a:r>
              <a:rPr lang="en-AU" dirty="0"/>
              <a:t>Implementing processes for receiving and responding to information about incidents, hazards and </a:t>
            </a:r>
            <a:r>
              <a:rPr lang="en-AU" dirty="0" smtClean="0"/>
              <a:t>risks</a:t>
            </a:r>
          </a:p>
          <a:p>
            <a:pPr marL="514350" indent="-514350">
              <a:buFont typeface="+mj-lt"/>
              <a:buAutoNum type="arabicPeriod" startAt="4"/>
            </a:pPr>
            <a:r>
              <a:rPr lang="en-AU" dirty="0"/>
              <a:t>Establishing and maintaining compliance </a:t>
            </a:r>
            <a:r>
              <a:rPr lang="en-AU" dirty="0" smtClean="0"/>
              <a:t>processes</a:t>
            </a:r>
          </a:p>
          <a:p>
            <a:pPr marL="514350" indent="-514350">
              <a:buFont typeface="+mj-lt"/>
              <a:buAutoNum type="arabicPeriod" startAt="4"/>
            </a:pPr>
            <a:r>
              <a:rPr lang="en-AU" dirty="0"/>
              <a:t>Verifying the provision and use of the resources mentioned in steps 1-5</a:t>
            </a:r>
            <a:r>
              <a:rPr lang="en-AU" dirty="0" smtClean="0"/>
              <a:t>.</a:t>
            </a:r>
          </a:p>
          <a:p>
            <a:pPr marL="0" indent="0">
              <a:buNone/>
            </a:pPr>
            <a:r>
              <a:rPr lang="en-AU" sz="2000" dirty="0" smtClean="0">
                <a:solidFill>
                  <a:schemeClr val="accent6">
                    <a:lumMod val="75000"/>
                  </a:schemeClr>
                </a:solidFill>
                <a:hlinkClick r:id="rId2"/>
              </a:rPr>
              <a:t>Due diligence - worksafe.qld.gov.au</a:t>
            </a:r>
            <a:endParaRPr lang="en-AU" sz="2000" dirty="0">
              <a:solidFill>
                <a:schemeClr val="accent6">
                  <a:lumMod val="75000"/>
                </a:schemeClr>
              </a:solidFill>
            </a:endParaRPr>
          </a:p>
        </p:txBody>
      </p:sp>
    </p:spTree>
    <p:extLst>
      <p:ext uri="{BB962C8B-B14F-4D97-AF65-F5344CB8AC3E}">
        <p14:creationId xmlns:p14="http://schemas.microsoft.com/office/powerpoint/2010/main" val="300280964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21208"/>
            <a:ext cx="8229600" cy="1938528"/>
          </a:xfrm>
        </p:spPr>
        <p:txBody>
          <a:bodyPr>
            <a:normAutofit/>
          </a:bodyPr>
          <a:lstStyle/>
          <a:p>
            <a:r>
              <a:rPr lang="en-AU" dirty="0" smtClean="0"/>
              <a:t>General Risk and Workplace Management</a:t>
            </a:r>
            <a:endParaRPr lang="en-AU" dirty="0"/>
          </a:p>
        </p:txBody>
      </p:sp>
      <p:sp>
        <p:nvSpPr>
          <p:cNvPr id="3" name="Content Placeholder 2"/>
          <p:cNvSpPr>
            <a:spLocks noGrp="1"/>
          </p:cNvSpPr>
          <p:nvPr>
            <p:ph idx="1"/>
          </p:nvPr>
        </p:nvSpPr>
        <p:spPr>
          <a:xfrm>
            <a:off x="457200" y="2459736"/>
            <a:ext cx="8229600" cy="3666427"/>
          </a:xfrm>
        </p:spPr>
        <p:txBody>
          <a:bodyPr/>
          <a:lstStyle/>
          <a:p>
            <a:pPr marL="0" indent="0">
              <a:buNone/>
            </a:pPr>
            <a:r>
              <a:rPr lang="en-AU" dirty="0" smtClean="0"/>
              <a:t>A duty holder must identify reasonably foreseeable hazards that could give rise to health and safety risks.</a:t>
            </a:r>
          </a:p>
          <a:p>
            <a:endParaRPr lang="en-AU" dirty="0"/>
          </a:p>
          <a:p>
            <a:pPr marL="0" indent="0">
              <a:buNone/>
            </a:pPr>
            <a:r>
              <a:rPr lang="en-AU" sz="2400" dirty="0" smtClean="0">
                <a:solidFill>
                  <a:schemeClr val="accent6"/>
                </a:solidFill>
              </a:rPr>
              <a:t>sect 34 WHS Regulation 2011</a:t>
            </a:r>
            <a:endParaRPr lang="en-AU" sz="2400" dirty="0">
              <a:solidFill>
                <a:schemeClr val="accent6"/>
              </a:solidFill>
            </a:endParaRPr>
          </a:p>
          <a:p>
            <a:endParaRPr lang="en-AU" dirty="0"/>
          </a:p>
        </p:txBody>
      </p:sp>
    </p:spTree>
    <p:extLst>
      <p:ext uri="{BB962C8B-B14F-4D97-AF65-F5344CB8AC3E}">
        <p14:creationId xmlns:p14="http://schemas.microsoft.com/office/powerpoint/2010/main" val="152671864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Hierarchy of controls</a:t>
            </a:r>
            <a:endParaRPr lang="en-AU" dirty="0"/>
          </a:p>
        </p:txBody>
      </p:sp>
      <p:sp>
        <p:nvSpPr>
          <p:cNvPr id="3" name="Content Placeholder 2"/>
          <p:cNvSpPr>
            <a:spLocks noGrp="1"/>
          </p:cNvSpPr>
          <p:nvPr>
            <p:ph idx="1"/>
          </p:nvPr>
        </p:nvSpPr>
        <p:spPr/>
        <p:txBody>
          <a:bodyPr/>
          <a:lstStyle/>
          <a:p>
            <a:r>
              <a:rPr lang="en-AU" dirty="0" smtClean="0"/>
              <a:t>Elimination</a:t>
            </a:r>
          </a:p>
          <a:p>
            <a:r>
              <a:rPr lang="en-AU" dirty="0" smtClean="0"/>
              <a:t>Substitution</a:t>
            </a:r>
          </a:p>
          <a:p>
            <a:r>
              <a:rPr lang="en-AU" dirty="0" smtClean="0"/>
              <a:t>Isolation</a:t>
            </a:r>
          </a:p>
          <a:p>
            <a:r>
              <a:rPr lang="en-AU" dirty="0" smtClean="0"/>
              <a:t>Engineering</a:t>
            </a:r>
          </a:p>
          <a:p>
            <a:pPr marL="0" indent="0">
              <a:buNone/>
            </a:pPr>
            <a:r>
              <a:rPr lang="en-AU" dirty="0" smtClean="0"/>
              <a:t>----------------------------------------</a:t>
            </a:r>
          </a:p>
          <a:p>
            <a:r>
              <a:rPr lang="en-AU" dirty="0" smtClean="0"/>
              <a:t>Administrative</a:t>
            </a:r>
          </a:p>
          <a:p>
            <a:r>
              <a:rPr lang="en-AU" dirty="0" smtClean="0"/>
              <a:t>PPE</a:t>
            </a:r>
          </a:p>
          <a:p>
            <a:endParaRPr lang="en-AU" dirty="0"/>
          </a:p>
          <a:p>
            <a:endParaRPr lang="en-AU" dirty="0" smtClean="0"/>
          </a:p>
          <a:p>
            <a:endParaRPr lang="en-AU" dirty="0" smtClean="0"/>
          </a:p>
          <a:p>
            <a:endParaRPr lang="en-AU" dirty="0"/>
          </a:p>
        </p:txBody>
      </p:sp>
    </p:spTree>
    <p:extLst>
      <p:ext uri="{BB962C8B-B14F-4D97-AF65-F5344CB8AC3E}">
        <p14:creationId xmlns:p14="http://schemas.microsoft.com/office/powerpoint/2010/main" val="313163685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WHS Management System</a:t>
            </a:r>
            <a:endParaRPr lang="en-AU" dirty="0"/>
          </a:p>
        </p:txBody>
      </p:sp>
      <p:sp>
        <p:nvSpPr>
          <p:cNvPr id="3" name="Content Placeholder 2"/>
          <p:cNvSpPr>
            <a:spLocks noGrp="1"/>
          </p:cNvSpPr>
          <p:nvPr>
            <p:ph idx="1"/>
          </p:nvPr>
        </p:nvSpPr>
        <p:spPr/>
        <p:txBody>
          <a:bodyPr/>
          <a:lstStyle/>
          <a:p>
            <a:pPr lvl="0"/>
            <a:r>
              <a:rPr lang="en-AU" dirty="0"/>
              <a:t>Health and Safety policy</a:t>
            </a:r>
          </a:p>
          <a:p>
            <a:pPr lvl="0"/>
            <a:r>
              <a:rPr lang="en-AU" dirty="0"/>
              <a:t>Responsibility and accountability statements for personnel</a:t>
            </a:r>
          </a:p>
          <a:p>
            <a:pPr lvl="0"/>
            <a:r>
              <a:rPr lang="en-AU" dirty="0"/>
              <a:t>Suppliers, sub-contractors, and purchasing controls</a:t>
            </a:r>
          </a:p>
          <a:p>
            <a:pPr lvl="0"/>
            <a:r>
              <a:rPr lang="en-AU" dirty="0"/>
              <a:t>Health and safety consultation mechanisms</a:t>
            </a:r>
          </a:p>
          <a:p>
            <a:pPr lvl="0"/>
            <a:r>
              <a:rPr lang="en-AU" dirty="0"/>
              <a:t>Risk management procedures</a:t>
            </a:r>
          </a:p>
          <a:p>
            <a:endParaRPr lang="en-AU" dirty="0"/>
          </a:p>
        </p:txBody>
      </p:sp>
    </p:spTree>
    <p:extLst>
      <p:ext uri="{BB962C8B-B14F-4D97-AF65-F5344CB8AC3E}">
        <p14:creationId xmlns:p14="http://schemas.microsoft.com/office/powerpoint/2010/main" val="306410604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WHS Management System</a:t>
            </a:r>
            <a:endParaRPr lang="en-AU" dirty="0"/>
          </a:p>
        </p:txBody>
      </p:sp>
      <p:sp>
        <p:nvSpPr>
          <p:cNvPr id="3" name="Content Placeholder 2"/>
          <p:cNvSpPr>
            <a:spLocks noGrp="1"/>
          </p:cNvSpPr>
          <p:nvPr>
            <p:ph idx="1"/>
          </p:nvPr>
        </p:nvSpPr>
        <p:spPr/>
        <p:txBody>
          <a:bodyPr/>
          <a:lstStyle/>
          <a:p>
            <a:pPr lvl="0"/>
            <a:r>
              <a:rPr lang="en-AU" dirty="0"/>
              <a:t>Training, i.e. induction and ongoing</a:t>
            </a:r>
          </a:p>
          <a:p>
            <a:pPr lvl="0"/>
            <a:r>
              <a:rPr lang="en-AU" dirty="0"/>
              <a:t>Incident reporting and investigation procedures</a:t>
            </a:r>
          </a:p>
          <a:p>
            <a:pPr lvl="0"/>
            <a:r>
              <a:rPr lang="en-AU" dirty="0"/>
              <a:t>Emergency planning</a:t>
            </a:r>
          </a:p>
          <a:p>
            <a:pPr lvl="0"/>
            <a:r>
              <a:rPr lang="en-AU" dirty="0"/>
              <a:t>Manual handling and ergonomics</a:t>
            </a:r>
          </a:p>
          <a:p>
            <a:pPr lvl="0"/>
            <a:r>
              <a:rPr lang="en-AU" dirty="0"/>
              <a:t>Hazardous chemicals management</a:t>
            </a:r>
          </a:p>
          <a:p>
            <a:endParaRPr lang="en-AU" dirty="0"/>
          </a:p>
        </p:txBody>
      </p:sp>
    </p:spTree>
    <p:extLst>
      <p:ext uri="{BB962C8B-B14F-4D97-AF65-F5344CB8AC3E}">
        <p14:creationId xmlns:p14="http://schemas.microsoft.com/office/powerpoint/2010/main" val="12686280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WHS Management System</a:t>
            </a:r>
            <a:endParaRPr lang="en-AU" dirty="0"/>
          </a:p>
        </p:txBody>
      </p:sp>
      <p:sp>
        <p:nvSpPr>
          <p:cNvPr id="3" name="Content Placeholder 2"/>
          <p:cNvSpPr>
            <a:spLocks noGrp="1"/>
          </p:cNvSpPr>
          <p:nvPr>
            <p:ph idx="1"/>
          </p:nvPr>
        </p:nvSpPr>
        <p:spPr/>
        <p:txBody>
          <a:bodyPr/>
          <a:lstStyle/>
          <a:p>
            <a:pPr lvl="0"/>
            <a:r>
              <a:rPr lang="en-AU" dirty="0"/>
              <a:t>Noise </a:t>
            </a:r>
            <a:r>
              <a:rPr lang="en-AU" dirty="0" smtClean="0"/>
              <a:t>management</a:t>
            </a:r>
          </a:p>
          <a:p>
            <a:pPr lvl="0"/>
            <a:r>
              <a:rPr lang="en-AU" dirty="0" smtClean="0"/>
              <a:t>Plant Maintenance</a:t>
            </a:r>
          </a:p>
          <a:p>
            <a:pPr lvl="0"/>
            <a:r>
              <a:rPr lang="en-AU" dirty="0" smtClean="0"/>
              <a:t>Plant Guarding</a:t>
            </a:r>
          </a:p>
          <a:p>
            <a:pPr lvl="0"/>
            <a:r>
              <a:rPr lang="en-AU" dirty="0" smtClean="0"/>
              <a:t>Workplace Harassment</a:t>
            </a:r>
            <a:endParaRPr lang="en-AU" dirty="0"/>
          </a:p>
          <a:p>
            <a:pPr lvl="0"/>
            <a:r>
              <a:rPr lang="en-AU" dirty="0"/>
              <a:t>Specific workplace issues, i.e. infection control, electrical testing, playground management, etc.</a:t>
            </a:r>
          </a:p>
          <a:p>
            <a:endParaRPr lang="en-AU" dirty="0"/>
          </a:p>
        </p:txBody>
      </p:sp>
    </p:spTree>
    <p:extLst>
      <p:ext uri="{BB962C8B-B14F-4D97-AF65-F5344CB8AC3E}">
        <p14:creationId xmlns:p14="http://schemas.microsoft.com/office/powerpoint/2010/main" val="255614378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Audit Objectives</a:t>
            </a:r>
            <a:endParaRPr lang="en-AU" dirty="0"/>
          </a:p>
        </p:txBody>
      </p:sp>
      <p:sp>
        <p:nvSpPr>
          <p:cNvPr id="3" name="Content Placeholder 2"/>
          <p:cNvSpPr>
            <a:spLocks noGrp="1"/>
          </p:cNvSpPr>
          <p:nvPr>
            <p:ph idx="1"/>
          </p:nvPr>
        </p:nvSpPr>
        <p:spPr/>
        <p:txBody>
          <a:bodyPr/>
          <a:lstStyle/>
          <a:p>
            <a:pPr marL="0" indent="0" algn="just">
              <a:buNone/>
            </a:pPr>
            <a:r>
              <a:rPr lang="en-AU" dirty="0"/>
              <a:t>Safety auditing is done to identify work procedures that could be changed to assist in creating a healthier and safer work environment for both employees and management.</a:t>
            </a:r>
          </a:p>
          <a:p>
            <a:pPr marL="0" indent="0">
              <a:buNone/>
            </a:pPr>
            <a:r>
              <a:rPr lang="en-US" dirty="0"/>
              <a:t> </a:t>
            </a:r>
            <a:endParaRPr lang="en-AU" dirty="0"/>
          </a:p>
          <a:p>
            <a:endParaRPr lang="en-AU" dirty="0"/>
          </a:p>
        </p:txBody>
      </p:sp>
    </p:spTree>
    <p:extLst>
      <p:ext uri="{BB962C8B-B14F-4D97-AF65-F5344CB8AC3E}">
        <p14:creationId xmlns:p14="http://schemas.microsoft.com/office/powerpoint/2010/main" val="6214761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Types of audit</a:t>
            </a:r>
            <a:endParaRPr lang="en-AU" dirty="0"/>
          </a:p>
        </p:txBody>
      </p:sp>
      <p:sp>
        <p:nvSpPr>
          <p:cNvPr id="3" name="Content Placeholder 2"/>
          <p:cNvSpPr>
            <a:spLocks noGrp="1"/>
          </p:cNvSpPr>
          <p:nvPr>
            <p:ph idx="1"/>
          </p:nvPr>
        </p:nvSpPr>
        <p:spPr/>
        <p:txBody>
          <a:bodyPr/>
          <a:lstStyle/>
          <a:p>
            <a:r>
              <a:rPr lang="en-US" dirty="0"/>
              <a:t>Management Systems </a:t>
            </a:r>
            <a:r>
              <a:rPr lang="en-US" dirty="0" smtClean="0"/>
              <a:t>Audit</a:t>
            </a:r>
          </a:p>
          <a:p>
            <a:endParaRPr lang="en-AU" dirty="0"/>
          </a:p>
          <a:p>
            <a:r>
              <a:rPr lang="en-US" dirty="0"/>
              <a:t>Compliance </a:t>
            </a:r>
            <a:r>
              <a:rPr lang="en-US" dirty="0" smtClean="0"/>
              <a:t>Audit</a:t>
            </a:r>
          </a:p>
          <a:p>
            <a:endParaRPr lang="en-AU" dirty="0"/>
          </a:p>
          <a:p>
            <a:r>
              <a:rPr lang="en-US" dirty="0"/>
              <a:t>Procedural </a:t>
            </a:r>
            <a:r>
              <a:rPr lang="en-US" dirty="0" smtClean="0"/>
              <a:t>Audit</a:t>
            </a:r>
          </a:p>
          <a:p>
            <a:endParaRPr lang="en-AU" dirty="0"/>
          </a:p>
          <a:p>
            <a:endParaRPr lang="en-AU" dirty="0"/>
          </a:p>
        </p:txBody>
      </p:sp>
    </p:spTree>
    <p:extLst>
      <p:ext uri="{BB962C8B-B14F-4D97-AF65-F5344CB8AC3E}">
        <p14:creationId xmlns:p14="http://schemas.microsoft.com/office/powerpoint/2010/main" val="269097715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Management Systems audit</a:t>
            </a:r>
            <a:endParaRPr lang="en-AU" dirty="0"/>
          </a:p>
        </p:txBody>
      </p:sp>
      <p:sp>
        <p:nvSpPr>
          <p:cNvPr id="3" name="Content Placeholder 2"/>
          <p:cNvSpPr>
            <a:spLocks noGrp="1"/>
          </p:cNvSpPr>
          <p:nvPr>
            <p:ph idx="1"/>
          </p:nvPr>
        </p:nvSpPr>
        <p:spPr/>
        <p:txBody>
          <a:bodyPr/>
          <a:lstStyle/>
          <a:p>
            <a:pPr marL="0" indent="0">
              <a:buNone/>
            </a:pPr>
            <a:endParaRPr lang="en-US" dirty="0" smtClean="0"/>
          </a:p>
          <a:p>
            <a:pPr marL="0" indent="0">
              <a:buNone/>
            </a:pPr>
            <a:endParaRPr lang="en-US" dirty="0"/>
          </a:p>
          <a:p>
            <a:pPr marL="0" indent="0">
              <a:buNone/>
            </a:pPr>
            <a:r>
              <a:rPr lang="en-US" dirty="0" smtClean="0"/>
              <a:t>Measures </a:t>
            </a:r>
            <a:r>
              <a:rPr lang="en-US" dirty="0"/>
              <a:t>the </a:t>
            </a:r>
            <a:r>
              <a:rPr lang="en-US" dirty="0" err="1"/>
              <a:t>organisation’s</a:t>
            </a:r>
            <a:r>
              <a:rPr lang="en-US" dirty="0"/>
              <a:t> safety management systems against statutory or </a:t>
            </a:r>
            <a:r>
              <a:rPr lang="en-US" dirty="0" err="1"/>
              <a:t>recognised</a:t>
            </a:r>
            <a:r>
              <a:rPr lang="en-US" dirty="0"/>
              <a:t> best practice standards</a:t>
            </a:r>
            <a:endParaRPr lang="en-AU" dirty="0"/>
          </a:p>
        </p:txBody>
      </p:sp>
    </p:spTree>
    <p:extLst>
      <p:ext uri="{BB962C8B-B14F-4D97-AF65-F5344CB8AC3E}">
        <p14:creationId xmlns:p14="http://schemas.microsoft.com/office/powerpoint/2010/main" val="176503265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Compliance audit</a:t>
            </a:r>
            <a:endParaRPr lang="en-AU" dirty="0"/>
          </a:p>
        </p:txBody>
      </p:sp>
      <p:sp>
        <p:nvSpPr>
          <p:cNvPr id="3" name="Content Placeholder 2"/>
          <p:cNvSpPr>
            <a:spLocks noGrp="1"/>
          </p:cNvSpPr>
          <p:nvPr>
            <p:ph idx="1"/>
          </p:nvPr>
        </p:nvSpPr>
        <p:spPr/>
        <p:txBody>
          <a:bodyPr/>
          <a:lstStyle/>
          <a:p>
            <a:pPr marL="0" indent="0">
              <a:buNone/>
            </a:pPr>
            <a:endParaRPr lang="en-US" dirty="0" smtClean="0"/>
          </a:p>
          <a:p>
            <a:pPr marL="0" indent="0">
              <a:buNone/>
            </a:pPr>
            <a:endParaRPr lang="en-US" dirty="0"/>
          </a:p>
          <a:p>
            <a:pPr marL="0" indent="0">
              <a:buNone/>
            </a:pPr>
            <a:r>
              <a:rPr lang="en-US" dirty="0" smtClean="0"/>
              <a:t>Measures </a:t>
            </a:r>
            <a:r>
              <a:rPr lang="en-US" dirty="0"/>
              <a:t>an </a:t>
            </a:r>
            <a:r>
              <a:rPr lang="en-US" dirty="0" err="1"/>
              <a:t>organisation’s</a:t>
            </a:r>
            <a:r>
              <a:rPr lang="en-US" dirty="0"/>
              <a:t> compliance to statutory standards.</a:t>
            </a:r>
            <a:endParaRPr lang="en-AU" dirty="0"/>
          </a:p>
        </p:txBody>
      </p:sp>
    </p:spTree>
    <p:extLst>
      <p:ext uri="{BB962C8B-B14F-4D97-AF65-F5344CB8AC3E}">
        <p14:creationId xmlns:p14="http://schemas.microsoft.com/office/powerpoint/2010/main" val="311620914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Procedural audit</a:t>
            </a:r>
            <a:endParaRPr lang="en-AU" dirty="0"/>
          </a:p>
        </p:txBody>
      </p:sp>
      <p:sp>
        <p:nvSpPr>
          <p:cNvPr id="3" name="Content Placeholder 2"/>
          <p:cNvSpPr>
            <a:spLocks noGrp="1"/>
          </p:cNvSpPr>
          <p:nvPr>
            <p:ph idx="1"/>
          </p:nvPr>
        </p:nvSpPr>
        <p:spPr/>
        <p:txBody>
          <a:bodyPr/>
          <a:lstStyle/>
          <a:p>
            <a:pPr marL="0" indent="0">
              <a:buNone/>
            </a:pPr>
            <a:endParaRPr lang="en-US" dirty="0" smtClean="0"/>
          </a:p>
          <a:p>
            <a:pPr marL="0" indent="0">
              <a:buNone/>
            </a:pPr>
            <a:endParaRPr lang="en-US" dirty="0"/>
          </a:p>
          <a:p>
            <a:pPr marL="0" indent="0">
              <a:buNone/>
            </a:pPr>
            <a:r>
              <a:rPr lang="en-US" dirty="0" smtClean="0"/>
              <a:t>A </a:t>
            </a:r>
            <a:r>
              <a:rPr lang="en-US" dirty="0"/>
              <a:t>specific procedure is audited to determine any deviation from accepted standards</a:t>
            </a:r>
            <a:endParaRPr lang="en-AU" dirty="0"/>
          </a:p>
        </p:txBody>
      </p:sp>
    </p:spTree>
    <p:extLst>
      <p:ext uri="{BB962C8B-B14F-4D97-AF65-F5344CB8AC3E}">
        <p14:creationId xmlns:p14="http://schemas.microsoft.com/office/powerpoint/2010/main" val="118911610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Standards used for audit</a:t>
            </a:r>
            <a:endParaRPr lang="en-AU" dirty="0"/>
          </a:p>
        </p:txBody>
      </p:sp>
      <p:sp>
        <p:nvSpPr>
          <p:cNvPr id="3" name="Content Placeholder 2"/>
          <p:cNvSpPr>
            <a:spLocks noGrp="1"/>
          </p:cNvSpPr>
          <p:nvPr>
            <p:ph idx="1"/>
          </p:nvPr>
        </p:nvSpPr>
        <p:spPr/>
        <p:txBody>
          <a:bodyPr/>
          <a:lstStyle/>
          <a:p>
            <a:pPr lvl="0"/>
            <a:r>
              <a:rPr lang="en-AU" dirty="0"/>
              <a:t>The Organisation’s Health and Safety Policy and Procedures </a:t>
            </a:r>
            <a:r>
              <a:rPr lang="en-AU" dirty="0" smtClean="0"/>
              <a:t>Manual</a:t>
            </a:r>
            <a:endParaRPr lang="en-AU" dirty="0"/>
          </a:p>
          <a:p>
            <a:pPr lvl="0"/>
            <a:r>
              <a:rPr lang="en-AU" dirty="0"/>
              <a:t>The Work Health and Safety </a:t>
            </a:r>
            <a:r>
              <a:rPr lang="en-AU" dirty="0" smtClean="0"/>
              <a:t>Act</a:t>
            </a:r>
            <a:endParaRPr lang="en-AU" dirty="0"/>
          </a:p>
          <a:p>
            <a:pPr lvl="0"/>
            <a:r>
              <a:rPr lang="en-AU" dirty="0"/>
              <a:t>The Work Health and Safety </a:t>
            </a:r>
            <a:r>
              <a:rPr lang="en-AU" dirty="0" smtClean="0"/>
              <a:t>Regulation</a:t>
            </a:r>
            <a:endParaRPr lang="en-AU" dirty="0"/>
          </a:p>
          <a:p>
            <a:pPr lvl="0"/>
            <a:r>
              <a:rPr lang="en-AU" dirty="0"/>
              <a:t>Codes of </a:t>
            </a:r>
            <a:r>
              <a:rPr lang="en-AU" dirty="0" smtClean="0"/>
              <a:t>Practice</a:t>
            </a:r>
            <a:endParaRPr lang="en-AU" dirty="0"/>
          </a:p>
          <a:p>
            <a:pPr lvl="0"/>
            <a:r>
              <a:rPr lang="en-AU" dirty="0"/>
              <a:t>Australian </a:t>
            </a:r>
            <a:r>
              <a:rPr lang="en-AU" dirty="0" smtClean="0"/>
              <a:t>Standards</a:t>
            </a:r>
            <a:endParaRPr lang="en-AU" dirty="0"/>
          </a:p>
          <a:p>
            <a:pPr lvl="0"/>
            <a:r>
              <a:rPr lang="en-AU" dirty="0"/>
              <a:t>Industry </a:t>
            </a:r>
            <a:r>
              <a:rPr lang="en-AU" dirty="0" smtClean="0"/>
              <a:t>Standards</a:t>
            </a:r>
            <a:endParaRPr lang="en-AU" dirty="0"/>
          </a:p>
          <a:p>
            <a:endParaRPr lang="en-AU" dirty="0"/>
          </a:p>
        </p:txBody>
      </p:sp>
    </p:spTree>
    <p:extLst>
      <p:ext uri="{BB962C8B-B14F-4D97-AF65-F5344CB8AC3E}">
        <p14:creationId xmlns:p14="http://schemas.microsoft.com/office/powerpoint/2010/main" val="350566745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Audit process</a:t>
            </a:r>
            <a:endParaRPr lang="en-AU" dirty="0"/>
          </a:p>
        </p:txBody>
      </p:sp>
      <p:sp>
        <p:nvSpPr>
          <p:cNvPr id="3" name="Content Placeholder 2"/>
          <p:cNvSpPr>
            <a:spLocks noGrp="1"/>
          </p:cNvSpPr>
          <p:nvPr>
            <p:ph idx="1"/>
          </p:nvPr>
        </p:nvSpPr>
        <p:spPr/>
        <p:txBody>
          <a:bodyPr/>
          <a:lstStyle/>
          <a:p>
            <a:pPr marL="0" indent="0" algn="ctr">
              <a:buNone/>
            </a:pPr>
            <a:r>
              <a:rPr lang="en-AU" dirty="0" smtClean="0"/>
              <a:t>Planning</a:t>
            </a:r>
          </a:p>
          <a:p>
            <a:pPr marL="0" indent="0" algn="ctr">
              <a:buNone/>
            </a:pPr>
            <a:endParaRPr lang="en-AU" dirty="0" smtClean="0"/>
          </a:p>
          <a:p>
            <a:r>
              <a:rPr lang="en-US" sz="2800" dirty="0"/>
              <a:t>Set the Scope of the </a:t>
            </a:r>
            <a:r>
              <a:rPr lang="en-US" sz="2800" dirty="0" smtClean="0"/>
              <a:t>Audit</a:t>
            </a:r>
          </a:p>
          <a:p>
            <a:r>
              <a:rPr lang="en-US" sz="2800" dirty="0"/>
              <a:t>Develop Audit </a:t>
            </a:r>
            <a:r>
              <a:rPr lang="en-US" sz="2800" dirty="0" smtClean="0"/>
              <a:t>Checklists</a:t>
            </a:r>
          </a:p>
          <a:p>
            <a:r>
              <a:rPr lang="en-US" sz="2800" dirty="0"/>
              <a:t>Special equipment </a:t>
            </a:r>
            <a:r>
              <a:rPr lang="en-US" sz="2800" dirty="0" smtClean="0"/>
              <a:t>requirements</a:t>
            </a:r>
          </a:p>
          <a:p>
            <a:r>
              <a:rPr lang="en-US" sz="2800" dirty="0"/>
              <a:t>Select Audit </a:t>
            </a:r>
            <a:r>
              <a:rPr lang="en-US" sz="2800" dirty="0" smtClean="0"/>
              <a:t>Team</a:t>
            </a:r>
          </a:p>
          <a:p>
            <a:r>
              <a:rPr lang="en-US" sz="2800" dirty="0" smtClean="0"/>
              <a:t>Prepare </a:t>
            </a:r>
            <a:r>
              <a:rPr lang="en-US" sz="2800" dirty="0"/>
              <a:t>the </a:t>
            </a:r>
            <a:r>
              <a:rPr lang="en-US" sz="2800" dirty="0" err="1"/>
              <a:t>Organisation</a:t>
            </a:r>
            <a:r>
              <a:rPr lang="en-US" sz="2800" dirty="0"/>
              <a:t> for the Audit</a:t>
            </a:r>
            <a:endParaRPr lang="en-AU" sz="2800" dirty="0"/>
          </a:p>
          <a:p>
            <a:pPr marL="0" indent="0">
              <a:buNone/>
            </a:pPr>
            <a:endParaRPr lang="en-AU" b="1" dirty="0"/>
          </a:p>
          <a:p>
            <a:pPr marL="0" indent="0">
              <a:buNone/>
            </a:pPr>
            <a:endParaRPr lang="en-AU" dirty="0" smtClean="0"/>
          </a:p>
          <a:p>
            <a:pPr marL="0" indent="0" algn="ctr">
              <a:buNone/>
            </a:pPr>
            <a:endParaRPr lang="en-AU" dirty="0"/>
          </a:p>
        </p:txBody>
      </p:sp>
    </p:spTree>
    <p:extLst>
      <p:ext uri="{BB962C8B-B14F-4D97-AF65-F5344CB8AC3E}">
        <p14:creationId xmlns:p14="http://schemas.microsoft.com/office/powerpoint/2010/main" val="98039781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987552"/>
            <a:ext cx="8229600" cy="430086"/>
          </a:xfrm>
        </p:spPr>
        <p:txBody>
          <a:bodyPr>
            <a:noAutofit/>
          </a:bodyPr>
          <a:lstStyle/>
          <a:p>
            <a:r>
              <a:rPr lang="en-US" dirty="0" smtClean="0"/>
              <a:t>Desk top audit</a:t>
            </a:r>
            <a:r>
              <a:rPr lang="en-AU" dirty="0"/>
              <a:t/>
            </a:r>
            <a:br>
              <a:rPr lang="en-AU" dirty="0"/>
            </a:br>
            <a:endParaRPr lang="en-AU" dirty="0"/>
          </a:p>
        </p:txBody>
      </p:sp>
      <p:sp>
        <p:nvSpPr>
          <p:cNvPr id="3" name="Content Placeholder 2"/>
          <p:cNvSpPr>
            <a:spLocks noGrp="1"/>
          </p:cNvSpPr>
          <p:nvPr>
            <p:ph idx="1"/>
          </p:nvPr>
        </p:nvSpPr>
        <p:spPr/>
        <p:txBody>
          <a:bodyPr/>
          <a:lstStyle/>
          <a:p>
            <a:pPr marL="0" indent="0">
              <a:buNone/>
            </a:pPr>
            <a:r>
              <a:rPr lang="en-AU" sz="2800" dirty="0" smtClean="0"/>
              <a:t>Refer to organisation’s H&amp;S manual for policy and procedure.</a:t>
            </a:r>
          </a:p>
          <a:p>
            <a:pPr marL="0" indent="0">
              <a:buNone/>
            </a:pPr>
            <a:endParaRPr lang="en-AU" sz="2800" dirty="0"/>
          </a:p>
          <a:p>
            <a:r>
              <a:rPr lang="en-US" sz="2400" dirty="0" smtClean="0"/>
              <a:t>Examine </a:t>
            </a:r>
            <a:r>
              <a:rPr lang="en-US" sz="2400" dirty="0"/>
              <a:t>the procedure to be audited against the audit standard. </a:t>
            </a:r>
            <a:endParaRPr lang="en-US" sz="2400" dirty="0" smtClean="0"/>
          </a:p>
          <a:p>
            <a:r>
              <a:rPr lang="en-AU" sz="2400" dirty="0" smtClean="0"/>
              <a:t>May </a:t>
            </a:r>
            <a:r>
              <a:rPr lang="en-AU" sz="2400" dirty="0"/>
              <a:t>identify major non-compliances with the organisation’s procedures.</a:t>
            </a:r>
          </a:p>
          <a:p>
            <a:pPr marL="0" indent="0">
              <a:buNone/>
            </a:pPr>
            <a:endParaRPr lang="en-AU" sz="2800" dirty="0" smtClean="0"/>
          </a:p>
          <a:p>
            <a:pPr marL="0" indent="0">
              <a:buNone/>
            </a:pPr>
            <a:endParaRPr lang="en-AU" sz="2800" dirty="0"/>
          </a:p>
          <a:p>
            <a:pPr marL="0" indent="0">
              <a:buNone/>
            </a:pPr>
            <a:endParaRPr lang="en-AU" sz="2800" dirty="0" smtClean="0"/>
          </a:p>
          <a:p>
            <a:endParaRPr lang="en-AU" dirty="0"/>
          </a:p>
        </p:txBody>
      </p:sp>
    </p:spTree>
    <p:extLst>
      <p:ext uri="{BB962C8B-B14F-4D97-AF65-F5344CB8AC3E}">
        <p14:creationId xmlns:p14="http://schemas.microsoft.com/office/powerpoint/2010/main" val="335408499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Opening Meeting</a:t>
            </a:r>
            <a:endParaRPr lang="en-AU" dirty="0"/>
          </a:p>
        </p:txBody>
      </p:sp>
      <p:sp>
        <p:nvSpPr>
          <p:cNvPr id="3" name="Content Placeholder 2"/>
          <p:cNvSpPr>
            <a:spLocks noGrp="1"/>
          </p:cNvSpPr>
          <p:nvPr>
            <p:ph idx="1"/>
          </p:nvPr>
        </p:nvSpPr>
        <p:spPr/>
        <p:txBody>
          <a:bodyPr/>
          <a:lstStyle/>
          <a:p>
            <a:endParaRPr lang="en-AU" dirty="0" smtClean="0"/>
          </a:p>
          <a:p>
            <a:r>
              <a:rPr lang="en-AU" dirty="0" smtClean="0"/>
              <a:t>All participants included</a:t>
            </a:r>
          </a:p>
          <a:p>
            <a:r>
              <a:rPr lang="en-AU" dirty="0" smtClean="0"/>
              <a:t>Explanation of scope and reason for audit</a:t>
            </a:r>
          </a:p>
          <a:p>
            <a:r>
              <a:rPr lang="en-AU" dirty="0" smtClean="0"/>
              <a:t>What the outcomes of audit are expected</a:t>
            </a:r>
          </a:p>
          <a:p>
            <a:r>
              <a:rPr lang="en-AU" dirty="0" smtClean="0"/>
              <a:t>Invite questions</a:t>
            </a:r>
          </a:p>
          <a:p>
            <a:endParaRPr lang="en-AU" dirty="0"/>
          </a:p>
          <a:p>
            <a:pPr marL="0" indent="0">
              <a:buNone/>
            </a:pPr>
            <a:endParaRPr lang="en-AU" dirty="0" smtClean="0"/>
          </a:p>
          <a:p>
            <a:endParaRPr lang="en-AU" dirty="0" smtClean="0"/>
          </a:p>
          <a:p>
            <a:endParaRPr lang="en-AU" dirty="0" smtClean="0"/>
          </a:p>
          <a:p>
            <a:endParaRPr lang="en-AU" dirty="0" smtClean="0"/>
          </a:p>
          <a:p>
            <a:endParaRPr lang="en-AU" dirty="0"/>
          </a:p>
        </p:txBody>
      </p:sp>
    </p:spTree>
    <p:extLst>
      <p:ext uri="{BB962C8B-B14F-4D97-AF65-F5344CB8AC3E}">
        <p14:creationId xmlns:p14="http://schemas.microsoft.com/office/powerpoint/2010/main" val="16358071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Conducting the Audit</a:t>
            </a:r>
            <a:endParaRPr lang="en-AU" dirty="0"/>
          </a:p>
        </p:txBody>
      </p:sp>
      <p:sp>
        <p:nvSpPr>
          <p:cNvPr id="3" name="Content Placeholder 2"/>
          <p:cNvSpPr>
            <a:spLocks noGrp="1"/>
          </p:cNvSpPr>
          <p:nvPr>
            <p:ph idx="1"/>
          </p:nvPr>
        </p:nvSpPr>
        <p:spPr/>
        <p:txBody>
          <a:bodyPr/>
          <a:lstStyle/>
          <a:p>
            <a:pPr marL="0" indent="0" algn="ctr">
              <a:buNone/>
            </a:pPr>
            <a:r>
              <a:rPr lang="en-AU" sz="3600" dirty="0" smtClean="0"/>
              <a:t>Examine written records</a:t>
            </a:r>
          </a:p>
          <a:p>
            <a:pPr marL="0" indent="0" algn="ctr">
              <a:buNone/>
            </a:pPr>
            <a:endParaRPr lang="en-AU" sz="3600" dirty="0" smtClean="0"/>
          </a:p>
          <a:p>
            <a:r>
              <a:rPr lang="en-AU" dirty="0" smtClean="0"/>
              <a:t> incident reports, </a:t>
            </a:r>
          </a:p>
          <a:p>
            <a:r>
              <a:rPr lang="en-AU" dirty="0" smtClean="0"/>
              <a:t>hazard </a:t>
            </a:r>
            <a:r>
              <a:rPr lang="en-AU" dirty="0"/>
              <a:t>reports</a:t>
            </a:r>
            <a:r>
              <a:rPr lang="en-AU" dirty="0" smtClean="0"/>
              <a:t>,</a:t>
            </a:r>
          </a:p>
          <a:p>
            <a:r>
              <a:rPr lang="en-AU" dirty="0" smtClean="0"/>
              <a:t> </a:t>
            </a:r>
            <a:r>
              <a:rPr lang="en-AU" dirty="0"/>
              <a:t>training records, </a:t>
            </a:r>
            <a:endParaRPr lang="en-AU" dirty="0" smtClean="0"/>
          </a:p>
          <a:p>
            <a:r>
              <a:rPr lang="en-AU" dirty="0" smtClean="0"/>
              <a:t>operating </a:t>
            </a:r>
            <a:r>
              <a:rPr lang="en-AU" dirty="0"/>
              <a:t>procedures, etc.</a:t>
            </a:r>
          </a:p>
          <a:p>
            <a:pPr marL="0" indent="0" algn="ctr">
              <a:buNone/>
            </a:pPr>
            <a:endParaRPr lang="en-AU" dirty="0"/>
          </a:p>
        </p:txBody>
      </p:sp>
    </p:spTree>
    <p:extLst>
      <p:ext uri="{BB962C8B-B14F-4D97-AF65-F5344CB8AC3E}">
        <p14:creationId xmlns:p14="http://schemas.microsoft.com/office/powerpoint/2010/main" val="339281391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Conducting the audit</a:t>
            </a:r>
            <a:endParaRPr lang="en-AU" dirty="0"/>
          </a:p>
        </p:txBody>
      </p:sp>
      <p:sp>
        <p:nvSpPr>
          <p:cNvPr id="3" name="Content Placeholder 2"/>
          <p:cNvSpPr>
            <a:spLocks noGrp="1"/>
          </p:cNvSpPr>
          <p:nvPr>
            <p:ph idx="1"/>
          </p:nvPr>
        </p:nvSpPr>
        <p:spPr/>
        <p:txBody>
          <a:bodyPr/>
          <a:lstStyle/>
          <a:p>
            <a:pPr marL="0" indent="0" algn="ctr">
              <a:buNone/>
            </a:pPr>
            <a:r>
              <a:rPr lang="en-US" sz="3600" dirty="0"/>
              <a:t>Have direct contact with </a:t>
            </a:r>
            <a:r>
              <a:rPr lang="en-US" sz="3600" dirty="0" smtClean="0"/>
              <a:t>personnel</a:t>
            </a:r>
            <a:r>
              <a:rPr lang="en-US" dirty="0" smtClean="0"/>
              <a:t> </a:t>
            </a:r>
          </a:p>
          <a:p>
            <a:pPr marL="0" indent="0">
              <a:buNone/>
            </a:pPr>
            <a:endParaRPr lang="en-US" dirty="0" smtClean="0"/>
          </a:p>
          <a:p>
            <a:r>
              <a:rPr lang="en-US" dirty="0" smtClean="0"/>
              <a:t>Observe the workplace or task and persons performing work </a:t>
            </a:r>
          </a:p>
          <a:p>
            <a:r>
              <a:rPr lang="en-US" dirty="0" smtClean="0"/>
              <a:t>Question and interview </a:t>
            </a:r>
            <a:r>
              <a:rPr lang="en-US" dirty="0"/>
              <a:t>staff members</a:t>
            </a:r>
            <a:r>
              <a:rPr lang="en-US" dirty="0" smtClean="0"/>
              <a:t>.</a:t>
            </a:r>
          </a:p>
          <a:p>
            <a:r>
              <a:rPr lang="en-US" dirty="0" smtClean="0"/>
              <a:t>Take photos and make written record of observations</a:t>
            </a:r>
            <a:endParaRPr lang="en-AU" dirty="0"/>
          </a:p>
        </p:txBody>
      </p:sp>
    </p:spTree>
    <p:extLst>
      <p:ext uri="{BB962C8B-B14F-4D97-AF65-F5344CB8AC3E}">
        <p14:creationId xmlns:p14="http://schemas.microsoft.com/office/powerpoint/2010/main" val="140065727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Conducting the audit</a:t>
            </a:r>
            <a:endParaRPr lang="en-AU" dirty="0"/>
          </a:p>
        </p:txBody>
      </p:sp>
      <p:sp>
        <p:nvSpPr>
          <p:cNvPr id="3" name="Content Placeholder 2"/>
          <p:cNvSpPr>
            <a:spLocks noGrp="1"/>
          </p:cNvSpPr>
          <p:nvPr>
            <p:ph idx="1"/>
          </p:nvPr>
        </p:nvSpPr>
        <p:spPr/>
        <p:txBody>
          <a:bodyPr/>
          <a:lstStyle/>
          <a:p>
            <a:pPr marL="0" indent="0" algn="ctr">
              <a:buNone/>
            </a:pPr>
            <a:r>
              <a:rPr lang="en-AU" sz="3600" dirty="0" smtClean="0"/>
              <a:t>Interviews</a:t>
            </a:r>
          </a:p>
          <a:p>
            <a:r>
              <a:rPr lang="en-AU" sz="2800" dirty="0" smtClean="0"/>
              <a:t>Managing Director</a:t>
            </a:r>
          </a:p>
          <a:p>
            <a:r>
              <a:rPr lang="en-AU" sz="2800" dirty="0" smtClean="0"/>
              <a:t>Supervisors</a:t>
            </a:r>
          </a:p>
          <a:p>
            <a:r>
              <a:rPr lang="en-AU" sz="2800" dirty="0" smtClean="0"/>
              <a:t>Health nurse</a:t>
            </a:r>
          </a:p>
          <a:p>
            <a:r>
              <a:rPr lang="en-AU" sz="2800" dirty="0" smtClean="0"/>
              <a:t>WHSRs</a:t>
            </a:r>
          </a:p>
          <a:p>
            <a:r>
              <a:rPr lang="en-AU" sz="2800" dirty="0" smtClean="0"/>
              <a:t>First Aid Officer</a:t>
            </a:r>
          </a:p>
          <a:p>
            <a:r>
              <a:rPr lang="en-AU" sz="2800" dirty="0" smtClean="0"/>
              <a:t>Workers</a:t>
            </a:r>
            <a:endParaRPr lang="en-AU" sz="2800" dirty="0"/>
          </a:p>
        </p:txBody>
      </p:sp>
    </p:spTree>
    <p:extLst>
      <p:ext uri="{BB962C8B-B14F-4D97-AF65-F5344CB8AC3E}">
        <p14:creationId xmlns:p14="http://schemas.microsoft.com/office/powerpoint/2010/main" val="113224105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923544"/>
            <a:ext cx="8229600" cy="494094"/>
          </a:xfrm>
        </p:spPr>
        <p:txBody>
          <a:bodyPr>
            <a:noAutofit/>
          </a:bodyPr>
          <a:lstStyle/>
          <a:p>
            <a:pPr lvl="1" algn="ctr"/>
            <a:r>
              <a:rPr lang="en-US" sz="4400" dirty="0"/>
              <a:t>Inspection </a:t>
            </a:r>
            <a:r>
              <a:rPr lang="en-US" sz="4400" dirty="0" smtClean="0"/>
              <a:t>and </a:t>
            </a:r>
            <a:r>
              <a:rPr lang="en-US" sz="4400" dirty="0"/>
              <a:t>Verification</a:t>
            </a:r>
            <a:r>
              <a:rPr lang="en-AU" sz="4400" dirty="0"/>
              <a:t/>
            </a:r>
            <a:br>
              <a:rPr lang="en-AU" sz="4400" dirty="0"/>
            </a:br>
            <a:endParaRPr lang="en-AU" sz="4400" dirty="0"/>
          </a:p>
        </p:txBody>
      </p:sp>
      <p:sp>
        <p:nvSpPr>
          <p:cNvPr id="3" name="Content Placeholder 2"/>
          <p:cNvSpPr>
            <a:spLocks noGrp="1"/>
          </p:cNvSpPr>
          <p:nvPr>
            <p:ph idx="1"/>
          </p:nvPr>
        </p:nvSpPr>
        <p:spPr/>
        <p:txBody>
          <a:bodyPr/>
          <a:lstStyle/>
          <a:p>
            <a:pPr marL="0" indent="0">
              <a:buNone/>
            </a:pPr>
            <a:r>
              <a:rPr lang="en-US" dirty="0" smtClean="0"/>
              <a:t>Visual </a:t>
            </a:r>
            <a:r>
              <a:rPr lang="en-US" dirty="0"/>
              <a:t>inspection of the workplace and by observation of persons performing their work</a:t>
            </a:r>
            <a:r>
              <a:rPr lang="en-US" dirty="0" smtClean="0"/>
              <a:t>.</a:t>
            </a:r>
          </a:p>
          <a:p>
            <a:pPr marL="0" indent="0">
              <a:buNone/>
            </a:pPr>
            <a:endParaRPr lang="en-US" dirty="0" smtClean="0"/>
          </a:p>
          <a:p>
            <a:pPr marL="0" indent="0">
              <a:buNone/>
            </a:pPr>
            <a:r>
              <a:rPr lang="en-US" dirty="0" smtClean="0"/>
              <a:t>Photographic </a:t>
            </a:r>
            <a:r>
              <a:rPr lang="en-US" dirty="0"/>
              <a:t>evidence </a:t>
            </a:r>
            <a:r>
              <a:rPr lang="en-US" dirty="0" smtClean="0"/>
              <a:t>should be </a:t>
            </a:r>
            <a:r>
              <a:rPr lang="en-US" dirty="0"/>
              <a:t>obtained to either confirm the implementation of the systems or identify the deficiencies</a:t>
            </a:r>
            <a:endParaRPr lang="en-AU" dirty="0"/>
          </a:p>
        </p:txBody>
      </p:sp>
    </p:spTree>
    <p:extLst>
      <p:ext uri="{BB962C8B-B14F-4D97-AF65-F5344CB8AC3E}">
        <p14:creationId xmlns:p14="http://schemas.microsoft.com/office/powerpoint/2010/main" val="1021287856"/>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822960"/>
            <a:ext cx="8229600" cy="594678"/>
          </a:xfrm>
        </p:spPr>
        <p:txBody>
          <a:bodyPr>
            <a:normAutofit fontScale="90000"/>
          </a:bodyPr>
          <a:lstStyle/>
          <a:p>
            <a:r>
              <a:rPr lang="en-US" dirty="0" smtClean="0"/>
              <a:t>Determine audit findings</a:t>
            </a:r>
            <a:r>
              <a:rPr lang="en-AU" dirty="0"/>
              <a:t/>
            </a:r>
            <a:br>
              <a:rPr lang="en-AU" dirty="0"/>
            </a:br>
            <a:endParaRPr lang="en-AU" dirty="0"/>
          </a:p>
        </p:txBody>
      </p:sp>
      <p:sp>
        <p:nvSpPr>
          <p:cNvPr id="3" name="Content Placeholder 2"/>
          <p:cNvSpPr>
            <a:spLocks noGrp="1"/>
          </p:cNvSpPr>
          <p:nvPr>
            <p:ph idx="1"/>
          </p:nvPr>
        </p:nvSpPr>
        <p:spPr/>
        <p:txBody>
          <a:bodyPr/>
          <a:lstStyle/>
          <a:p>
            <a:r>
              <a:rPr lang="en-US" dirty="0" smtClean="0"/>
              <a:t>Analysis </a:t>
            </a:r>
            <a:r>
              <a:rPr lang="en-US" dirty="0"/>
              <a:t>of all the data </a:t>
            </a:r>
            <a:r>
              <a:rPr lang="en-US" dirty="0" smtClean="0"/>
              <a:t>collected</a:t>
            </a:r>
          </a:p>
          <a:p>
            <a:endParaRPr lang="en-US" dirty="0" smtClean="0"/>
          </a:p>
          <a:p>
            <a:r>
              <a:rPr lang="en-US" dirty="0" smtClean="0"/>
              <a:t>Comparison of observations</a:t>
            </a:r>
          </a:p>
          <a:p>
            <a:endParaRPr lang="en-US" dirty="0" smtClean="0"/>
          </a:p>
          <a:p>
            <a:r>
              <a:rPr lang="en-US" dirty="0" smtClean="0"/>
              <a:t>Determine </a:t>
            </a:r>
            <a:r>
              <a:rPr lang="en-US" dirty="0"/>
              <a:t>an overall assessment of the status of the audit item</a:t>
            </a:r>
            <a:endParaRPr lang="en-US" dirty="0" smtClean="0"/>
          </a:p>
          <a:p>
            <a:endParaRPr lang="en-AU" dirty="0"/>
          </a:p>
        </p:txBody>
      </p:sp>
    </p:spTree>
    <p:extLst>
      <p:ext uri="{BB962C8B-B14F-4D97-AF65-F5344CB8AC3E}">
        <p14:creationId xmlns:p14="http://schemas.microsoft.com/office/powerpoint/2010/main" val="3813702611"/>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Close audit meeting</a:t>
            </a:r>
            <a:endParaRPr lang="en-AU" dirty="0"/>
          </a:p>
        </p:txBody>
      </p:sp>
      <p:sp>
        <p:nvSpPr>
          <p:cNvPr id="3" name="Content Placeholder 2"/>
          <p:cNvSpPr>
            <a:spLocks noGrp="1"/>
          </p:cNvSpPr>
          <p:nvPr>
            <p:ph idx="1"/>
          </p:nvPr>
        </p:nvSpPr>
        <p:spPr/>
        <p:txBody>
          <a:bodyPr/>
          <a:lstStyle/>
          <a:p>
            <a:r>
              <a:rPr lang="en-AU" dirty="0" smtClean="0"/>
              <a:t>Verbal report of findings to management</a:t>
            </a:r>
          </a:p>
          <a:p>
            <a:r>
              <a:rPr lang="en-AU" dirty="0" smtClean="0"/>
              <a:t>Allows management to question and clarify</a:t>
            </a:r>
          </a:p>
          <a:p>
            <a:r>
              <a:rPr lang="en-AU" dirty="0" smtClean="0"/>
              <a:t>Allows for discussion by attendees</a:t>
            </a:r>
          </a:p>
          <a:p>
            <a:r>
              <a:rPr lang="en-AU" dirty="0" smtClean="0"/>
              <a:t>Sign off by management on non-conformances</a:t>
            </a:r>
          </a:p>
          <a:p>
            <a:r>
              <a:rPr lang="en-AU" dirty="0" smtClean="0"/>
              <a:t>Determine time for final written report</a:t>
            </a:r>
          </a:p>
          <a:p>
            <a:endParaRPr lang="en-AU" dirty="0" smtClean="0"/>
          </a:p>
          <a:p>
            <a:endParaRPr lang="en-AU" dirty="0"/>
          </a:p>
        </p:txBody>
      </p:sp>
    </p:spTree>
    <p:extLst>
      <p:ext uri="{BB962C8B-B14F-4D97-AF65-F5344CB8AC3E}">
        <p14:creationId xmlns:p14="http://schemas.microsoft.com/office/powerpoint/2010/main" val="2247489828"/>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Audit report</a:t>
            </a:r>
            <a:endParaRPr lang="en-AU" dirty="0"/>
          </a:p>
        </p:txBody>
      </p:sp>
      <p:sp>
        <p:nvSpPr>
          <p:cNvPr id="3" name="Content Placeholder 2"/>
          <p:cNvSpPr>
            <a:spLocks noGrp="1"/>
          </p:cNvSpPr>
          <p:nvPr>
            <p:ph idx="1"/>
          </p:nvPr>
        </p:nvSpPr>
        <p:spPr/>
        <p:txBody>
          <a:bodyPr/>
          <a:lstStyle/>
          <a:p>
            <a:pPr marL="0" indent="0">
              <a:buNone/>
            </a:pPr>
            <a:endParaRPr lang="en-AU" dirty="0" smtClean="0"/>
          </a:p>
          <a:p>
            <a:pPr marL="0" indent="0">
              <a:buNone/>
            </a:pPr>
            <a:r>
              <a:rPr lang="en-AU" dirty="0" smtClean="0"/>
              <a:t>Formalise findings as detailed at closing meeting and should accurately reflect items discussed.</a:t>
            </a:r>
          </a:p>
          <a:p>
            <a:pPr marL="0" indent="0">
              <a:buNone/>
            </a:pPr>
            <a:endParaRPr lang="en-AU" dirty="0"/>
          </a:p>
          <a:p>
            <a:pPr marL="0" indent="0">
              <a:buNone/>
            </a:pPr>
            <a:r>
              <a:rPr lang="en-AU" dirty="0" smtClean="0"/>
              <a:t>Should be </a:t>
            </a:r>
            <a:r>
              <a:rPr lang="en-AU" dirty="0"/>
              <a:t>delivered by agreed date</a:t>
            </a:r>
            <a:endParaRPr lang="en-AU" dirty="0" smtClean="0"/>
          </a:p>
          <a:p>
            <a:pPr marL="0" indent="0">
              <a:buNone/>
            </a:pPr>
            <a:endParaRPr lang="en-AU" dirty="0"/>
          </a:p>
        </p:txBody>
      </p:sp>
    </p:spTree>
    <p:extLst>
      <p:ext uri="{BB962C8B-B14F-4D97-AF65-F5344CB8AC3E}">
        <p14:creationId xmlns:p14="http://schemas.microsoft.com/office/powerpoint/2010/main" val="3859651963"/>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Follow-up audit</a:t>
            </a:r>
            <a:endParaRPr lang="en-AU" dirty="0"/>
          </a:p>
        </p:txBody>
      </p:sp>
      <p:sp>
        <p:nvSpPr>
          <p:cNvPr id="3" name="Content Placeholder 2"/>
          <p:cNvSpPr>
            <a:spLocks noGrp="1"/>
          </p:cNvSpPr>
          <p:nvPr>
            <p:ph idx="1"/>
          </p:nvPr>
        </p:nvSpPr>
        <p:spPr/>
        <p:txBody>
          <a:bodyPr/>
          <a:lstStyle/>
          <a:p>
            <a:pPr marL="0" indent="0">
              <a:buNone/>
            </a:pPr>
            <a:endParaRPr lang="en-AU" dirty="0" smtClean="0"/>
          </a:p>
          <a:p>
            <a:pPr marL="0" indent="0">
              <a:buNone/>
            </a:pPr>
            <a:r>
              <a:rPr lang="en-US" dirty="0" smtClean="0"/>
              <a:t>Identify </a:t>
            </a:r>
            <a:r>
              <a:rPr lang="en-US" dirty="0"/>
              <a:t>whether the corrective actions raised by the audit have been implemented by management.</a:t>
            </a:r>
            <a:endParaRPr lang="en-AU" dirty="0"/>
          </a:p>
        </p:txBody>
      </p:sp>
    </p:spTree>
    <p:extLst>
      <p:ext uri="{BB962C8B-B14F-4D97-AF65-F5344CB8AC3E}">
        <p14:creationId xmlns:p14="http://schemas.microsoft.com/office/powerpoint/2010/main" val="3602050825"/>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xmlns="" id="{F5BED7FE-73DA-E24A-BF43-1540DFCBB957}"/>
              </a:ext>
            </a:extLst>
          </p:cNvPr>
          <p:cNvPicPr>
            <a:picLocks noChangeAspect="1"/>
          </p:cNvPicPr>
          <p:nvPr/>
        </p:nvPicPr>
        <p:blipFill>
          <a:blip r:embed="rId2"/>
          <a:stretch>
            <a:fillRect/>
          </a:stretch>
        </p:blipFill>
        <p:spPr>
          <a:xfrm>
            <a:off x="0" y="4756"/>
            <a:ext cx="9144000" cy="6848488"/>
          </a:xfrm>
          <a:prstGeom prst="rect">
            <a:avLst/>
          </a:prstGeom>
        </p:spPr>
      </p:pic>
    </p:spTree>
    <p:extLst>
      <p:ext uri="{BB962C8B-B14F-4D97-AF65-F5344CB8AC3E}">
        <p14:creationId xmlns:p14="http://schemas.microsoft.com/office/powerpoint/2010/main" val="3836672201"/>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webextensions/_rels/taskpanes.xml.rels><?xml version="1.0" encoding="UTF-8" standalone="yes"?>
<Relationships xmlns="http://schemas.openxmlformats.org/package/2006/relationships"><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350" row="5">
    <wetp:webextensionref xmlns:r="http://schemas.openxmlformats.org/officeDocument/2006/relationships" r:id="rId1"/>
  </wetp:taskpane>
</wetp:taskpanes>
</file>

<file path=ppt/webextensions/webextension1.xml><?xml version="1.0" encoding="utf-8"?>
<we:webextension xmlns:we="http://schemas.microsoft.com/office/webextensions/webextension/2010/11" id="{95F933C6-DEE7-4A47-A1A2-EE591DA63C69}">
  <we:reference id="wa104178141" version="3.10.0.52" store="en-US" storeType="OMEX"/>
  <we:alternateReferences>
    <we:reference id="WA104178141" version="3.10.0.52" store="WA104178141" storeType="OMEX"/>
  </we:alternateReferences>
  <we:properties/>
  <we:bindings/>
  <we:snapshot xmlns:r="http://schemas.openxmlformats.org/officeDocument/2006/relationships"/>
</we:webextension>
</file>

<file path=docProps/app.xml><?xml version="1.0" encoding="utf-8"?>
<Properties xmlns="http://schemas.openxmlformats.org/officeDocument/2006/extended-properties" xmlns:vt="http://schemas.openxmlformats.org/officeDocument/2006/docPropsVTypes">
  <Template/>
  <TotalTime>945</TotalTime>
  <Words>2022</Words>
  <Application>Microsoft Office PowerPoint</Application>
  <PresentationFormat>On-screen Show (4:3)</PresentationFormat>
  <Paragraphs>220</Paragraphs>
  <Slides>28</Slides>
  <Notes>17</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28</vt:i4>
      </vt:variant>
    </vt:vector>
  </HeadingPairs>
  <TitlesOfParts>
    <vt:vector size="31" baseType="lpstr">
      <vt:lpstr>Arial</vt:lpstr>
      <vt:lpstr>Calibri</vt:lpstr>
      <vt:lpstr>Office Theme</vt:lpstr>
      <vt:lpstr>PowerPoint Presentation</vt:lpstr>
      <vt:lpstr>What is an audit?</vt:lpstr>
      <vt:lpstr>Duties of PCBU </vt:lpstr>
      <vt:lpstr>Due Diligence</vt:lpstr>
      <vt:lpstr>Due Diligence</vt:lpstr>
      <vt:lpstr>General Risk and Workplace Management</vt:lpstr>
      <vt:lpstr>Hierarchy of controls</vt:lpstr>
      <vt:lpstr>WHS Management System</vt:lpstr>
      <vt:lpstr>WHS Management System</vt:lpstr>
      <vt:lpstr>WHS Management System</vt:lpstr>
      <vt:lpstr>Audit Objectives</vt:lpstr>
      <vt:lpstr>Types of audit</vt:lpstr>
      <vt:lpstr>Management Systems audit</vt:lpstr>
      <vt:lpstr>Compliance audit</vt:lpstr>
      <vt:lpstr>Procedural audit</vt:lpstr>
      <vt:lpstr>Standards used for audit</vt:lpstr>
      <vt:lpstr>Audit process</vt:lpstr>
      <vt:lpstr>Desk top audit </vt:lpstr>
      <vt:lpstr>Opening Meeting</vt:lpstr>
      <vt:lpstr>Conducting the Audit</vt:lpstr>
      <vt:lpstr>Conducting the audit</vt:lpstr>
      <vt:lpstr>Conducting the audit</vt:lpstr>
      <vt:lpstr>Inspection and Verification </vt:lpstr>
      <vt:lpstr>Determine audit findings </vt:lpstr>
      <vt:lpstr>Close audit meeting</vt:lpstr>
      <vt:lpstr>Audit report</vt:lpstr>
      <vt:lpstr>Follow-up audit</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Angelos Sariyiannis</dc:creator>
  <cp:lastModifiedBy>Emma-Claire Bayliss</cp:lastModifiedBy>
  <cp:revision>50</cp:revision>
  <dcterms:created xsi:type="dcterms:W3CDTF">2018-06-15T02:04:24Z</dcterms:created>
  <dcterms:modified xsi:type="dcterms:W3CDTF">2018-08-03T04:46:00Z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AdHocReviewCycleID">
    <vt:i4>2069070443</vt:i4>
  </property>
  <property fmtid="{D5CDD505-2E9C-101B-9397-08002B2CF9AE}" pid="3" name="_NewReviewCycle">
    <vt:lpwstr/>
  </property>
  <property fmtid="{D5CDD505-2E9C-101B-9397-08002B2CF9AE}" pid="4" name="_EmailSubject">
    <vt:lpwstr>Auditing and Planning module</vt:lpwstr>
  </property>
  <property fmtid="{D5CDD505-2E9C-101B-9397-08002B2CF9AE}" pid="5" name="_AuthorEmail">
    <vt:lpwstr>Michael.Pirie@oir.qld.gov.au</vt:lpwstr>
  </property>
  <property fmtid="{D5CDD505-2E9C-101B-9397-08002B2CF9AE}" pid="6" name="_AuthorEmailDisplayName">
    <vt:lpwstr>Michael Pirie</vt:lpwstr>
  </property>
  <property fmtid="{D5CDD505-2E9C-101B-9397-08002B2CF9AE}" pid="7" name="_PreviousAdHocReviewCycleID">
    <vt:i4>652585841</vt:i4>
  </property>
</Properties>
</file>