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1"/>
  </p:normalViewPr>
  <p:slideViewPr>
    <p:cSldViewPr snapToGrid="0" snapToObjects="1">
      <p:cViewPr varScale="1">
        <p:scale>
          <a:sx n="98" d="100"/>
          <a:sy n="98" d="100"/>
        </p:scale>
        <p:origin x="111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0B647C-90E1-FA21-C58D-904D1179D33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65F7302-1D69-C05C-FF16-66312D31576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61592CD-8534-3558-A921-6F67B2042CED}"/>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5" name="Footer Placeholder 4">
            <a:extLst>
              <a:ext uri="{FF2B5EF4-FFF2-40B4-BE49-F238E27FC236}">
                <a16:creationId xmlns:a16="http://schemas.microsoft.com/office/drawing/2014/main" id="{FBACB46F-84B1-79AA-BAB4-4C89728A75F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A09D2C-01A5-9A47-EE03-517C20234F0B}"/>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6363577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EC366-CD2A-67BC-C2A3-69657B0D0624}"/>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5637084-19C5-4489-0133-B064368C1A4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4423710-8B21-C939-9263-71F13CCEB3D1}"/>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5" name="Footer Placeholder 4">
            <a:extLst>
              <a:ext uri="{FF2B5EF4-FFF2-40B4-BE49-F238E27FC236}">
                <a16:creationId xmlns:a16="http://schemas.microsoft.com/office/drawing/2014/main" id="{BA85C72A-4399-4C5E-CED7-8674B53884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5FD9E9-1B0B-1A94-7420-EA82DFB6DBA4}"/>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1279644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25C6B-7718-2A13-256C-4B4B325CDDA3}"/>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087F7BE1-193F-82B7-A0F7-40A3209E031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B63C771-B6B4-ACC4-094C-3EC116434673}"/>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5" name="Footer Placeholder 4">
            <a:extLst>
              <a:ext uri="{FF2B5EF4-FFF2-40B4-BE49-F238E27FC236}">
                <a16:creationId xmlns:a16="http://schemas.microsoft.com/office/drawing/2014/main" id="{794E4975-D56B-083C-C2EE-9AB7DC1EF2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53AC8A-E575-340F-68CF-5F998E5803BC}"/>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1762214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1B08EA-0C7C-557C-BACD-821303431147}"/>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8831DB3-7CDB-FB4F-E14D-3D10F18D932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6339A21-C269-EF11-35FD-AFEFF5D6869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6A13C39B-1B56-627A-8180-A8264D38EE9A}"/>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6" name="Footer Placeholder 5">
            <a:extLst>
              <a:ext uri="{FF2B5EF4-FFF2-40B4-BE49-F238E27FC236}">
                <a16:creationId xmlns:a16="http://schemas.microsoft.com/office/drawing/2014/main" id="{C863B6AA-6E98-B1C2-B688-2A66D76273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F0DC7D2-3253-6FDE-D32C-90CED5683024}"/>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11241300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3EA55-530A-C6FA-D647-D2286950EEB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1238D3BB-1C98-BED1-D310-F13BEBA7E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54E36E3-53ED-B2A7-3B1C-6D109BE33F0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7E892ED-BB89-B854-B03A-832D7B700A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F383DC6-410A-C429-F150-3C393EEAD48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BDF2613-D1BB-D6CA-C38D-9F22157C5842}"/>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8" name="Footer Placeholder 7">
            <a:extLst>
              <a:ext uri="{FF2B5EF4-FFF2-40B4-BE49-F238E27FC236}">
                <a16:creationId xmlns:a16="http://schemas.microsoft.com/office/drawing/2014/main" id="{CCBAB999-93DF-C375-E78C-EBDE8DCA98A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42920AD-85B0-C42A-75AA-7E10CDA92134}"/>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1186105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DFCE6-2379-3257-8F1A-97064080E0FE}"/>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D051CA0-2F7C-2FC0-EAB6-0ECB9B22105E}"/>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4" name="Footer Placeholder 3">
            <a:extLst>
              <a:ext uri="{FF2B5EF4-FFF2-40B4-BE49-F238E27FC236}">
                <a16:creationId xmlns:a16="http://schemas.microsoft.com/office/drawing/2014/main" id="{1721E408-FBF8-9799-40CB-AEABCB0D14A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55A5635-7860-D77D-EC44-CD21AF02B8F6}"/>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30818289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5056F96-1C91-561B-2997-894694872421}"/>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3" name="Footer Placeholder 2">
            <a:extLst>
              <a:ext uri="{FF2B5EF4-FFF2-40B4-BE49-F238E27FC236}">
                <a16:creationId xmlns:a16="http://schemas.microsoft.com/office/drawing/2014/main" id="{77409161-7B66-306E-9539-92363C4BD21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A972CE0-B1F0-D06B-6195-7CB76C2F961E}"/>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32693642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1F3BC-C6C8-AE06-4779-94C444488D6C}"/>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5679CA3-B76C-B39B-EFC5-1FE2A94508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0EDCFA7-2CB3-DC86-82C2-48A35F65A1C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07D969F-4DB8-1B9A-3D62-AB74F1C8E2F3}"/>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6" name="Footer Placeholder 5">
            <a:extLst>
              <a:ext uri="{FF2B5EF4-FFF2-40B4-BE49-F238E27FC236}">
                <a16:creationId xmlns:a16="http://schemas.microsoft.com/office/drawing/2014/main" id="{56EEB87C-D22A-6446-A182-986FAF7EE2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6253F3-6E30-5EAF-D085-3B06244C7F27}"/>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3590801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CDD71-845A-58AA-29F3-09F893FBC8F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2CCF3D6-CAC7-29EE-F76A-D6AF0C1F51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9EC2FCD-5EBB-068E-9111-5F4447BB85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C647BFD-DE89-85D7-B9EA-7A4AB24CDAA8}"/>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6" name="Footer Placeholder 5">
            <a:extLst>
              <a:ext uri="{FF2B5EF4-FFF2-40B4-BE49-F238E27FC236}">
                <a16:creationId xmlns:a16="http://schemas.microsoft.com/office/drawing/2014/main" id="{7257FEF8-ADC1-0E66-39CF-C87B6EA15C8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4E0A0B-47FC-8889-6B86-2F7DB4B24E09}"/>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504356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887B1-52BD-9F27-A017-8B7426C2D7B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22CEB8A-80DB-1B76-F80B-1FC38B0DBB52}"/>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276EC2F-443E-456D-BF51-BC4730E7C68D}"/>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5" name="Footer Placeholder 4">
            <a:extLst>
              <a:ext uri="{FF2B5EF4-FFF2-40B4-BE49-F238E27FC236}">
                <a16:creationId xmlns:a16="http://schemas.microsoft.com/office/drawing/2014/main" id="{F2524604-5C1D-A92C-7348-E668C5D953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6F387BF-D1DC-5533-8774-A45CF524FD6D}"/>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1703314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BAB6BE-3468-B495-7EFB-29A419FD95A7}"/>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63A1A27-679F-56AC-F4CA-7CC11685D5C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EAE8BD0-395E-B20C-BF9D-69CEA9BF1EAF}"/>
              </a:ext>
            </a:extLst>
          </p:cNvPr>
          <p:cNvSpPr>
            <a:spLocks noGrp="1"/>
          </p:cNvSpPr>
          <p:nvPr>
            <p:ph type="dt" sz="half" idx="10"/>
          </p:nvPr>
        </p:nvSpPr>
        <p:spPr/>
        <p:txBody>
          <a:bodyPr/>
          <a:lstStyle/>
          <a:p>
            <a:fld id="{5E4955DA-0838-C840-AF15-9783E42F7A66}" type="datetimeFigureOut">
              <a:rPr lang="en-US" smtClean="0"/>
              <a:t>4/13/23</a:t>
            </a:fld>
            <a:endParaRPr lang="en-US"/>
          </a:p>
        </p:txBody>
      </p:sp>
      <p:sp>
        <p:nvSpPr>
          <p:cNvPr id="5" name="Footer Placeholder 4">
            <a:extLst>
              <a:ext uri="{FF2B5EF4-FFF2-40B4-BE49-F238E27FC236}">
                <a16:creationId xmlns:a16="http://schemas.microsoft.com/office/drawing/2014/main" id="{5320AF0D-20B7-B7F9-4FF6-70E7275375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6E45530-4CBC-F5BE-4FB3-D1BA05C3061E}"/>
              </a:ext>
            </a:extLst>
          </p:cNvPr>
          <p:cNvSpPr>
            <a:spLocks noGrp="1"/>
          </p:cNvSpPr>
          <p:nvPr>
            <p:ph type="sldNum" sz="quarter" idx="12"/>
          </p:nvPr>
        </p:nvSpPr>
        <p:spPr/>
        <p:txBody>
          <a:bodyPr/>
          <a:lstStyle/>
          <a:p>
            <a:fld id="{62CE05BB-737D-4C46-B928-CE33126604C1}" type="slidenum">
              <a:rPr lang="en-US" smtClean="0"/>
              <a:t>‹#›</a:t>
            </a:fld>
            <a:endParaRPr lang="en-US"/>
          </a:p>
        </p:txBody>
      </p:sp>
    </p:spTree>
    <p:extLst>
      <p:ext uri="{BB962C8B-B14F-4D97-AF65-F5344CB8AC3E}">
        <p14:creationId xmlns:p14="http://schemas.microsoft.com/office/powerpoint/2010/main" val="24962555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4EE9440-F30D-70A6-4E08-F926AE04721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573444B-B288-723C-DB2A-90DC0CF6052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67441CA-FBFE-87DE-9EE3-957AD746DA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4955DA-0838-C840-AF15-9783E42F7A66}" type="datetimeFigureOut">
              <a:rPr lang="en-US" smtClean="0"/>
              <a:t>4/13/23</a:t>
            </a:fld>
            <a:endParaRPr lang="en-US"/>
          </a:p>
        </p:txBody>
      </p:sp>
      <p:sp>
        <p:nvSpPr>
          <p:cNvPr id="5" name="Footer Placeholder 4">
            <a:extLst>
              <a:ext uri="{FF2B5EF4-FFF2-40B4-BE49-F238E27FC236}">
                <a16:creationId xmlns:a16="http://schemas.microsoft.com/office/drawing/2014/main" id="{FF523765-EF2E-9343-761A-FC07FC324E4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8C2AAA3-0CC8-DC19-43FC-43004CFB74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2CE05BB-737D-4C46-B928-CE33126604C1}" type="slidenum">
              <a:rPr lang="en-US" smtClean="0"/>
              <a:t>‹#›</a:t>
            </a:fld>
            <a:endParaRPr lang="en-US"/>
          </a:p>
        </p:txBody>
      </p:sp>
    </p:spTree>
    <p:extLst>
      <p:ext uri="{BB962C8B-B14F-4D97-AF65-F5344CB8AC3E}">
        <p14:creationId xmlns:p14="http://schemas.microsoft.com/office/powerpoint/2010/main" val="7338619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F491D-DC95-3D30-F740-1C12B73FAFEC}"/>
              </a:ext>
            </a:extLst>
          </p:cNvPr>
          <p:cNvSpPr>
            <a:spLocks noGrp="1"/>
          </p:cNvSpPr>
          <p:nvPr>
            <p:ph type="ctrTitle"/>
          </p:nvPr>
        </p:nvSpPr>
        <p:spPr>
          <a:xfrm>
            <a:off x="1524000" y="1122363"/>
            <a:ext cx="9144000" cy="1281203"/>
          </a:xfrm>
        </p:spPr>
        <p:txBody>
          <a:bodyPr/>
          <a:lstStyle/>
          <a:p>
            <a:r>
              <a:rPr lang="en-US" dirty="0"/>
              <a:t>Bsbwhs414 </a:t>
            </a:r>
            <a:r>
              <a:rPr lang="en-US" dirty="0" err="1"/>
              <a:t>prac</a:t>
            </a:r>
            <a:r>
              <a:rPr lang="en-US" dirty="0"/>
              <a:t> 2</a:t>
            </a:r>
          </a:p>
        </p:txBody>
      </p:sp>
      <p:sp>
        <p:nvSpPr>
          <p:cNvPr id="3" name="Subtitle 2">
            <a:extLst>
              <a:ext uri="{FF2B5EF4-FFF2-40B4-BE49-F238E27FC236}">
                <a16:creationId xmlns:a16="http://schemas.microsoft.com/office/drawing/2014/main" id="{BB3927F9-1866-CFB3-4C41-BC08A2F8E9B2}"/>
              </a:ext>
            </a:extLst>
          </p:cNvPr>
          <p:cNvSpPr>
            <a:spLocks noGrp="1"/>
          </p:cNvSpPr>
          <p:nvPr>
            <p:ph type="subTitle" idx="1"/>
          </p:nvPr>
        </p:nvSpPr>
        <p:spPr/>
        <p:txBody>
          <a:bodyPr/>
          <a:lstStyle/>
          <a:p>
            <a:r>
              <a:rPr lang="en-US" dirty="0"/>
              <a:t>Hazard number 2 – Inhalation of carcinogenic welding fumes </a:t>
            </a:r>
          </a:p>
        </p:txBody>
      </p:sp>
    </p:spTree>
    <p:extLst>
      <p:ext uri="{BB962C8B-B14F-4D97-AF65-F5344CB8AC3E}">
        <p14:creationId xmlns:p14="http://schemas.microsoft.com/office/powerpoint/2010/main" val="779037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440F48-63EC-0E11-82D0-70A75F1AF45D}"/>
              </a:ext>
            </a:extLst>
          </p:cNvPr>
          <p:cNvSpPr>
            <a:spLocks noGrp="1"/>
          </p:cNvSpPr>
          <p:nvPr>
            <p:ph type="title"/>
          </p:nvPr>
        </p:nvSpPr>
        <p:spPr/>
        <p:txBody>
          <a:bodyPr/>
          <a:lstStyle/>
          <a:p>
            <a:r>
              <a:rPr lang="en-US" dirty="0"/>
              <a:t>Hazard checklist </a:t>
            </a:r>
          </a:p>
        </p:txBody>
      </p:sp>
      <p:pic>
        <p:nvPicPr>
          <p:cNvPr id="5" name="Content Placeholder 4" descr="Text&#10;&#10;Description automatically generated with medium confidence">
            <a:extLst>
              <a:ext uri="{FF2B5EF4-FFF2-40B4-BE49-F238E27FC236}">
                <a16:creationId xmlns:a16="http://schemas.microsoft.com/office/drawing/2014/main" id="{6E06AA1F-59E3-5103-36CD-153AC80516CF}"/>
              </a:ext>
            </a:extLst>
          </p:cNvPr>
          <p:cNvPicPr>
            <a:picLocks noGrp="1" noChangeAspect="1"/>
          </p:cNvPicPr>
          <p:nvPr>
            <p:ph idx="1"/>
          </p:nvPr>
        </p:nvPicPr>
        <p:blipFill>
          <a:blip r:embed="rId2"/>
          <a:stretch>
            <a:fillRect/>
          </a:stretch>
        </p:blipFill>
        <p:spPr>
          <a:xfrm>
            <a:off x="4464248" y="1825625"/>
            <a:ext cx="3263503" cy="4351338"/>
          </a:xfrm>
        </p:spPr>
      </p:pic>
    </p:spTree>
    <p:extLst>
      <p:ext uri="{BB962C8B-B14F-4D97-AF65-F5344CB8AC3E}">
        <p14:creationId xmlns:p14="http://schemas.microsoft.com/office/powerpoint/2010/main" val="2165826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2E18D-6157-2ACE-D770-17368ED91E6A}"/>
              </a:ext>
            </a:extLst>
          </p:cNvPr>
          <p:cNvSpPr>
            <a:spLocks noGrp="1"/>
          </p:cNvSpPr>
          <p:nvPr>
            <p:ph type="title"/>
          </p:nvPr>
        </p:nvSpPr>
        <p:spPr/>
        <p:txBody>
          <a:bodyPr/>
          <a:lstStyle/>
          <a:p>
            <a:r>
              <a:rPr lang="en-US" dirty="0"/>
              <a:t>Hierarchy of controls </a:t>
            </a:r>
          </a:p>
        </p:txBody>
      </p:sp>
      <p:pic>
        <p:nvPicPr>
          <p:cNvPr id="5" name="Content Placeholder 4" descr="Chart, funnel chart&#10;&#10;Description automatically generated">
            <a:extLst>
              <a:ext uri="{FF2B5EF4-FFF2-40B4-BE49-F238E27FC236}">
                <a16:creationId xmlns:a16="http://schemas.microsoft.com/office/drawing/2014/main" id="{49C9B3B7-179F-C72A-E41D-F816B3E54599}"/>
              </a:ext>
            </a:extLst>
          </p:cNvPr>
          <p:cNvPicPr>
            <a:picLocks noGrp="1" noChangeAspect="1"/>
          </p:cNvPicPr>
          <p:nvPr>
            <p:ph idx="1"/>
          </p:nvPr>
        </p:nvPicPr>
        <p:blipFill>
          <a:blip r:embed="rId2"/>
          <a:stretch>
            <a:fillRect/>
          </a:stretch>
        </p:blipFill>
        <p:spPr>
          <a:xfrm>
            <a:off x="2854726" y="1825625"/>
            <a:ext cx="6482547" cy="4351338"/>
          </a:xfrm>
        </p:spPr>
      </p:pic>
    </p:spTree>
    <p:extLst>
      <p:ext uri="{BB962C8B-B14F-4D97-AF65-F5344CB8AC3E}">
        <p14:creationId xmlns:p14="http://schemas.microsoft.com/office/powerpoint/2010/main" val="3826667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13FF-C8EB-5852-785D-9319D8428E86}"/>
              </a:ext>
            </a:extLst>
          </p:cNvPr>
          <p:cNvSpPr>
            <a:spLocks noGrp="1"/>
          </p:cNvSpPr>
          <p:nvPr>
            <p:ph type="title"/>
          </p:nvPr>
        </p:nvSpPr>
        <p:spPr/>
        <p:txBody>
          <a:bodyPr/>
          <a:lstStyle/>
          <a:p>
            <a:r>
              <a:rPr lang="en-US" dirty="0"/>
              <a:t>Risk matrix </a:t>
            </a:r>
          </a:p>
        </p:txBody>
      </p:sp>
      <p:pic>
        <p:nvPicPr>
          <p:cNvPr id="5" name="Content Placeholder 4" descr="Chart, treemap chart&#10;&#10;Description automatically generated">
            <a:extLst>
              <a:ext uri="{FF2B5EF4-FFF2-40B4-BE49-F238E27FC236}">
                <a16:creationId xmlns:a16="http://schemas.microsoft.com/office/drawing/2014/main" id="{0D2D8D47-DEF1-0C3C-CCCF-972646207BD7}"/>
              </a:ext>
            </a:extLst>
          </p:cNvPr>
          <p:cNvPicPr>
            <a:picLocks noGrp="1" noChangeAspect="1"/>
          </p:cNvPicPr>
          <p:nvPr>
            <p:ph idx="1"/>
          </p:nvPr>
        </p:nvPicPr>
        <p:blipFill>
          <a:blip r:embed="rId2"/>
          <a:stretch>
            <a:fillRect/>
          </a:stretch>
        </p:blipFill>
        <p:spPr>
          <a:xfrm>
            <a:off x="3067050" y="1981994"/>
            <a:ext cx="6057900" cy="4038600"/>
          </a:xfrm>
        </p:spPr>
      </p:pic>
    </p:spTree>
    <p:extLst>
      <p:ext uri="{BB962C8B-B14F-4D97-AF65-F5344CB8AC3E}">
        <p14:creationId xmlns:p14="http://schemas.microsoft.com/office/powerpoint/2010/main" val="555825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9C000-A6DE-2D54-5821-09D077127B89}"/>
              </a:ext>
            </a:extLst>
          </p:cNvPr>
          <p:cNvSpPr>
            <a:spLocks noGrp="1"/>
          </p:cNvSpPr>
          <p:nvPr>
            <p:ph type="title"/>
          </p:nvPr>
        </p:nvSpPr>
        <p:spPr/>
        <p:txBody>
          <a:bodyPr/>
          <a:lstStyle/>
          <a:p>
            <a:r>
              <a:rPr lang="en-US" dirty="0"/>
              <a:t>Welding fume inhalation risk assessment.</a:t>
            </a:r>
          </a:p>
        </p:txBody>
      </p:sp>
      <p:sp>
        <p:nvSpPr>
          <p:cNvPr id="3" name="Content Placeholder 2">
            <a:extLst>
              <a:ext uri="{FF2B5EF4-FFF2-40B4-BE49-F238E27FC236}">
                <a16:creationId xmlns:a16="http://schemas.microsoft.com/office/drawing/2014/main" id="{D716694D-76DB-AAFB-C345-61DE0CA68E93}"/>
              </a:ext>
            </a:extLst>
          </p:cNvPr>
          <p:cNvSpPr>
            <a:spLocks noGrp="1"/>
          </p:cNvSpPr>
          <p:nvPr>
            <p:ph idx="1"/>
          </p:nvPr>
        </p:nvSpPr>
        <p:spPr/>
        <p:txBody>
          <a:bodyPr>
            <a:normAutofit/>
          </a:bodyPr>
          <a:lstStyle/>
          <a:p>
            <a:r>
              <a:rPr lang="en-US" sz="1800" dirty="0"/>
              <a:t>Going off the risk matrix we put the risk of welding fume inhalation at a steel fabrication shop as a HIGH.</a:t>
            </a:r>
          </a:p>
          <a:p>
            <a:r>
              <a:rPr lang="en-US" sz="1800" dirty="0"/>
              <a:t>Using the hierarchy of control we can come to the conclusion that welding fumes cannot be eliminated in the workplace, though can be managed with several other control factors.</a:t>
            </a:r>
          </a:p>
          <a:p>
            <a:r>
              <a:rPr lang="en-US" sz="1800" dirty="0"/>
              <a:t>It is up to the </a:t>
            </a:r>
            <a:r>
              <a:rPr lang="en-US" sz="1800" dirty="0" err="1"/>
              <a:t>pcbu</a:t>
            </a:r>
            <a:r>
              <a:rPr lang="en-US" sz="1800" dirty="0"/>
              <a:t> to monitor the air quality the workshop employees are exposed to on work property.</a:t>
            </a:r>
          </a:p>
          <a:p>
            <a:r>
              <a:rPr lang="en-US" sz="1800" dirty="0"/>
              <a:t>It is also up to the employee to use any control measures the </a:t>
            </a:r>
            <a:r>
              <a:rPr lang="en-US" sz="1800" dirty="0" err="1"/>
              <a:t>pcbu</a:t>
            </a:r>
            <a:r>
              <a:rPr lang="en-US" sz="1800" dirty="0"/>
              <a:t> and safety committee have put in policy.</a:t>
            </a:r>
          </a:p>
          <a:p>
            <a:r>
              <a:rPr lang="en-US" sz="1800" dirty="0"/>
              <a:t>Section 19(3)(g) of the work health and safety act 2011 (</a:t>
            </a:r>
            <a:r>
              <a:rPr lang="en-US" sz="1800" dirty="0" err="1"/>
              <a:t>qld</a:t>
            </a:r>
            <a:r>
              <a:rPr lang="en-US" sz="1800" dirty="0"/>
              <a:t>) outlines that a </a:t>
            </a:r>
            <a:r>
              <a:rPr lang="en-US" sz="1800" dirty="0" err="1"/>
              <a:t>pcbu</a:t>
            </a:r>
            <a:r>
              <a:rPr lang="en-US" sz="1800" dirty="0"/>
              <a:t> must ensure, so far as reasonably practicable, that the health and safety of workers and the conditions at the workplace are monitored for the purpose of preventing illness and injury of workers arising from the conduct of the business or undertaking.</a:t>
            </a:r>
          </a:p>
          <a:p>
            <a:r>
              <a:rPr lang="en-US" sz="1800" dirty="0"/>
              <a:t>Section 28 of the work health and safety act 2011 (</a:t>
            </a:r>
            <a:r>
              <a:rPr lang="en-US" sz="1800" dirty="0" err="1"/>
              <a:t>qld</a:t>
            </a:r>
            <a:r>
              <a:rPr lang="en-US" sz="1800" dirty="0"/>
              <a:t>) outlines that workers are to comply, so far as they are reasonably able, with any reasonable instruction given by the </a:t>
            </a:r>
            <a:r>
              <a:rPr lang="en-US" sz="1800" dirty="0" err="1"/>
              <a:t>pcbu</a:t>
            </a:r>
            <a:r>
              <a:rPr lang="en-US" sz="1800" dirty="0"/>
              <a:t> to allow the </a:t>
            </a:r>
            <a:r>
              <a:rPr lang="en-US" sz="1800" dirty="0" err="1"/>
              <a:t>pcbu</a:t>
            </a:r>
            <a:r>
              <a:rPr lang="en-US" sz="1800" dirty="0"/>
              <a:t> to comply with </a:t>
            </a:r>
            <a:r>
              <a:rPr lang="en-US" sz="1800" dirty="0" err="1"/>
              <a:t>whs</a:t>
            </a:r>
            <a:r>
              <a:rPr lang="en-US" sz="1800" dirty="0"/>
              <a:t> laws, and cooperate with any reasonable policy or procedure of the </a:t>
            </a:r>
            <a:r>
              <a:rPr lang="en-US" sz="1800" dirty="0" err="1"/>
              <a:t>pcbu</a:t>
            </a:r>
            <a:r>
              <a:rPr lang="en-US" sz="1800" dirty="0"/>
              <a:t> relating to health or safety at the workplace that has been notified to workers (i.e. implement risk controls as specified by the </a:t>
            </a:r>
            <a:r>
              <a:rPr lang="en-US" sz="1800" dirty="0" err="1"/>
              <a:t>pcbu</a:t>
            </a:r>
            <a:r>
              <a:rPr lang="en-US" sz="1800" dirty="0"/>
              <a:t>)</a:t>
            </a:r>
          </a:p>
        </p:txBody>
      </p:sp>
    </p:spTree>
    <p:extLst>
      <p:ext uri="{BB962C8B-B14F-4D97-AF65-F5344CB8AC3E}">
        <p14:creationId xmlns:p14="http://schemas.microsoft.com/office/powerpoint/2010/main" val="3680153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EF642D-9DF5-1230-40F4-4410BDCD7A97}"/>
              </a:ext>
            </a:extLst>
          </p:cNvPr>
          <p:cNvSpPr>
            <a:spLocks noGrp="1"/>
          </p:cNvSpPr>
          <p:nvPr>
            <p:ph type="title"/>
          </p:nvPr>
        </p:nvSpPr>
        <p:spPr/>
        <p:txBody>
          <a:bodyPr/>
          <a:lstStyle/>
          <a:p>
            <a:r>
              <a:rPr lang="en-US" dirty="0"/>
              <a:t>Recommendations </a:t>
            </a:r>
          </a:p>
        </p:txBody>
      </p:sp>
      <p:sp>
        <p:nvSpPr>
          <p:cNvPr id="3" name="Content Placeholder 2">
            <a:extLst>
              <a:ext uri="{FF2B5EF4-FFF2-40B4-BE49-F238E27FC236}">
                <a16:creationId xmlns:a16="http://schemas.microsoft.com/office/drawing/2014/main" id="{9199464A-E096-2C5A-FA91-2E35D95F5DD6}"/>
              </a:ext>
            </a:extLst>
          </p:cNvPr>
          <p:cNvSpPr>
            <a:spLocks noGrp="1"/>
          </p:cNvSpPr>
          <p:nvPr>
            <p:ph idx="1"/>
          </p:nvPr>
        </p:nvSpPr>
        <p:spPr/>
        <p:txBody>
          <a:bodyPr>
            <a:normAutofit/>
          </a:bodyPr>
          <a:lstStyle/>
          <a:p>
            <a:r>
              <a:rPr lang="en-US" sz="2400" dirty="0"/>
              <a:t>My recommendations as the company </a:t>
            </a:r>
            <a:r>
              <a:rPr lang="en-US" sz="2400" dirty="0" err="1"/>
              <a:t>Hsr</a:t>
            </a:r>
            <a:r>
              <a:rPr lang="en-US" sz="2400" dirty="0"/>
              <a:t> as follows.</a:t>
            </a:r>
          </a:p>
          <a:p>
            <a:r>
              <a:rPr lang="en-US" sz="2400" dirty="0"/>
              <a:t>1 - Ventilation fans wherever applicable (these can be built into the ceilings to avoid pushing fumes towards other workers)</a:t>
            </a:r>
          </a:p>
          <a:p>
            <a:r>
              <a:rPr lang="en-US" sz="2400" dirty="0"/>
              <a:t>2 - The </a:t>
            </a:r>
            <a:r>
              <a:rPr lang="en-US" sz="2400" dirty="0" err="1"/>
              <a:t>pcbu</a:t>
            </a:r>
            <a:r>
              <a:rPr lang="en-US" sz="2400" dirty="0"/>
              <a:t> must monitor the air quality of the workplace </a:t>
            </a:r>
          </a:p>
          <a:p>
            <a:r>
              <a:rPr lang="en-US" sz="2400" dirty="0"/>
              <a:t>3 – Policies must be in place to avoid workers being exposed to welding fumes, and the </a:t>
            </a:r>
            <a:r>
              <a:rPr lang="en-US" sz="2400" dirty="0" err="1"/>
              <a:t>pcbu</a:t>
            </a:r>
            <a:r>
              <a:rPr lang="en-US" sz="2400" dirty="0"/>
              <a:t> must provide all control measures required (I.E. Respirators, Extraction fans, Having designated welding bays away from other workers, Welding outside)</a:t>
            </a:r>
          </a:p>
          <a:p>
            <a:r>
              <a:rPr lang="en-US" sz="2400" dirty="0"/>
              <a:t>4 – The </a:t>
            </a:r>
            <a:r>
              <a:rPr lang="en-US" sz="2400" dirty="0" err="1"/>
              <a:t>pcbu</a:t>
            </a:r>
            <a:r>
              <a:rPr lang="en-US" sz="2400" dirty="0"/>
              <a:t> must also monitor the </a:t>
            </a:r>
            <a:r>
              <a:rPr lang="en-US" sz="2400" dirty="0" err="1"/>
              <a:t>msds</a:t>
            </a:r>
            <a:r>
              <a:rPr lang="en-US" sz="2400" dirty="0"/>
              <a:t> of all welding supplies, and put control measures in place depending on the level of danger associated with different welding chemicals. </a:t>
            </a:r>
          </a:p>
        </p:txBody>
      </p:sp>
    </p:spTree>
    <p:extLst>
      <p:ext uri="{BB962C8B-B14F-4D97-AF65-F5344CB8AC3E}">
        <p14:creationId xmlns:p14="http://schemas.microsoft.com/office/powerpoint/2010/main" val="4020575677"/>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TotalTime>
  <Words>393</Words>
  <Application>Microsoft Macintosh PowerPoint</Application>
  <PresentationFormat>Widescreen</PresentationFormat>
  <Paragraphs>18</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 2013 - 2022</vt:lpstr>
      <vt:lpstr>Bsbwhs414 prac 2</vt:lpstr>
      <vt:lpstr>Hazard checklist </vt:lpstr>
      <vt:lpstr>Hierarchy of controls </vt:lpstr>
      <vt:lpstr>Risk matrix </vt:lpstr>
      <vt:lpstr>Welding fume inhalation risk assessment.</vt:lpstr>
      <vt:lpstr>Recommendations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Bsbwhs414 prac 2</dc:title>
  <dc:creator>matthew minehan</dc:creator>
  <cp:lastModifiedBy>matthew minehan</cp:lastModifiedBy>
  <cp:revision>1</cp:revision>
  <dcterms:created xsi:type="dcterms:W3CDTF">2023-04-13T07:17:29Z</dcterms:created>
  <dcterms:modified xsi:type="dcterms:W3CDTF">2023-04-13T07:33:55Z</dcterms:modified>
</cp:coreProperties>
</file>