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4" r:id="rId17"/>
    <p:sldId id="273" r:id="rId18"/>
    <p:sldId id="275" r:id="rId19"/>
    <p:sldId id="276" r:id="rId20"/>
    <p:sldId id="277" r:id="rId21"/>
    <p:sldId id="278" r:id="rId22"/>
    <p:sldId id="284" r:id="rId23"/>
    <p:sldId id="279" r:id="rId24"/>
    <p:sldId id="280" r:id="rId25"/>
    <p:sldId id="281" r:id="rId26"/>
    <p:sldId id="282" r:id="rId27"/>
    <p:sldId id="283" r:id="rId28"/>
    <p:sldId id="285" r:id="rId29"/>
    <p:sldId id="258"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WORKING AT HEIGHTS – FALLS </a:t>
            </a:r>
            <a:endParaRPr lang="en-AU" sz="2800" dirty="0" smtClean="0"/>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 </a:t>
            </a:r>
            <a:endParaRPr lang="en-AU" dirty="0"/>
          </a:p>
        </p:txBody>
      </p:sp>
      <p:sp>
        <p:nvSpPr>
          <p:cNvPr id="3" name="Content Placeholder 2"/>
          <p:cNvSpPr>
            <a:spLocks noGrp="1"/>
          </p:cNvSpPr>
          <p:nvPr>
            <p:ph idx="1"/>
          </p:nvPr>
        </p:nvSpPr>
        <p:spPr/>
        <p:txBody>
          <a:bodyPr/>
          <a:lstStyle/>
          <a:p>
            <a:pPr lvl="0"/>
            <a:r>
              <a:rPr lang="en-AU" dirty="0"/>
              <a:t>Describe the requirement for a Safe Work Method Statement when working at height</a:t>
            </a:r>
            <a:r>
              <a:rPr lang="en-AU" dirty="0" smtClean="0"/>
              <a:t>.</a:t>
            </a:r>
          </a:p>
          <a:p>
            <a:pPr lvl="0"/>
            <a:endParaRPr lang="en-AU" dirty="0"/>
          </a:p>
          <a:p>
            <a:pPr lvl="0"/>
            <a:r>
              <a:rPr lang="en-AU" dirty="0"/>
              <a:t>Describe the hierarchy of control measures, when working at height.</a:t>
            </a:r>
          </a:p>
          <a:p>
            <a:endParaRPr lang="en-AU" dirty="0"/>
          </a:p>
        </p:txBody>
      </p:sp>
    </p:spTree>
    <p:extLst>
      <p:ext uri="{BB962C8B-B14F-4D97-AF65-F5344CB8AC3E}">
        <p14:creationId xmlns:p14="http://schemas.microsoft.com/office/powerpoint/2010/main" val="4148668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Definitions</a:t>
            </a:r>
            <a:endParaRPr lang="en-AU" dirty="0"/>
          </a:p>
        </p:txBody>
      </p:sp>
      <p:sp>
        <p:nvSpPr>
          <p:cNvPr id="3" name="Content Placeholder 2"/>
          <p:cNvSpPr>
            <a:spLocks noGrp="1"/>
          </p:cNvSpPr>
          <p:nvPr>
            <p:ph idx="1"/>
          </p:nvPr>
        </p:nvSpPr>
        <p:spPr/>
        <p:txBody>
          <a:bodyPr>
            <a:normAutofit fontScale="55000" lnSpcReduction="20000"/>
          </a:bodyPr>
          <a:lstStyle/>
          <a:p>
            <a:pPr marL="0" indent="0">
              <a:buNone/>
            </a:pPr>
            <a:r>
              <a:rPr lang="en-AU" b="1" dirty="0"/>
              <a:t>Fall </a:t>
            </a:r>
            <a:r>
              <a:rPr lang="en-AU" dirty="0"/>
              <a:t>means a fall by a person from one level to another. </a:t>
            </a:r>
            <a:endParaRPr lang="en-AU" dirty="0" smtClean="0"/>
          </a:p>
          <a:p>
            <a:pPr marL="0" indent="0">
              <a:buNone/>
            </a:pPr>
            <a:endParaRPr lang="en-AU" dirty="0"/>
          </a:p>
          <a:p>
            <a:pPr marL="0" indent="0">
              <a:buNone/>
            </a:pPr>
            <a:r>
              <a:rPr lang="en-AU" b="1" dirty="0"/>
              <a:t>Risk of a fall </a:t>
            </a:r>
            <a:r>
              <a:rPr lang="en-AU" dirty="0"/>
              <a:t>means a circumstance that exposes a worker while at work, or other person while at or in the vicinity of a workplace, to a risk of a fall that is reasonably likely to cause injury to the worker or other person. This includes circumstances in which the worker or other person is: </a:t>
            </a:r>
          </a:p>
          <a:p>
            <a:r>
              <a:rPr lang="en-AU" dirty="0" smtClean="0"/>
              <a:t>in </a:t>
            </a:r>
            <a:r>
              <a:rPr lang="en-AU" dirty="0"/>
              <a:t>or on plant or a structure that is at an elevated level </a:t>
            </a:r>
          </a:p>
          <a:p>
            <a:r>
              <a:rPr lang="en-AU" dirty="0" smtClean="0"/>
              <a:t>in </a:t>
            </a:r>
            <a:r>
              <a:rPr lang="en-AU" dirty="0"/>
              <a:t>or on plant that is being used to gain access to an elevated level </a:t>
            </a:r>
          </a:p>
          <a:p>
            <a:r>
              <a:rPr lang="en-AU" dirty="0" smtClean="0"/>
              <a:t>in </a:t>
            </a:r>
            <a:r>
              <a:rPr lang="en-AU" dirty="0"/>
              <a:t>the vicinity of an opening through which a person could fall </a:t>
            </a:r>
          </a:p>
          <a:p>
            <a:r>
              <a:rPr lang="en-AU" dirty="0" smtClean="0"/>
              <a:t>in </a:t>
            </a:r>
            <a:r>
              <a:rPr lang="en-AU" dirty="0"/>
              <a:t>the vicinity of an edge over which a person could fall </a:t>
            </a:r>
          </a:p>
          <a:p>
            <a:r>
              <a:rPr lang="en-AU" dirty="0" smtClean="0"/>
              <a:t>on </a:t>
            </a:r>
            <a:r>
              <a:rPr lang="en-AU" dirty="0"/>
              <a:t>or in the vicinity of a surface through which a person could fall </a:t>
            </a:r>
          </a:p>
          <a:p>
            <a:r>
              <a:rPr lang="en-AU" dirty="0" smtClean="0"/>
              <a:t>on </a:t>
            </a:r>
            <a:r>
              <a:rPr lang="en-AU" dirty="0"/>
              <a:t>or near the vicinity of a slippery, sloping or unstable surface. </a:t>
            </a:r>
          </a:p>
          <a:p>
            <a:pPr marL="0" indent="0">
              <a:buNone/>
            </a:pPr>
            <a:endParaRPr lang="en-AU" dirty="0" smtClean="0"/>
          </a:p>
          <a:p>
            <a:pPr marL="0" indent="0">
              <a:buNone/>
            </a:pPr>
            <a:r>
              <a:rPr lang="en-AU" b="1" i="1" dirty="0"/>
              <a:t>high risk construction work </a:t>
            </a:r>
            <a:r>
              <a:rPr lang="en-AU" dirty="0" smtClean="0"/>
              <a:t>means construction </a:t>
            </a:r>
            <a:r>
              <a:rPr lang="en-AU" dirty="0"/>
              <a:t>work that—</a:t>
            </a:r>
          </a:p>
          <a:p>
            <a:r>
              <a:rPr lang="en-AU" dirty="0" smtClean="0"/>
              <a:t>involves </a:t>
            </a:r>
            <a:r>
              <a:rPr lang="en-AU" dirty="0"/>
              <a:t>a risk of a person falling more than </a:t>
            </a:r>
            <a:r>
              <a:rPr lang="en-AU" dirty="0" smtClean="0"/>
              <a:t>2m</a:t>
            </a:r>
            <a:endParaRPr lang="en-AU" dirty="0"/>
          </a:p>
        </p:txBody>
      </p:sp>
    </p:spTree>
    <p:extLst>
      <p:ext uri="{BB962C8B-B14F-4D97-AF65-F5344CB8AC3E}">
        <p14:creationId xmlns:p14="http://schemas.microsoft.com/office/powerpoint/2010/main" val="36158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Duties </a:t>
            </a:r>
            <a:endParaRPr lang="en-AU" dirty="0"/>
          </a:p>
        </p:txBody>
      </p:sp>
      <p:sp>
        <p:nvSpPr>
          <p:cNvPr id="3" name="Content Placeholder 2"/>
          <p:cNvSpPr>
            <a:spLocks noGrp="1"/>
          </p:cNvSpPr>
          <p:nvPr>
            <p:ph idx="1"/>
          </p:nvPr>
        </p:nvSpPr>
        <p:spPr/>
        <p:txBody>
          <a:bodyPr/>
          <a:lstStyle/>
          <a:p>
            <a:r>
              <a:rPr lang="en-AU" dirty="0" smtClean="0"/>
              <a:t>PCBU</a:t>
            </a:r>
          </a:p>
          <a:p>
            <a:r>
              <a:rPr lang="en-AU" dirty="0" smtClean="0"/>
              <a:t>Designers, manufacturers, suppliers, importers and installers</a:t>
            </a:r>
          </a:p>
          <a:p>
            <a:r>
              <a:rPr lang="en-AU" dirty="0" smtClean="0"/>
              <a:t>Officers</a:t>
            </a:r>
          </a:p>
          <a:p>
            <a:r>
              <a:rPr lang="en-AU" dirty="0" smtClean="0"/>
              <a:t>Workers</a:t>
            </a:r>
            <a:endParaRPr lang="en-AU" dirty="0"/>
          </a:p>
        </p:txBody>
      </p:sp>
    </p:spTree>
    <p:extLst>
      <p:ext uri="{BB962C8B-B14F-4D97-AF65-F5344CB8AC3E}">
        <p14:creationId xmlns:p14="http://schemas.microsoft.com/office/powerpoint/2010/main" val="725337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Working at height </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US" dirty="0"/>
              <a:t>Persons may be exposed to the risk of falling from a height when carrying out a construction activity on or near the following:</a:t>
            </a:r>
            <a:endParaRPr lang="en-AU" dirty="0"/>
          </a:p>
          <a:p>
            <a:pPr lvl="0"/>
            <a:r>
              <a:rPr lang="en-US" dirty="0"/>
              <a:t>external faces, edges and the perimeter of buildings or structures;</a:t>
            </a:r>
            <a:endParaRPr lang="en-AU" dirty="0"/>
          </a:p>
          <a:p>
            <a:pPr lvl="0"/>
            <a:r>
              <a:rPr lang="en-US" dirty="0"/>
              <a:t>penetrations in the work environment from holes cut or formed in the working surface;</a:t>
            </a:r>
            <a:endParaRPr lang="en-AU" dirty="0"/>
          </a:p>
          <a:p>
            <a:pPr lvl="0"/>
            <a:r>
              <a:rPr lang="en-US" dirty="0"/>
              <a:t>roofs and floors that are in a fragile state;</a:t>
            </a:r>
            <a:endParaRPr lang="en-AU" dirty="0"/>
          </a:p>
          <a:p>
            <a:pPr lvl="0"/>
            <a:r>
              <a:rPr lang="en-US" dirty="0"/>
              <a:t>means of access;</a:t>
            </a:r>
            <a:endParaRPr lang="en-AU" dirty="0"/>
          </a:p>
          <a:p>
            <a:pPr lvl="0"/>
            <a:r>
              <a:rPr lang="en-US" dirty="0"/>
              <a:t>excavations;</a:t>
            </a:r>
            <a:endParaRPr lang="en-AU" dirty="0"/>
          </a:p>
          <a:p>
            <a:pPr lvl="0"/>
            <a:r>
              <a:rPr lang="en-US" dirty="0"/>
              <a:t>erection and dismantling of plant and framework.</a:t>
            </a:r>
            <a:endParaRPr lang="en-AU" dirty="0"/>
          </a:p>
          <a:p>
            <a:pPr marL="0" indent="0">
              <a:buNone/>
            </a:pPr>
            <a:endParaRPr lang="en-AU" dirty="0"/>
          </a:p>
        </p:txBody>
      </p:sp>
    </p:spTree>
    <p:extLst>
      <p:ext uri="{BB962C8B-B14F-4D97-AF65-F5344CB8AC3E}">
        <p14:creationId xmlns:p14="http://schemas.microsoft.com/office/powerpoint/2010/main" val="3127240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000" dirty="0"/>
              <a:t>How to identify fall hazards</a:t>
            </a:r>
          </a:p>
        </p:txBody>
      </p:sp>
      <p:sp>
        <p:nvSpPr>
          <p:cNvPr id="3" name="Content Placeholder 2"/>
          <p:cNvSpPr>
            <a:spLocks noGrp="1"/>
          </p:cNvSpPr>
          <p:nvPr>
            <p:ph idx="1"/>
          </p:nvPr>
        </p:nvSpPr>
        <p:spPr>
          <a:xfrm>
            <a:off x="457200" y="1600200"/>
            <a:ext cx="8229600" cy="5031336"/>
          </a:xfrm>
        </p:spPr>
        <p:txBody>
          <a:bodyPr>
            <a:normAutofit fontScale="77500" lnSpcReduction="20000"/>
          </a:bodyPr>
          <a:lstStyle/>
          <a:p>
            <a:pPr marL="0" indent="0">
              <a:buNone/>
            </a:pPr>
            <a:r>
              <a:rPr lang="en-AU" dirty="0" smtClean="0"/>
              <a:t>You </a:t>
            </a:r>
            <a:r>
              <a:rPr lang="en-AU" dirty="0"/>
              <a:t>must identify all locations and tasks that could cause injury due to a fall. This includes access to the areas where work is to be carried out. Tasks that need particular attention are those carried out: </a:t>
            </a:r>
          </a:p>
          <a:p>
            <a:r>
              <a:rPr lang="en-AU" dirty="0" smtClean="0"/>
              <a:t>on </a:t>
            </a:r>
            <a:r>
              <a:rPr lang="en-AU" dirty="0"/>
              <a:t>any structure or plant being constructed or installed, demolished or dismantled, inspected, tested, repaired or cleaned </a:t>
            </a:r>
          </a:p>
          <a:p>
            <a:r>
              <a:rPr lang="en-AU" dirty="0" smtClean="0"/>
              <a:t>on </a:t>
            </a:r>
            <a:r>
              <a:rPr lang="en-AU" dirty="0"/>
              <a:t>a fragile surface </a:t>
            </a:r>
            <a:endParaRPr lang="en-AU" dirty="0" smtClean="0"/>
          </a:p>
          <a:p>
            <a:r>
              <a:rPr lang="en-AU" dirty="0" smtClean="0"/>
              <a:t>on </a:t>
            </a:r>
            <a:r>
              <a:rPr lang="en-AU" dirty="0"/>
              <a:t>a potentially unstable </a:t>
            </a:r>
            <a:r>
              <a:rPr lang="en-AU" dirty="0" smtClean="0"/>
              <a:t>surface</a:t>
            </a:r>
            <a:endParaRPr lang="en-AU" dirty="0"/>
          </a:p>
          <a:p>
            <a:r>
              <a:rPr lang="en-AU" dirty="0" smtClean="0"/>
              <a:t>using </a:t>
            </a:r>
            <a:r>
              <a:rPr lang="en-AU" dirty="0"/>
              <a:t>equipment to work at the elevated level </a:t>
            </a:r>
            <a:endParaRPr lang="en-AU" dirty="0" smtClean="0"/>
          </a:p>
          <a:p>
            <a:r>
              <a:rPr lang="en-AU" dirty="0" smtClean="0"/>
              <a:t>on </a:t>
            </a:r>
            <a:r>
              <a:rPr lang="en-AU" dirty="0"/>
              <a:t>a sloping or slippery surface where it is difficult for people to maintain their balance </a:t>
            </a:r>
            <a:endParaRPr lang="en-AU" dirty="0" smtClean="0"/>
          </a:p>
          <a:p>
            <a:r>
              <a:rPr lang="en-AU" dirty="0" smtClean="0"/>
              <a:t>near </a:t>
            </a:r>
            <a:r>
              <a:rPr lang="en-AU" dirty="0"/>
              <a:t>an unprotected open edge </a:t>
            </a:r>
            <a:endParaRPr lang="en-AU" dirty="0" smtClean="0"/>
          </a:p>
          <a:p>
            <a:r>
              <a:rPr lang="en-AU" dirty="0" smtClean="0"/>
              <a:t>near </a:t>
            </a:r>
            <a:r>
              <a:rPr lang="en-AU" dirty="0"/>
              <a:t>a hole, shaft or pit into which a worker could </a:t>
            </a:r>
            <a:r>
              <a:rPr lang="en-AU" dirty="0" smtClean="0"/>
              <a:t>fall</a:t>
            </a:r>
          </a:p>
        </p:txBody>
      </p:sp>
    </p:spTree>
    <p:extLst>
      <p:ext uri="{BB962C8B-B14F-4D97-AF65-F5344CB8AC3E}">
        <p14:creationId xmlns:p14="http://schemas.microsoft.com/office/powerpoint/2010/main" val="27799497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Inspect the workplace</a:t>
            </a:r>
            <a:endParaRPr lang="en-AU" dirty="0"/>
          </a:p>
        </p:txBody>
      </p:sp>
      <p:sp>
        <p:nvSpPr>
          <p:cNvPr id="3" name="Content Placeholder 2"/>
          <p:cNvSpPr>
            <a:spLocks noGrp="1"/>
          </p:cNvSpPr>
          <p:nvPr>
            <p:ph idx="1"/>
          </p:nvPr>
        </p:nvSpPr>
        <p:spPr>
          <a:xfrm>
            <a:off x="457200" y="1600200"/>
            <a:ext cx="8229600" cy="4937333"/>
          </a:xfrm>
        </p:spPr>
        <p:txBody>
          <a:bodyPr>
            <a:normAutofit fontScale="85000" lnSpcReduction="20000"/>
          </a:bodyPr>
          <a:lstStyle/>
          <a:p>
            <a:pPr marL="0" indent="0">
              <a:buNone/>
            </a:pPr>
            <a:r>
              <a:rPr lang="en-AU" dirty="0" smtClean="0"/>
              <a:t>Key things to look for include:</a:t>
            </a:r>
          </a:p>
          <a:p>
            <a:pPr marL="0" indent="0">
              <a:buNone/>
            </a:pPr>
            <a:endParaRPr lang="en-AU" dirty="0" smtClean="0"/>
          </a:p>
          <a:p>
            <a:r>
              <a:rPr lang="en-AU" dirty="0" smtClean="0"/>
              <a:t>Surfaces</a:t>
            </a:r>
          </a:p>
          <a:p>
            <a:r>
              <a:rPr lang="en-AU" dirty="0" smtClean="0"/>
              <a:t>Levels</a:t>
            </a:r>
          </a:p>
          <a:p>
            <a:r>
              <a:rPr lang="en-AU" dirty="0" smtClean="0"/>
              <a:t>Structures</a:t>
            </a:r>
          </a:p>
          <a:p>
            <a:r>
              <a:rPr lang="en-AU" dirty="0" smtClean="0"/>
              <a:t>The ground</a:t>
            </a:r>
          </a:p>
          <a:p>
            <a:r>
              <a:rPr lang="en-AU" dirty="0" smtClean="0"/>
              <a:t>The working area</a:t>
            </a:r>
          </a:p>
          <a:p>
            <a:r>
              <a:rPr lang="en-AU" dirty="0" smtClean="0"/>
              <a:t>Entry and exit from working area</a:t>
            </a:r>
          </a:p>
          <a:p>
            <a:r>
              <a:rPr lang="en-AU" dirty="0" smtClean="0"/>
              <a:t>Edges</a:t>
            </a:r>
          </a:p>
          <a:p>
            <a:r>
              <a:rPr lang="en-AU" dirty="0" smtClean="0"/>
              <a:t>Holes, opening or excavations</a:t>
            </a:r>
          </a:p>
          <a:p>
            <a:r>
              <a:rPr lang="en-AU" dirty="0" smtClean="0"/>
              <a:t>Hand grip </a:t>
            </a:r>
            <a:endParaRPr lang="en-AU" dirty="0"/>
          </a:p>
        </p:txBody>
      </p:sp>
    </p:spTree>
    <p:extLst>
      <p:ext uri="{BB962C8B-B14F-4D97-AF65-F5344CB8AC3E}">
        <p14:creationId xmlns:p14="http://schemas.microsoft.com/office/powerpoint/2010/main" val="908220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Review available information</a:t>
            </a:r>
            <a:endParaRPr lang="en-AU" dirty="0"/>
          </a:p>
        </p:txBody>
      </p:sp>
      <p:sp>
        <p:nvSpPr>
          <p:cNvPr id="3" name="Content Placeholder 2"/>
          <p:cNvSpPr>
            <a:spLocks noGrp="1"/>
          </p:cNvSpPr>
          <p:nvPr>
            <p:ph idx="1"/>
          </p:nvPr>
        </p:nvSpPr>
        <p:spPr/>
        <p:txBody>
          <a:bodyPr>
            <a:normAutofit/>
          </a:bodyPr>
          <a:lstStyle/>
          <a:p>
            <a:pPr marL="0" indent="0">
              <a:buNone/>
            </a:pPr>
            <a:r>
              <a:rPr lang="en-AU" dirty="0"/>
              <a:t>You should check your records of previous injuries and ‘near </a:t>
            </a:r>
            <a:r>
              <a:rPr lang="en-AU" dirty="0" err="1"/>
              <a:t>miss’</a:t>
            </a:r>
            <a:r>
              <a:rPr lang="en-AU" dirty="0"/>
              <a:t> incidents related to falls. </a:t>
            </a:r>
          </a:p>
          <a:p>
            <a:pPr marL="0" indent="0">
              <a:buNone/>
            </a:pPr>
            <a:r>
              <a:rPr lang="en-AU" dirty="0"/>
              <a:t>Information and advice about fall hazards and risks relevant to particular industries and work activities is also available from regulators, industry associations, unions, technical specialists and safety consultants. </a:t>
            </a:r>
            <a:endParaRPr lang="en-AU" dirty="0"/>
          </a:p>
        </p:txBody>
      </p:sp>
    </p:spTree>
    <p:extLst>
      <p:ext uri="{BB962C8B-B14F-4D97-AF65-F5344CB8AC3E}">
        <p14:creationId xmlns:p14="http://schemas.microsoft.com/office/powerpoint/2010/main" val="1953949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How to assess the risk </a:t>
            </a:r>
            <a:endParaRPr lang="en-AU" dirty="0"/>
          </a:p>
        </p:txBody>
      </p:sp>
      <p:sp>
        <p:nvSpPr>
          <p:cNvPr id="3" name="Content Placeholder 2"/>
          <p:cNvSpPr>
            <a:spLocks noGrp="1"/>
          </p:cNvSpPr>
          <p:nvPr>
            <p:ph idx="1"/>
          </p:nvPr>
        </p:nvSpPr>
        <p:spPr>
          <a:xfrm>
            <a:off x="457200" y="1600200"/>
            <a:ext cx="8229600" cy="5039882"/>
          </a:xfrm>
        </p:spPr>
        <p:txBody>
          <a:bodyPr>
            <a:normAutofit fontScale="55000" lnSpcReduction="20000"/>
          </a:bodyPr>
          <a:lstStyle/>
          <a:p>
            <a:pPr marL="0" indent="0">
              <a:buNone/>
            </a:pPr>
            <a:r>
              <a:rPr lang="en-AU" sz="3600" dirty="0"/>
              <a:t>When assessing the risks arising from each fall hazard, the following matters should be considered: </a:t>
            </a:r>
            <a:endParaRPr lang="en-AU" sz="3600" dirty="0" smtClean="0"/>
          </a:p>
          <a:p>
            <a:pPr marL="0" indent="0">
              <a:buNone/>
            </a:pPr>
            <a:endParaRPr lang="en-AU" dirty="0"/>
          </a:p>
          <a:p>
            <a:r>
              <a:rPr lang="en-AU" dirty="0" smtClean="0"/>
              <a:t>the </a:t>
            </a:r>
            <a:r>
              <a:rPr lang="en-AU" dirty="0"/>
              <a:t>design and layout of elevated work areas, including the distance of a potential fall </a:t>
            </a:r>
          </a:p>
          <a:p>
            <a:r>
              <a:rPr lang="en-AU" dirty="0" smtClean="0"/>
              <a:t>the </a:t>
            </a:r>
            <a:r>
              <a:rPr lang="en-AU" dirty="0"/>
              <a:t>number and movement of all people at the workplace </a:t>
            </a:r>
          </a:p>
          <a:p>
            <a:r>
              <a:rPr lang="en-AU" dirty="0" smtClean="0"/>
              <a:t>the </a:t>
            </a:r>
            <a:r>
              <a:rPr lang="en-AU" dirty="0"/>
              <a:t>proximity of workers to unsafe areas where loads are placed on elevated working areas (for example, loading docks) and where work is to be carried out above people and there is a risk of falling objects </a:t>
            </a:r>
          </a:p>
          <a:p>
            <a:r>
              <a:rPr lang="en-AU" dirty="0" smtClean="0"/>
              <a:t>the </a:t>
            </a:r>
            <a:r>
              <a:rPr lang="en-AU" dirty="0"/>
              <a:t>adequacy of inspection and maintenance of plant and </a:t>
            </a:r>
            <a:endParaRPr lang="en-AU" dirty="0" smtClean="0"/>
          </a:p>
          <a:p>
            <a:r>
              <a:rPr lang="en-AU" dirty="0" smtClean="0"/>
              <a:t>the </a:t>
            </a:r>
            <a:r>
              <a:rPr lang="en-AU" dirty="0"/>
              <a:t>adequacy of lighting for clear vision </a:t>
            </a:r>
          </a:p>
          <a:p>
            <a:r>
              <a:rPr lang="en-AU" dirty="0" smtClean="0"/>
              <a:t>weather </a:t>
            </a:r>
            <a:r>
              <a:rPr lang="en-AU" dirty="0"/>
              <a:t>conditions—the presence of rain, wind, extreme heat or cold can cause slippery or unstable conditions </a:t>
            </a:r>
          </a:p>
          <a:p>
            <a:r>
              <a:rPr lang="en-AU" dirty="0" smtClean="0"/>
              <a:t>the </a:t>
            </a:r>
            <a:r>
              <a:rPr lang="en-AU" dirty="0"/>
              <a:t>suitability of footwear and clothing for the conditions </a:t>
            </a:r>
          </a:p>
          <a:p>
            <a:r>
              <a:rPr lang="en-AU" dirty="0" smtClean="0"/>
              <a:t>the </a:t>
            </a:r>
            <a:r>
              <a:rPr lang="en-AU" dirty="0"/>
              <a:t>suitability and condition of ladders, including where and how they are being used </a:t>
            </a:r>
          </a:p>
          <a:p>
            <a:r>
              <a:rPr lang="en-AU" dirty="0" smtClean="0"/>
              <a:t>the </a:t>
            </a:r>
            <a:r>
              <a:rPr lang="en-AU" dirty="0"/>
              <a:t>adequacy of current knowledge and training to perform the task safely </a:t>
            </a:r>
            <a:endParaRPr lang="en-AU" dirty="0" smtClean="0"/>
          </a:p>
          <a:p>
            <a:r>
              <a:rPr lang="en-AU" dirty="0" smtClean="0"/>
              <a:t>the </a:t>
            </a:r>
            <a:r>
              <a:rPr lang="en-AU" dirty="0"/>
              <a:t>adequacy of procedures for all potential emergency situations. </a:t>
            </a:r>
          </a:p>
          <a:p>
            <a:pPr marL="0" indent="0">
              <a:buNone/>
            </a:pPr>
            <a:endParaRPr lang="en-AU" dirty="0"/>
          </a:p>
        </p:txBody>
      </p:sp>
    </p:spTree>
    <p:extLst>
      <p:ext uri="{BB962C8B-B14F-4D97-AF65-F5344CB8AC3E}">
        <p14:creationId xmlns:p14="http://schemas.microsoft.com/office/powerpoint/2010/main" val="2383197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Control the risk </a:t>
            </a:r>
            <a:endParaRPr lang="en-AU" dirty="0"/>
          </a:p>
        </p:txBody>
      </p:sp>
      <p:sp>
        <p:nvSpPr>
          <p:cNvPr id="3" name="Content Placeholder 2"/>
          <p:cNvSpPr>
            <a:spLocks noGrp="1"/>
          </p:cNvSpPr>
          <p:nvPr>
            <p:ph idx="1"/>
          </p:nvPr>
        </p:nvSpPr>
        <p:spPr>
          <a:xfrm>
            <a:off x="457200" y="1600200"/>
            <a:ext cx="8229600" cy="4843329"/>
          </a:xfrm>
        </p:spPr>
        <p:txBody>
          <a:bodyPr>
            <a:normAutofit fontScale="85000" lnSpcReduction="10000"/>
          </a:bodyPr>
          <a:lstStyle/>
          <a:p>
            <a:pPr marL="0" indent="0">
              <a:buNone/>
            </a:pPr>
            <a:r>
              <a:rPr lang="en-AU" dirty="0"/>
              <a:t>In managing the risks of falls, the WHS Regulation requires the following specific control measures to be implemented, where it is reasonably practicable to do so: </a:t>
            </a:r>
            <a:endParaRPr lang="en-AU" dirty="0" smtClean="0"/>
          </a:p>
          <a:p>
            <a:pPr marL="0" indent="0">
              <a:buNone/>
            </a:pPr>
            <a:endParaRPr lang="en-AU" dirty="0" smtClean="0"/>
          </a:p>
          <a:p>
            <a:pPr marL="514350" indent="-514350">
              <a:buAutoNum type="arabicPeriod"/>
            </a:pPr>
            <a:r>
              <a:rPr lang="en-AU" dirty="0" smtClean="0"/>
              <a:t>Can the need to work at height be avoided to eliminate the risk of fall?</a:t>
            </a:r>
          </a:p>
          <a:p>
            <a:pPr marL="514350" indent="-514350">
              <a:buAutoNum type="arabicPeriod"/>
            </a:pPr>
            <a:r>
              <a:rPr lang="en-AU" dirty="0" smtClean="0"/>
              <a:t>Can the fall be prevented by working on solid construction?</a:t>
            </a:r>
          </a:p>
          <a:p>
            <a:pPr marL="514350" indent="-514350">
              <a:buAutoNum type="arabicPeriod"/>
            </a:pPr>
            <a:r>
              <a:rPr lang="en-AU" dirty="0" smtClean="0"/>
              <a:t>Can the risk of a fall be minimised by providing and maintaining a safe system of work?</a:t>
            </a:r>
            <a:endParaRPr lang="en-AU" dirty="0"/>
          </a:p>
        </p:txBody>
      </p:sp>
    </p:spTree>
    <p:extLst>
      <p:ext uri="{BB962C8B-B14F-4D97-AF65-F5344CB8AC3E}">
        <p14:creationId xmlns:p14="http://schemas.microsoft.com/office/powerpoint/2010/main" val="173342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 on the ground</a:t>
            </a:r>
            <a:endParaRPr lang="en-AU" dirty="0"/>
          </a:p>
        </p:txBody>
      </p:sp>
      <p:pic>
        <p:nvPicPr>
          <p:cNvPr id="4" name="Content Placeholder 3"/>
          <p:cNvPicPr>
            <a:picLocks noGrp="1" noChangeAspect="1"/>
          </p:cNvPicPr>
          <p:nvPr>
            <p:ph idx="1"/>
          </p:nvPr>
        </p:nvPicPr>
        <p:blipFill>
          <a:blip r:embed="rId2"/>
          <a:stretch>
            <a:fillRect/>
          </a:stretch>
        </p:blipFill>
        <p:spPr>
          <a:xfrm>
            <a:off x="2478281" y="1514742"/>
            <a:ext cx="5596376" cy="5220562"/>
          </a:xfrm>
          <a:prstGeom prst="rect">
            <a:avLst/>
          </a:prstGeom>
        </p:spPr>
      </p:pic>
    </p:spTree>
    <p:extLst>
      <p:ext uri="{BB962C8B-B14F-4D97-AF65-F5344CB8AC3E}">
        <p14:creationId xmlns:p14="http://schemas.microsoft.com/office/powerpoint/2010/main" val="2220089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 on a solid construction</a:t>
            </a:r>
            <a:endParaRPr lang="en-AU" dirty="0"/>
          </a:p>
        </p:txBody>
      </p:sp>
      <p:sp>
        <p:nvSpPr>
          <p:cNvPr id="3" name="Content Placeholder 2"/>
          <p:cNvSpPr>
            <a:spLocks noGrp="1"/>
          </p:cNvSpPr>
          <p:nvPr>
            <p:ph idx="1"/>
          </p:nvPr>
        </p:nvSpPr>
        <p:spPr/>
        <p:txBody>
          <a:bodyPr>
            <a:normAutofit fontScale="92500"/>
          </a:bodyPr>
          <a:lstStyle/>
          <a:p>
            <a:pPr marL="0" indent="0">
              <a:buNone/>
            </a:pPr>
            <a:r>
              <a:rPr lang="en-AU" dirty="0"/>
              <a:t>‘Solid construction’ means an area that: </a:t>
            </a:r>
          </a:p>
          <a:p>
            <a:r>
              <a:rPr lang="en-AU" dirty="0" smtClean="0"/>
              <a:t>is </a:t>
            </a:r>
            <a:r>
              <a:rPr lang="en-AU" dirty="0"/>
              <a:t>structurally capable of supporting workers, material and any other loads applied to it </a:t>
            </a:r>
          </a:p>
          <a:p>
            <a:r>
              <a:rPr lang="en-AU" dirty="0" smtClean="0"/>
              <a:t>is </a:t>
            </a:r>
            <a:r>
              <a:rPr lang="en-AU" dirty="0"/>
              <a:t>provided with barriers around its perimeter and around any openings from or through which a person could fall </a:t>
            </a:r>
          </a:p>
          <a:p>
            <a:r>
              <a:rPr lang="en-AU" dirty="0" smtClean="0"/>
              <a:t>has </a:t>
            </a:r>
            <a:r>
              <a:rPr lang="en-AU" dirty="0"/>
              <a:t>an even, accessible surface and gradient </a:t>
            </a:r>
          </a:p>
          <a:p>
            <a:r>
              <a:rPr lang="en-AU" dirty="0" smtClean="0"/>
              <a:t>has </a:t>
            </a:r>
            <a:r>
              <a:rPr lang="en-AU" dirty="0"/>
              <a:t>a safe means of entry and exit. </a:t>
            </a:r>
          </a:p>
          <a:p>
            <a:pPr marL="0" indent="0">
              <a:buNone/>
            </a:pPr>
            <a:endParaRPr lang="en-AU" dirty="0"/>
          </a:p>
        </p:txBody>
      </p:sp>
    </p:spTree>
    <p:extLst>
      <p:ext uri="{BB962C8B-B14F-4D97-AF65-F5344CB8AC3E}">
        <p14:creationId xmlns:p14="http://schemas.microsoft.com/office/powerpoint/2010/main" val="35792622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529272" y="1734900"/>
            <a:ext cx="4345536" cy="4138934"/>
          </a:xfrm>
          <a:prstGeom prst="rect">
            <a:avLst/>
          </a:prstGeom>
        </p:spPr>
      </p:pic>
      <p:sp>
        <p:nvSpPr>
          <p:cNvPr id="2" name="Title 1"/>
          <p:cNvSpPr>
            <a:spLocks noGrp="1"/>
          </p:cNvSpPr>
          <p:nvPr>
            <p:ph type="title"/>
          </p:nvPr>
        </p:nvSpPr>
        <p:spPr/>
        <p:txBody>
          <a:bodyPr/>
          <a:lstStyle/>
          <a:p>
            <a:r>
              <a:rPr lang="en-AU" dirty="0" smtClean="0"/>
              <a:t>Barriers</a:t>
            </a:r>
            <a:endParaRPr lang="en-AU" dirty="0"/>
          </a:p>
        </p:txBody>
      </p:sp>
      <p:sp>
        <p:nvSpPr>
          <p:cNvPr id="3" name="Content Placeholder 2"/>
          <p:cNvSpPr>
            <a:spLocks noGrp="1"/>
          </p:cNvSpPr>
          <p:nvPr>
            <p:ph idx="1"/>
          </p:nvPr>
        </p:nvSpPr>
        <p:spPr>
          <a:xfrm>
            <a:off x="457200" y="1233019"/>
            <a:ext cx="4260079" cy="2202389"/>
          </a:xfrm>
        </p:spPr>
        <p:txBody>
          <a:bodyPr>
            <a:normAutofit fontScale="85000" lnSpcReduction="20000"/>
          </a:bodyPr>
          <a:lstStyle/>
          <a:p>
            <a:pPr marL="0" indent="0">
              <a:buNone/>
            </a:pPr>
            <a:r>
              <a:rPr lang="en-AU" dirty="0"/>
              <a:t>Barriers (or edge protection) to prevent a person falling over edges and into holes should be provided on relevant parts of a solid construction. </a:t>
            </a:r>
            <a:endParaRPr lang="en-AU" dirty="0"/>
          </a:p>
          <a:p>
            <a:pPr marL="0" indent="0">
              <a:buNone/>
            </a:pPr>
            <a:endParaRPr lang="en-AU" dirty="0"/>
          </a:p>
        </p:txBody>
      </p:sp>
      <p:sp>
        <p:nvSpPr>
          <p:cNvPr id="6" name="TextBox 5"/>
          <p:cNvSpPr txBox="1"/>
          <p:nvPr/>
        </p:nvSpPr>
        <p:spPr>
          <a:xfrm>
            <a:off x="457200" y="3886015"/>
            <a:ext cx="3657600" cy="2862322"/>
          </a:xfrm>
          <a:prstGeom prst="rect">
            <a:avLst/>
          </a:prstGeom>
          <a:noFill/>
        </p:spPr>
        <p:txBody>
          <a:bodyPr wrap="square" rtlCol="0">
            <a:spAutoFit/>
          </a:bodyPr>
          <a:lstStyle/>
          <a:p>
            <a:r>
              <a:rPr lang="en-AU" dirty="0"/>
              <a:t>These include: </a:t>
            </a:r>
          </a:p>
          <a:p>
            <a:pPr marL="285750" indent="-285750">
              <a:buFont typeface="Arial" panose="020B0604020202020204" pitchFamily="34" charset="0"/>
              <a:buChar char="•"/>
            </a:pPr>
            <a:r>
              <a:rPr lang="en-AU" dirty="0"/>
              <a:t>the perimeters of buildings or other structures </a:t>
            </a:r>
          </a:p>
          <a:p>
            <a:pPr marL="285750" indent="-285750">
              <a:buFont typeface="Arial" panose="020B0604020202020204" pitchFamily="34" charset="0"/>
              <a:buChar char="•"/>
            </a:pPr>
            <a:r>
              <a:rPr lang="en-AU" dirty="0"/>
              <a:t>mezzanine floors (see Figure 2) </a:t>
            </a:r>
          </a:p>
          <a:p>
            <a:pPr marL="285750" indent="-285750">
              <a:buFont typeface="Arial" panose="020B0604020202020204" pitchFamily="34" charset="0"/>
              <a:buChar char="•"/>
            </a:pPr>
            <a:r>
              <a:rPr lang="en-AU" dirty="0"/>
              <a:t>openings in floors </a:t>
            </a:r>
          </a:p>
          <a:p>
            <a:pPr marL="285750" indent="-285750">
              <a:buFont typeface="Arial" panose="020B0604020202020204" pitchFamily="34" charset="0"/>
              <a:buChar char="•"/>
            </a:pPr>
            <a:r>
              <a:rPr lang="en-AU" dirty="0"/>
              <a:t>the open edge of a stair, landing, platform or shaft opening (see Figure 3). </a:t>
            </a:r>
          </a:p>
          <a:p>
            <a:endParaRPr lang="en-AU" dirty="0"/>
          </a:p>
        </p:txBody>
      </p:sp>
    </p:spTree>
    <p:extLst>
      <p:ext uri="{BB962C8B-B14F-4D97-AF65-F5344CB8AC3E}">
        <p14:creationId xmlns:p14="http://schemas.microsoft.com/office/powerpoint/2010/main" val="25014510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Fall prevention</a:t>
            </a:r>
            <a:endParaRPr lang="en-AU" dirty="0"/>
          </a:p>
        </p:txBody>
      </p:sp>
      <p:sp>
        <p:nvSpPr>
          <p:cNvPr id="3" name="Content Placeholder 2"/>
          <p:cNvSpPr>
            <a:spLocks noGrp="1"/>
          </p:cNvSpPr>
          <p:nvPr>
            <p:ph idx="1"/>
          </p:nvPr>
        </p:nvSpPr>
        <p:spPr/>
        <p:txBody>
          <a:bodyPr/>
          <a:lstStyle/>
          <a:p>
            <a:pPr marL="0" indent="0">
              <a:buNone/>
            </a:pPr>
            <a:r>
              <a:rPr lang="en-AU" dirty="0"/>
              <a:t>A fall prevention device is any equipment that is designed to prevent a fall for temporary work at heights, and once in place does not require any further adjustment by workers using the device. </a:t>
            </a:r>
            <a:endParaRPr lang="en-AU" dirty="0"/>
          </a:p>
        </p:txBody>
      </p:sp>
    </p:spTree>
    <p:extLst>
      <p:ext uri="{BB962C8B-B14F-4D97-AF65-F5344CB8AC3E}">
        <p14:creationId xmlns:p14="http://schemas.microsoft.com/office/powerpoint/2010/main" val="3479946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016844" y="1813543"/>
            <a:ext cx="2707624" cy="2541084"/>
          </a:xfrm>
          <a:prstGeom prst="rect">
            <a:avLst/>
          </a:prstGeom>
        </p:spPr>
      </p:pic>
      <p:sp>
        <p:nvSpPr>
          <p:cNvPr id="2" name="Title 1"/>
          <p:cNvSpPr>
            <a:spLocks noGrp="1"/>
          </p:cNvSpPr>
          <p:nvPr>
            <p:ph type="title"/>
          </p:nvPr>
        </p:nvSpPr>
        <p:spPr>
          <a:xfrm>
            <a:off x="397379" y="456236"/>
            <a:ext cx="8229600" cy="1143000"/>
          </a:xfrm>
        </p:spPr>
        <p:txBody>
          <a:bodyPr>
            <a:normAutofit/>
          </a:bodyPr>
          <a:lstStyle/>
          <a:p>
            <a:r>
              <a:rPr lang="en-AU" dirty="0" smtClean="0"/>
              <a:t>Scaffolding</a:t>
            </a:r>
            <a:endParaRPr lang="en-AU" dirty="0"/>
          </a:p>
        </p:txBody>
      </p:sp>
      <p:pic>
        <p:nvPicPr>
          <p:cNvPr id="4" name="Content Placeholder 3"/>
          <p:cNvPicPr>
            <a:picLocks noGrp="1" noChangeAspect="1"/>
          </p:cNvPicPr>
          <p:nvPr>
            <p:ph idx="1"/>
          </p:nvPr>
        </p:nvPicPr>
        <p:blipFill>
          <a:blip r:embed="rId3"/>
          <a:stretch>
            <a:fillRect/>
          </a:stretch>
        </p:blipFill>
        <p:spPr>
          <a:xfrm>
            <a:off x="397379" y="4568934"/>
            <a:ext cx="8229600" cy="2092271"/>
          </a:xfrm>
          <a:prstGeom prst="rect">
            <a:avLst/>
          </a:prstGeom>
        </p:spPr>
      </p:pic>
      <p:pic>
        <p:nvPicPr>
          <p:cNvPr id="5" name="Picture 4"/>
          <p:cNvPicPr>
            <a:picLocks noChangeAspect="1"/>
          </p:cNvPicPr>
          <p:nvPr/>
        </p:nvPicPr>
        <p:blipFill>
          <a:blip r:embed="rId4"/>
          <a:stretch>
            <a:fillRect/>
          </a:stretch>
        </p:blipFill>
        <p:spPr>
          <a:xfrm>
            <a:off x="397379" y="1663789"/>
            <a:ext cx="2833298" cy="2797992"/>
          </a:xfrm>
          <a:prstGeom prst="rect">
            <a:avLst/>
          </a:prstGeom>
        </p:spPr>
      </p:pic>
      <p:pic>
        <p:nvPicPr>
          <p:cNvPr id="6" name="Picture 5"/>
          <p:cNvPicPr>
            <a:picLocks noChangeAspect="1"/>
          </p:cNvPicPr>
          <p:nvPr/>
        </p:nvPicPr>
        <p:blipFill>
          <a:blip r:embed="rId5"/>
          <a:stretch>
            <a:fillRect/>
          </a:stretch>
        </p:blipFill>
        <p:spPr>
          <a:xfrm>
            <a:off x="5724468" y="1599236"/>
            <a:ext cx="2902511" cy="2883845"/>
          </a:xfrm>
          <a:prstGeom prst="rect">
            <a:avLst/>
          </a:prstGeom>
        </p:spPr>
      </p:pic>
    </p:spTree>
    <p:extLst>
      <p:ext uri="{BB962C8B-B14F-4D97-AF65-F5344CB8AC3E}">
        <p14:creationId xmlns:p14="http://schemas.microsoft.com/office/powerpoint/2010/main" val="18310234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Elevating work platforms</a:t>
            </a:r>
            <a:endParaRPr lang="en-AU" dirty="0"/>
          </a:p>
        </p:txBody>
      </p:sp>
      <p:sp>
        <p:nvSpPr>
          <p:cNvPr id="3" name="Content Placeholder 2"/>
          <p:cNvSpPr>
            <a:spLocks noGrp="1"/>
          </p:cNvSpPr>
          <p:nvPr>
            <p:ph idx="1"/>
          </p:nvPr>
        </p:nvSpPr>
        <p:spPr/>
        <p:txBody>
          <a:bodyPr/>
          <a:lstStyle/>
          <a:p>
            <a:pPr marL="0" indent="0">
              <a:buNone/>
            </a:pPr>
            <a:r>
              <a:rPr lang="en-AU" dirty="0"/>
              <a:t>Elevating Work Platforms (EWPs) include scissor lifts, cherry pickers, boom lifts and travel towers. </a:t>
            </a:r>
            <a:endParaRPr lang="en-AU" dirty="0"/>
          </a:p>
        </p:txBody>
      </p:sp>
      <p:pic>
        <p:nvPicPr>
          <p:cNvPr id="4" name="Picture 3"/>
          <p:cNvPicPr>
            <a:picLocks noChangeAspect="1"/>
          </p:cNvPicPr>
          <p:nvPr/>
        </p:nvPicPr>
        <p:blipFill>
          <a:blip r:embed="rId2"/>
          <a:stretch>
            <a:fillRect/>
          </a:stretch>
        </p:blipFill>
        <p:spPr>
          <a:xfrm>
            <a:off x="518356" y="3627734"/>
            <a:ext cx="2435848" cy="2498429"/>
          </a:xfrm>
          <a:prstGeom prst="rect">
            <a:avLst/>
          </a:prstGeom>
        </p:spPr>
      </p:pic>
      <p:pic>
        <p:nvPicPr>
          <p:cNvPr id="5" name="Picture 4"/>
          <p:cNvPicPr>
            <a:picLocks noChangeAspect="1"/>
          </p:cNvPicPr>
          <p:nvPr/>
        </p:nvPicPr>
        <p:blipFill>
          <a:blip r:embed="rId3"/>
          <a:stretch>
            <a:fillRect/>
          </a:stretch>
        </p:blipFill>
        <p:spPr>
          <a:xfrm>
            <a:off x="3341034" y="3619419"/>
            <a:ext cx="2431538" cy="2470443"/>
          </a:xfrm>
          <a:prstGeom prst="rect">
            <a:avLst/>
          </a:prstGeom>
        </p:spPr>
      </p:pic>
      <p:pic>
        <p:nvPicPr>
          <p:cNvPr id="6" name="Picture 5"/>
          <p:cNvPicPr>
            <a:picLocks noChangeAspect="1"/>
          </p:cNvPicPr>
          <p:nvPr/>
        </p:nvPicPr>
        <p:blipFill>
          <a:blip r:embed="rId4"/>
          <a:stretch>
            <a:fillRect/>
          </a:stretch>
        </p:blipFill>
        <p:spPr>
          <a:xfrm>
            <a:off x="6159402" y="3619419"/>
            <a:ext cx="2495445" cy="2487071"/>
          </a:xfrm>
          <a:prstGeom prst="rect">
            <a:avLst/>
          </a:prstGeom>
        </p:spPr>
      </p:pic>
    </p:spTree>
    <p:extLst>
      <p:ext uri="{BB962C8B-B14F-4D97-AF65-F5344CB8AC3E}">
        <p14:creationId xmlns:p14="http://schemas.microsoft.com/office/powerpoint/2010/main" val="3047922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Workbox</a:t>
            </a:r>
            <a:endParaRPr lang="en-AU" dirty="0"/>
          </a:p>
        </p:txBody>
      </p:sp>
      <p:sp>
        <p:nvSpPr>
          <p:cNvPr id="3" name="Content Placeholder 2"/>
          <p:cNvSpPr>
            <a:spLocks noGrp="1"/>
          </p:cNvSpPr>
          <p:nvPr>
            <p:ph idx="1"/>
          </p:nvPr>
        </p:nvSpPr>
        <p:spPr>
          <a:xfrm>
            <a:off x="457200" y="1600199"/>
            <a:ext cx="4242987" cy="4680959"/>
          </a:xfrm>
        </p:spPr>
        <p:txBody>
          <a:bodyPr>
            <a:normAutofit fontScale="92500" lnSpcReduction="20000"/>
          </a:bodyPr>
          <a:lstStyle/>
          <a:p>
            <a:pPr marL="0" indent="0">
              <a:buNone/>
            </a:pPr>
            <a:r>
              <a:rPr lang="en-AU" sz="2600" dirty="0"/>
              <a:t>A workbox is designed to be supported by a crane, hoist, forklift truck or other mechanical device to provide an elevated work area for persons working from the box. </a:t>
            </a:r>
            <a:endParaRPr lang="en-AU" sz="2600" dirty="0" smtClean="0"/>
          </a:p>
          <a:p>
            <a:pPr marL="0" indent="0">
              <a:buNone/>
            </a:pPr>
            <a:endParaRPr lang="en-AU" sz="2600" dirty="0"/>
          </a:p>
          <a:p>
            <a:pPr marL="0" indent="0">
              <a:buNone/>
            </a:pPr>
            <a:r>
              <a:rPr lang="en-AU" sz="2600" dirty="0"/>
              <a:t>Where reasonably practicable, other working platforms, such as an elevating working platform or scaffold, should be used as an alternative to the workbox. </a:t>
            </a:r>
            <a:endParaRPr lang="en-AU" sz="2600" dirty="0" smtClean="0"/>
          </a:p>
          <a:p>
            <a:pPr marL="0" indent="0">
              <a:buNone/>
            </a:pPr>
            <a:endParaRPr lang="en-AU" dirty="0"/>
          </a:p>
          <a:p>
            <a:pPr marL="0" indent="0">
              <a:buNone/>
            </a:pPr>
            <a:endParaRPr lang="en-AU" dirty="0"/>
          </a:p>
        </p:txBody>
      </p:sp>
      <p:pic>
        <p:nvPicPr>
          <p:cNvPr id="4" name="Picture 3"/>
          <p:cNvPicPr>
            <a:picLocks noChangeAspect="1"/>
          </p:cNvPicPr>
          <p:nvPr/>
        </p:nvPicPr>
        <p:blipFill>
          <a:blip r:embed="rId2"/>
          <a:stretch>
            <a:fillRect/>
          </a:stretch>
        </p:blipFill>
        <p:spPr>
          <a:xfrm>
            <a:off x="5050564" y="1829866"/>
            <a:ext cx="3636236" cy="3953241"/>
          </a:xfrm>
          <a:prstGeom prst="rect">
            <a:avLst/>
          </a:prstGeom>
        </p:spPr>
      </p:pic>
    </p:spTree>
    <p:extLst>
      <p:ext uri="{BB962C8B-B14F-4D97-AF65-F5344CB8AC3E}">
        <p14:creationId xmlns:p14="http://schemas.microsoft.com/office/powerpoint/2010/main" val="30750661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Building maintenance units</a:t>
            </a:r>
            <a:endParaRPr lang="en-AU" dirty="0"/>
          </a:p>
        </p:txBody>
      </p:sp>
      <p:sp>
        <p:nvSpPr>
          <p:cNvPr id="3" name="Content Placeholder 2"/>
          <p:cNvSpPr>
            <a:spLocks noGrp="1"/>
          </p:cNvSpPr>
          <p:nvPr>
            <p:ph idx="1"/>
          </p:nvPr>
        </p:nvSpPr>
        <p:spPr>
          <a:xfrm>
            <a:off x="457200" y="1698477"/>
            <a:ext cx="4277170" cy="4198121"/>
          </a:xfrm>
        </p:spPr>
        <p:txBody>
          <a:bodyPr>
            <a:normAutofit fontScale="92500" lnSpcReduction="20000"/>
          </a:bodyPr>
          <a:lstStyle/>
          <a:p>
            <a:pPr marL="0" indent="0">
              <a:buNone/>
            </a:pPr>
            <a:r>
              <a:rPr lang="en-AU" dirty="0"/>
              <a:t>A building maintenance unit is a power-operated suspended working platform that is fixed permanently to a building or structure. </a:t>
            </a:r>
            <a:endParaRPr lang="en-AU" dirty="0" smtClean="0"/>
          </a:p>
          <a:p>
            <a:pPr marL="0" indent="0">
              <a:buNone/>
            </a:pPr>
            <a:endParaRPr lang="en-AU" dirty="0" smtClean="0"/>
          </a:p>
          <a:p>
            <a:pPr marL="0" indent="0">
              <a:buNone/>
            </a:pPr>
            <a:r>
              <a:rPr lang="en-AU" dirty="0" smtClean="0"/>
              <a:t>It </a:t>
            </a:r>
            <a:r>
              <a:rPr lang="en-AU" dirty="0"/>
              <a:t>is used for access for </a:t>
            </a:r>
            <a:r>
              <a:rPr lang="en-AU" dirty="0" smtClean="0"/>
              <a:t>building maintenance </a:t>
            </a:r>
            <a:r>
              <a:rPr lang="en-AU" dirty="0"/>
              <a:t>or window </a:t>
            </a:r>
            <a:r>
              <a:rPr lang="en-AU" dirty="0" smtClean="0"/>
              <a:t>cleaning. </a:t>
            </a:r>
            <a:endParaRPr lang="en-AU" dirty="0"/>
          </a:p>
        </p:txBody>
      </p:sp>
      <p:pic>
        <p:nvPicPr>
          <p:cNvPr id="4" name="Picture 3"/>
          <p:cNvPicPr>
            <a:picLocks noChangeAspect="1"/>
          </p:cNvPicPr>
          <p:nvPr/>
        </p:nvPicPr>
        <p:blipFill>
          <a:blip r:embed="rId2"/>
          <a:stretch>
            <a:fillRect/>
          </a:stretch>
        </p:blipFill>
        <p:spPr>
          <a:xfrm>
            <a:off x="5015245" y="1417638"/>
            <a:ext cx="3671555" cy="5235768"/>
          </a:xfrm>
          <a:prstGeom prst="rect">
            <a:avLst/>
          </a:prstGeom>
        </p:spPr>
      </p:pic>
    </p:spTree>
    <p:extLst>
      <p:ext uri="{BB962C8B-B14F-4D97-AF65-F5344CB8AC3E}">
        <p14:creationId xmlns:p14="http://schemas.microsoft.com/office/powerpoint/2010/main" val="5679566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Platforms supported by trestle ladders</a:t>
            </a:r>
            <a:endParaRPr lang="en-AU" dirty="0"/>
          </a:p>
        </p:txBody>
      </p:sp>
      <p:sp>
        <p:nvSpPr>
          <p:cNvPr id="3" name="Content Placeholder 2"/>
          <p:cNvSpPr>
            <a:spLocks noGrp="1"/>
          </p:cNvSpPr>
          <p:nvPr>
            <p:ph idx="1"/>
          </p:nvPr>
        </p:nvSpPr>
        <p:spPr>
          <a:xfrm>
            <a:off x="457200" y="1721977"/>
            <a:ext cx="8229600" cy="2260363"/>
          </a:xfrm>
        </p:spPr>
        <p:txBody>
          <a:bodyPr>
            <a:normAutofit fontScale="92500" lnSpcReduction="10000"/>
          </a:bodyPr>
          <a:lstStyle/>
          <a:p>
            <a:pPr marL="0" indent="0">
              <a:buNone/>
            </a:pPr>
            <a:r>
              <a:rPr lang="en-AU" dirty="0"/>
              <a:t>Trestle ladder scaffolds are only suitable for use at heights greater than two metres when guard rails and toe boards are incorporated to prevent people and material falling off the working platform. </a:t>
            </a:r>
            <a:endParaRPr lang="en-AU" dirty="0"/>
          </a:p>
        </p:txBody>
      </p:sp>
      <p:pic>
        <p:nvPicPr>
          <p:cNvPr id="4" name="Picture 3"/>
          <p:cNvPicPr>
            <a:picLocks noChangeAspect="1"/>
          </p:cNvPicPr>
          <p:nvPr/>
        </p:nvPicPr>
        <p:blipFill>
          <a:blip r:embed="rId2"/>
          <a:stretch>
            <a:fillRect/>
          </a:stretch>
        </p:blipFill>
        <p:spPr>
          <a:xfrm>
            <a:off x="2536541" y="3903292"/>
            <a:ext cx="3954079" cy="2796612"/>
          </a:xfrm>
          <a:prstGeom prst="rect">
            <a:avLst/>
          </a:prstGeom>
        </p:spPr>
      </p:pic>
    </p:spTree>
    <p:extLst>
      <p:ext uri="{BB962C8B-B14F-4D97-AF65-F5344CB8AC3E}">
        <p14:creationId xmlns:p14="http://schemas.microsoft.com/office/powerpoint/2010/main" val="6693971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Perimeter guard rails</a:t>
            </a:r>
            <a:endParaRPr lang="en-AU" dirty="0"/>
          </a:p>
        </p:txBody>
      </p:sp>
      <p:sp>
        <p:nvSpPr>
          <p:cNvPr id="3" name="Content Placeholder 2"/>
          <p:cNvSpPr>
            <a:spLocks noGrp="1"/>
          </p:cNvSpPr>
          <p:nvPr>
            <p:ph idx="1"/>
          </p:nvPr>
        </p:nvSpPr>
        <p:spPr>
          <a:xfrm>
            <a:off x="457200" y="1600200"/>
            <a:ext cx="8229600" cy="2817976"/>
          </a:xfrm>
        </p:spPr>
        <p:txBody>
          <a:bodyPr>
            <a:normAutofit fontScale="55000" lnSpcReduction="20000"/>
          </a:bodyPr>
          <a:lstStyle/>
          <a:p>
            <a:pPr marL="0" indent="0">
              <a:buNone/>
            </a:pPr>
            <a:r>
              <a:rPr lang="en-AU" dirty="0"/>
              <a:t>Guard rails may be used to provide effective fall prevention: </a:t>
            </a:r>
          </a:p>
          <a:p>
            <a:r>
              <a:rPr lang="en-AU" dirty="0" smtClean="0"/>
              <a:t>at </a:t>
            </a:r>
            <a:r>
              <a:rPr lang="en-AU" dirty="0"/>
              <a:t>the edges of roofs </a:t>
            </a:r>
          </a:p>
          <a:p>
            <a:r>
              <a:rPr lang="en-AU" dirty="0" smtClean="0"/>
              <a:t>at </a:t>
            </a:r>
            <a:r>
              <a:rPr lang="en-AU" dirty="0"/>
              <a:t>the edges of mezzanine floors, walkways, stairways, ramps and landings </a:t>
            </a:r>
          </a:p>
          <a:p>
            <a:r>
              <a:rPr lang="en-AU" dirty="0" smtClean="0"/>
              <a:t>on </a:t>
            </a:r>
            <a:r>
              <a:rPr lang="en-AU" dirty="0"/>
              <a:t>top of plant and structures where access is required (see Figure 17) </a:t>
            </a:r>
          </a:p>
          <a:p>
            <a:r>
              <a:rPr lang="en-AU" dirty="0" smtClean="0"/>
              <a:t>around </a:t>
            </a:r>
            <a:r>
              <a:rPr lang="en-AU" dirty="0"/>
              <a:t>openings in floor and roof structures </a:t>
            </a:r>
          </a:p>
          <a:p>
            <a:r>
              <a:rPr lang="en-AU" dirty="0" smtClean="0"/>
              <a:t>at </a:t>
            </a:r>
            <a:r>
              <a:rPr lang="en-AU" dirty="0"/>
              <a:t>the edges of shafts, pits and other excavations. </a:t>
            </a:r>
          </a:p>
          <a:p>
            <a:endParaRPr lang="en-AU" dirty="0"/>
          </a:p>
          <a:p>
            <a:pPr marL="0" indent="0">
              <a:buNone/>
            </a:pPr>
            <a:r>
              <a:rPr lang="en-AU" dirty="0"/>
              <a:t>Guard rails should incorporate a top rail 900mm to 1100 mm above the working surface and a mid-rail and a toe board. </a:t>
            </a:r>
            <a:endParaRPr lang="en-AU" dirty="0"/>
          </a:p>
        </p:txBody>
      </p:sp>
      <p:pic>
        <p:nvPicPr>
          <p:cNvPr id="4" name="Picture 3"/>
          <p:cNvPicPr>
            <a:picLocks noChangeAspect="1"/>
          </p:cNvPicPr>
          <p:nvPr/>
        </p:nvPicPr>
        <p:blipFill rotWithShape="1">
          <a:blip r:embed="rId2"/>
          <a:srcRect l="3933" t="5237"/>
          <a:stretch/>
        </p:blipFill>
        <p:spPr>
          <a:xfrm>
            <a:off x="1640793" y="4247258"/>
            <a:ext cx="5636083" cy="2260363"/>
          </a:xfrm>
          <a:prstGeom prst="rect">
            <a:avLst/>
          </a:prstGeom>
        </p:spPr>
      </p:pic>
    </p:spTree>
    <p:extLst>
      <p:ext uri="{BB962C8B-B14F-4D97-AF65-F5344CB8AC3E}">
        <p14:creationId xmlns:p14="http://schemas.microsoft.com/office/powerpoint/2010/main" val="11784389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mesh </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a:t>Safety mesh is designed to prevent internal falls through a roof. If securely fixed, safety mesh provides fall protection for roof installers and offers long-term protection against falling for maintenance and repair workers. </a:t>
            </a:r>
            <a:endParaRPr lang="en-AU" dirty="0" smtClean="0"/>
          </a:p>
          <a:p>
            <a:endParaRPr lang="en-AU" dirty="0"/>
          </a:p>
          <a:p>
            <a:pPr marL="0" indent="0">
              <a:buNone/>
            </a:pPr>
            <a:r>
              <a:rPr lang="en-AU" dirty="0"/>
              <a:t>Safety mesh does not prevent falls from the edge of a roof or through holes in a roof, so it should always be used in conjunction with appropriate edge protection, guard rails or fall-arrest systems. </a:t>
            </a:r>
            <a:endParaRPr lang="en-AU" dirty="0"/>
          </a:p>
        </p:txBody>
      </p:sp>
    </p:spTree>
    <p:extLst>
      <p:ext uri="{BB962C8B-B14F-4D97-AF65-F5344CB8AC3E}">
        <p14:creationId xmlns:p14="http://schemas.microsoft.com/office/powerpoint/2010/main" val="3382832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6236"/>
            <a:ext cx="8229600" cy="1143000"/>
          </a:xfrm>
        </p:spPr>
        <p:txBody>
          <a:bodyPr>
            <a:normAutofit fontScale="90000"/>
          </a:bodyPr>
          <a:lstStyle/>
          <a:p>
            <a:r>
              <a:rPr lang="en-AU" dirty="0" smtClean="0"/>
              <a:t>Control measures after a person has fallen</a:t>
            </a:r>
            <a:endParaRPr lang="en-AU" dirty="0"/>
          </a:p>
        </p:txBody>
      </p:sp>
      <p:sp>
        <p:nvSpPr>
          <p:cNvPr id="3" name="Content Placeholder 2"/>
          <p:cNvSpPr>
            <a:spLocks noGrp="1"/>
          </p:cNvSpPr>
          <p:nvPr>
            <p:ph idx="1"/>
          </p:nvPr>
        </p:nvSpPr>
        <p:spPr>
          <a:xfrm>
            <a:off x="457200" y="2155676"/>
            <a:ext cx="8229600" cy="4525963"/>
          </a:xfrm>
        </p:spPr>
        <p:txBody>
          <a:bodyPr/>
          <a:lstStyle/>
          <a:p>
            <a:pPr marL="0" indent="0">
              <a:buNone/>
            </a:pPr>
            <a:r>
              <a:rPr lang="en-AU" dirty="0"/>
              <a:t>The use of control measures to “catch” a person after the person has fallen should only be used where it is not possible to provide any other more reliable means of fall protection. </a:t>
            </a:r>
            <a:endParaRPr lang="en-AU" dirty="0"/>
          </a:p>
        </p:txBody>
      </p:sp>
    </p:spTree>
    <p:extLst>
      <p:ext uri="{BB962C8B-B14F-4D97-AF65-F5344CB8AC3E}">
        <p14:creationId xmlns:p14="http://schemas.microsoft.com/office/powerpoint/2010/main" val="3093076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Catch platforms</a:t>
            </a:r>
            <a:endParaRPr lang="en-AU" dirty="0"/>
          </a:p>
        </p:txBody>
      </p:sp>
      <p:sp>
        <p:nvSpPr>
          <p:cNvPr id="3" name="Content Placeholder 2"/>
          <p:cNvSpPr>
            <a:spLocks noGrp="1"/>
          </p:cNvSpPr>
          <p:nvPr>
            <p:ph idx="1"/>
          </p:nvPr>
        </p:nvSpPr>
        <p:spPr>
          <a:xfrm>
            <a:off x="457200" y="1600201"/>
            <a:ext cx="4815555" cy="4689504"/>
          </a:xfrm>
        </p:spPr>
        <p:txBody>
          <a:bodyPr>
            <a:normAutofit fontScale="85000" lnSpcReduction="10000"/>
          </a:bodyPr>
          <a:lstStyle/>
          <a:p>
            <a:pPr marL="0" indent="0">
              <a:buNone/>
            </a:pPr>
            <a:r>
              <a:rPr lang="en-AU" dirty="0"/>
              <a:t>A catch platform is a temporary platform located below a work area to catch a worker in the event of a fall. The platform should be of robust construction and designed to withstand the maximum potential impact load. Scaffolding components may be used to construct fixed and mobile catch platforms (see Figure 20). </a:t>
            </a:r>
            <a:endParaRPr lang="en-AU" dirty="0"/>
          </a:p>
        </p:txBody>
      </p:sp>
      <p:pic>
        <p:nvPicPr>
          <p:cNvPr id="5" name="Picture 4"/>
          <p:cNvPicPr>
            <a:picLocks noChangeAspect="1"/>
          </p:cNvPicPr>
          <p:nvPr/>
        </p:nvPicPr>
        <p:blipFill>
          <a:blip r:embed="rId2"/>
          <a:stretch>
            <a:fillRect/>
          </a:stretch>
        </p:blipFill>
        <p:spPr>
          <a:xfrm>
            <a:off x="5142342" y="1325399"/>
            <a:ext cx="3867150" cy="4514850"/>
          </a:xfrm>
          <a:prstGeom prst="rect">
            <a:avLst/>
          </a:prstGeom>
        </p:spPr>
      </p:pic>
      <p:sp>
        <p:nvSpPr>
          <p:cNvPr id="6" name="TextBox 5"/>
          <p:cNvSpPr txBox="1"/>
          <p:nvPr/>
        </p:nvSpPr>
        <p:spPr>
          <a:xfrm>
            <a:off x="5142342" y="5982056"/>
            <a:ext cx="3867150" cy="646331"/>
          </a:xfrm>
          <a:prstGeom prst="rect">
            <a:avLst/>
          </a:prstGeom>
          <a:noFill/>
        </p:spPr>
        <p:txBody>
          <a:bodyPr wrap="square" rtlCol="0">
            <a:spAutoFit/>
          </a:bodyPr>
          <a:lstStyle/>
          <a:p>
            <a:r>
              <a:rPr lang="en-AU" b="1" dirty="0" smtClean="0"/>
              <a:t>Figure 20: </a:t>
            </a:r>
            <a:r>
              <a:rPr lang="en-AU" dirty="0" smtClean="0"/>
              <a:t>An example of a catch platform below a work area. </a:t>
            </a:r>
            <a:endParaRPr lang="en-AU" dirty="0"/>
          </a:p>
        </p:txBody>
      </p:sp>
    </p:spTree>
    <p:extLst>
      <p:ext uri="{BB962C8B-B14F-4D97-AF65-F5344CB8AC3E}">
        <p14:creationId xmlns:p14="http://schemas.microsoft.com/office/powerpoint/2010/main" val="5945231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Industrial safety nets</a:t>
            </a:r>
            <a:endParaRPr lang="en-AU" dirty="0"/>
          </a:p>
        </p:txBody>
      </p:sp>
      <p:sp>
        <p:nvSpPr>
          <p:cNvPr id="3" name="Content Placeholder 2"/>
          <p:cNvSpPr>
            <a:spLocks noGrp="1"/>
          </p:cNvSpPr>
          <p:nvPr>
            <p:ph idx="1"/>
          </p:nvPr>
        </p:nvSpPr>
        <p:spPr>
          <a:xfrm>
            <a:off x="457200" y="1600200"/>
            <a:ext cx="8229600" cy="2587239"/>
          </a:xfrm>
        </p:spPr>
        <p:txBody>
          <a:bodyPr/>
          <a:lstStyle/>
          <a:p>
            <a:pPr marL="0" indent="0">
              <a:buNone/>
            </a:pPr>
            <a:r>
              <a:rPr lang="en-AU" dirty="0"/>
              <a:t>Safety nets can provide a satisfactory means of protection while allowing workers maximum freedom of movement. They should not be used to enter or exit a work area or as a working platform. </a:t>
            </a:r>
            <a:endParaRPr lang="en-AU" dirty="0"/>
          </a:p>
        </p:txBody>
      </p:sp>
    </p:spTree>
    <p:extLst>
      <p:ext uri="{BB962C8B-B14F-4D97-AF65-F5344CB8AC3E}">
        <p14:creationId xmlns:p14="http://schemas.microsoft.com/office/powerpoint/2010/main" val="2107739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Industrial fall-arrest systems</a:t>
            </a:r>
            <a:endParaRPr lang="en-AU" dirty="0"/>
          </a:p>
        </p:txBody>
      </p:sp>
      <p:sp>
        <p:nvSpPr>
          <p:cNvPr id="3" name="Content Placeholder 2"/>
          <p:cNvSpPr>
            <a:spLocks noGrp="1"/>
          </p:cNvSpPr>
          <p:nvPr>
            <p:ph idx="1"/>
          </p:nvPr>
        </p:nvSpPr>
        <p:spPr>
          <a:xfrm>
            <a:off x="209372" y="1619428"/>
            <a:ext cx="4969379" cy="4875376"/>
          </a:xfrm>
        </p:spPr>
        <p:txBody>
          <a:bodyPr>
            <a:normAutofit fontScale="40000" lnSpcReduction="20000"/>
          </a:bodyPr>
          <a:lstStyle/>
          <a:p>
            <a:pPr marL="0" indent="0">
              <a:buNone/>
            </a:pPr>
            <a:r>
              <a:rPr lang="en-AU" sz="4000" b="1" dirty="0"/>
              <a:t>Individual fall-arrest systems consist of some or all of the following components: </a:t>
            </a:r>
            <a:endParaRPr lang="en-AU" sz="4000" b="1" dirty="0" smtClean="0"/>
          </a:p>
          <a:p>
            <a:pPr marL="0" indent="0">
              <a:buNone/>
            </a:pPr>
            <a:endParaRPr lang="en-AU" sz="4000" dirty="0"/>
          </a:p>
          <a:p>
            <a:r>
              <a:rPr lang="en-AU" sz="4000" dirty="0" smtClean="0"/>
              <a:t>anchorages </a:t>
            </a:r>
            <a:endParaRPr lang="en-AU" sz="4000" dirty="0"/>
          </a:p>
          <a:p>
            <a:r>
              <a:rPr lang="en-AU" sz="4000" dirty="0" smtClean="0"/>
              <a:t>lifelines </a:t>
            </a:r>
            <a:endParaRPr lang="en-AU" sz="4000" dirty="0"/>
          </a:p>
          <a:p>
            <a:r>
              <a:rPr lang="en-AU" sz="4000" dirty="0" smtClean="0"/>
              <a:t>inertia </a:t>
            </a:r>
            <a:r>
              <a:rPr lang="en-AU" sz="4000" dirty="0"/>
              <a:t>reel </a:t>
            </a:r>
          </a:p>
          <a:p>
            <a:r>
              <a:rPr lang="en-AU" sz="4000" dirty="0" smtClean="0"/>
              <a:t>lanyard </a:t>
            </a:r>
            <a:r>
              <a:rPr lang="en-AU" sz="4000" dirty="0"/>
              <a:t>of fixed length </a:t>
            </a:r>
          </a:p>
          <a:p>
            <a:r>
              <a:rPr lang="en-AU" sz="4000" dirty="0" smtClean="0"/>
              <a:t>retractable </a:t>
            </a:r>
            <a:r>
              <a:rPr lang="en-AU" sz="4000" dirty="0"/>
              <a:t>lifelines </a:t>
            </a:r>
          </a:p>
          <a:p>
            <a:r>
              <a:rPr lang="en-AU" sz="4000" dirty="0" smtClean="0"/>
              <a:t>rope </a:t>
            </a:r>
            <a:r>
              <a:rPr lang="en-AU" sz="4000" dirty="0"/>
              <a:t>grabs </a:t>
            </a:r>
          </a:p>
          <a:p>
            <a:r>
              <a:rPr lang="en-AU" sz="4000" dirty="0" smtClean="0"/>
              <a:t>wire </a:t>
            </a:r>
            <a:r>
              <a:rPr lang="en-AU" sz="4000" dirty="0"/>
              <a:t>grabs </a:t>
            </a:r>
          </a:p>
          <a:p>
            <a:r>
              <a:rPr lang="en-AU" sz="4000" dirty="0" smtClean="0"/>
              <a:t>rail </a:t>
            </a:r>
            <a:r>
              <a:rPr lang="en-AU" sz="4000" dirty="0"/>
              <a:t>system </a:t>
            </a:r>
          </a:p>
          <a:p>
            <a:r>
              <a:rPr lang="en-AU" sz="4000" dirty="0" smtClean="0"/>
              <a:t>shock </a:t>
            </a:r>
            <a:r>
              <a:rPr lang="en-AU" sz="4000" dirty="0"/>
              <a:t>absorbers, both personal and industrial </a:t>
            </a:r>
          </a:p>
          <a:p>
            <a:r>
              <a:rPr lang="en-AU" sz="4000" dirty="0" smtClean="0"/>
              <a:t>harness </a:t>
            </a:r>
            <a:endParaRPr lang="en-AU" sz="4000" dirty="0"/>
          </a:p>
          <a:p>
            <a:r>
              <a:rPr lang="en-AU" sz="4000" dirty="0" smtClean="0"/>
              <a:t>snap </a:t>
            </a:r>
            <a:r>
              <a:rPr lang="en-AU" sz="4000" dirty="0"/>
              <a:t>hooks (double or triple action to prevent rollout) </a:t>
            </a:r>
            <a:endParaRPr lang="en-AU" sz="4000" dirty="0" smtClean="0"/>
          </a:p>
          <a:p>
            <a:r>
              <a:rPr lang="en-AU" sz="4000" dirty="0" smtClean="0"/>
              <a:t>karabiners (double or triple  action to prevent rollout)</a:t>
            </a:r>
          </a:p>
          <a:p>
            <a:r>
              <a:rPr lang="en-AU" sz="4000" dirty="0"/>
              <a:t>r</a:t>
            </a:r>
            <a:r>
              <a:rPr lang="en-AU" sz="4000" dirty="0" smtClean="0"/>
              <a:t>escue equipment</a:t>
            </a:r>
            <a:endParaRPr lang="en-AU" sz="4000" dirty="0"/>
          </a:p>
          <a:p>
            <a:pPr marL="0" indent="0">
              <a:buNone/>
            </a:pPr>
            <a:endParaRPr lang="en-AU" dirty="0"/>
          </a:p>
        </p:txBody>
      </p:sp>
      <p:pic>
        <p:nvPicPr>
          <p:cNvPr id="4" name="Picture 3"/>
          <p:cNvPicPr>
            <a:picLocks noChangeAspect="1"/>
          </p:cNvPicPr>
          <p:nvPr/>
        </p:nvPicPr>
        <p:blipFill>
          <a:blip r:embed="rId2"/>
          <a:stretch>
            <a:fillRect/>
          </a:stretch>
        </p:blipFill>
        <p:spPr>
          <a:xfrm>
            <a:off x="5109764" y="1936660"/>
            <a:ext cx="3867946" cy="3853041"/>
          </a:xfrm>
          <a:prstGeom prst="rect">
            <a:avLst/>
          </a:prstGeom>
        </p:spPr>
      </p:pic>
    </p:spTree>
    <p:extLst>
      <p:ext uri="{BB962C8B-B14F-4D97-AF65-F5344CB8AC3E}">
        <p14:creationId xmlns:p14="http://schemas.microsoft.com/office/powerpoint/2010/main" val="267787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Anchorage lines or rails</a:t>
            </a:r>
            <a:endParaRPr lang="en-AU" dirty="0"/>
          </a:p>
        </p:txBody>
      </p:sp>
      <p:sp>
        <p:nvSpPr>
          <p:cNvPr id="3" name="Content Placeholder 2"/>
          <p:cNvSpPr>
            <a:spLocks noGrp="1"/>
          </p:cNvSpPr>
          <p:nvPr>
            <p:ph idx="1"/>
          </p:nvPr>
        </p:nvSpPr>
        <p:spPr>
          <a:xfrm>
            <a:off x="457200" y="1600201"/>
            <a:ext cx="6285432" cy="4108390"/>
          </a:xfrm>
        </p:spPr>
        <p:txBody>
          <a:bodyPr>
            <a:normAutofit fontScale="92500" lnSpcReduction="10000"/>
          </a:bodyPr>
          <a:lstStyle/>
          <a:p>
            <a:pPr marL="0" indent="0">
              <a:buNone/>
            </a:pPr>
            <a:r>
              <a:rPr lang="en-AU" dirty="0"/>
              <a:t>Anchorage lines or rails are temporary or permanent fall-arrest systems, which can be installed to provide continuous fall protection for persons using ladders or climbing towers. </a:t>
            </a:r>
            <a:endParaRPr lang="en-AU" dirty="0"/>
          </a:p>
          <a:p>
            <a:pPr marL="0" indent="0">
              <a:buNone/>
            </a:pPr>
            <a:r>
              <a:rPr lang="en-AU" dirty="0" smtClean="0"/>
              <a:t>These </a:t>
            </a:r>
            <a:r>
              <a:rPr lang="en-AU" dirty="0"/>
              <a:t>can be used on plant, such as tower cranes, as well as buildings or structures. </a:t>
            </a:r>
            <a:endParaRPr lang="en-AU" dirty="0"/>
          </a:p>
        </p:txBody>
      </p:sp>
      <p:pic>
        <p:nvPicPr>
          <p:cNvPr id="4" name="Picture 3"/>
          <p:cNvPicPr>
            <a:picLocks noChangeAspect="1"/>
          </p:cNvPicPr>
          <p:nvPr/>
        </p:nvPicPr>
        <p:blipFill rotWithShape="1">
          <a:blip r:embed="rId2"/>
          <a:srcRect l="64815"/>
          <a:stretch/>
        </p:blipFill>
        <p:spPr>
          <a:xfrm>
            <a:off x="6742632" y="1247485"/>
            <a:ext cx="2249457" cy="5405873"/>
          </a:xfrm>
          <a:prstGeom prst="rect">
            <a:avLst/>
          </a:prstGeom>
        </p:spPr>
      </p:pic>
    </p:spTree>
    <p:extLst>
      <p:ext uri="{BB962C8B-B14F-4D97-AF65-F5344CB8AC3E}">
        <p14:creationId xmlns:p14="http://schemas.microsoft.com/office/powerpoint/2010/main" val="4104956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Administrative controls </a:t>
            </a:r>
            <a:endParaRPr lang="en-AU" dirty="0"/>
          </a:p>
        </p:txBody>
      </p:sp>
      <p:sp>
        <p:nvSpPr>
          <p:cNvPr id="3" name="Content Placeholder 2"/>
          <p:cNvSpPr>
            <a:spLocks noGrp="1"/>
          </p:cNvSpPr>
          <p:nvPr>
            <p:ph idx="1"/>
          </p:nvPr>
        </p:nvSpPr>
        <p:spPr>
          <a:xfrm>
            <a:off x="457200" y="1600201"/>
            <a:ext cx="5666378" cy="3672554"/>
          </a:xfrm>
        </p:spPr>
        <p:txBody>
          <a:bodyPr>
            <a:normAutofit fontScale="85000" lnSpcReduction="20000"/>
          </a:bodyPr>
          <a:lstStyle/>
          <a:p>
            <a:pPr marL="0" indent="0">
              <a:buNone/>
            </a:pPr>
            <a:r>
              <a:rPr lang="en-AU" dirty="0"/>
              <a:t>Administrative controls may be used to support other control measures and may include ‘no go’ areas, permit systems, the sequencing of work and safe work procedures. Using administrative controls exclusively to minimise the risk of falls is only appropriate when it is not reasonably practicable to use a higher order control. </a:t>
            </a:r>
            <a:endParaRPr lang="en-AU" dirty="0"/>
          </a:p>
        </p:txBody>
      </p:sp>
      <p:pic>
        <p:nvPicPr>
          <p:cNvPr id="4" name="Picture 3"/>
          <p:cNvPicPr>
            <a:picLocks noChangeAspect="1"/>
          </p:cNvPicPr>
          <p:nvPr/>
        </p:nvPicPr>
        <p:blipFill>
          <a:blip r:embed="rId2"/>
          <a:stretch>
            <a:fillRect/>
          </a:stretch>
        </p:blipFill>
        <p:spPr>
          <a:xfrm>
            <a:off x="6123578" y="3899197"/>
            <a:ext cx="3020422" cy="2869072"/>
          </a:xfrm>
          <a:prstGeom prst="rect">
            <a:avLst/>
          </a:prstGeom>
        </p:spPr>
      </p:pic>
    </p:spTree>
    <p:extLst>
      <p:ext uri="{BB962C8B-B14F-4D97-AF65-F5344CB8AC3E}">
        <p14:creationId xmlns:p14="http://schemas.microsoft.com/office/powerpoint/2010/main" val="41499972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 work method statement</a:t>
            </a:r>
            <a:endParaRPr lang="en-AU" dirty="0"/>
          </a:p>
        </p:txBody>
      </p:sp>
      <p:sp>
        <p:nvSpPr>
          <p:cNvPr id="3" name="Content Placeholder 2"/>
          <p:cNvSpPr>
            <a:spLocks noGrp="1"/>
          </p:cNvSpPr>
          <p:nvPr>
            <p:ph idx="1"/>
          </p:nvPr>
        </p:nvSpPr>
        <p:spPr/>
        <p:txBody>
          <a:bodyPr/>
          <a:lstStyle/>
          <a:p>
            <a:pPr marL="0" indent="0">
              <a:buNone/>
            </a:pPr>
            <a:r>
              <a:rPr lang="en-US" dirty="0"/>
              <a:t>A </a:t>
            </a:r>
            <a:r>
              <a:rPr lang="en-US" dirty="0" smtClean="0"/>
              <a:t>safe </a:t>
            </a:r>
            <a:r>
              <a:rPr lang="en-US" dirty="0"/>
              <a:t>work method </a:t>
            </a:r>
            <a:r>
              <a:rPr lang="en-US" dirty="0" smtClean="0"/>
              <a:t>statement </a:t>
            </a:r>
            <a:r>
              <a:rPr lang="en-US" dirty="0"/>
              <a:t>is one of the tools used to manage workplace health and safety at a construction workplace and must be prepared before </a:t>
            </a:r>
            <a:r>
              <a:rPr lang="en-US" b="1" i="1" dirty="0"/>
              <a:t>high risk construction </a:t>
            </a:r>
            <a:r>
              <a:rPr lang="en-US" b="1" i="1" dirty="0" smtClean="0"/>
              <a:t>work </a:t>
            </a:r>
            <a:r>
              <a:rPr lang="en-US" dirty="0" smtClean="0"/>
              <a:t>is </a:t>
            </a:r>
            <a:r>
              <a:rPr lang="en-US" dirty="0"/>
              <a:t>carried out.</a:t>
            </a:r>
            <a:endParaRPr lang="en-AU" dirty="0"/>
          </a:p>
        </p:txBody>
      </p:sp>
    </p:spTree>
    <p:extLst>
      <p:ext uri="{BB962C8B-B14F-4D97-AF65-F5344CB8AC3E}">
        <p14:creationId xmlns:p14="http://schemas.microsoft.com/office/powerpoint/2010/main" val="447474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365</TotalTime>
  <Words>1608</Words>
  <Application>Microsoft Office PowerPoint</Application>
  <PresentationFormat>On-screen Show (4:3)</PresentationFormat>
  <Paragraphs>151</Paragraphs>
  <Slides>29</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29</vt:i4>
      </vt:variant>
    </vt:vector>
  </HeadingPairs>
  <TitlesOfParts>
    <vt:vector size="31" baseType="lpstr">
      <vt:lpstr>Arial</vt:lpstr>
      <vt:lpstr>Office Theme</vt:lpstr>
      <vt:lpstr>PowerPoint Presentation</vt:lpstr>
      <vt:lpstr>Assessment criteria </vt:lpstr>
      <vt:lpstr>Definitions</vt:lpstr>
      <vt:lpstr>Duties </vt:lpstr>
      <vt:lpstr>Working at height </vt:lpstr>
      <vt:lpstr>How to identify fall hazards</vt:lpstr>
      <vt:lpstr>Inspect the workplace</vt:lpstr>
      <vt:lpstr>Review available information</vt:lpstr>
      <vt:lpstr>How to assess the risk </vt:lpstr>
      <vt:lpstr>Control the risk </vt:lpstr>
      <vt:lpstr>Work on the ground</vt:lpstr>
      <vt:lpstr>Work on a solid construction</vt:lpstr>
      <vt:lpstr>Barriers</vt:lpstr>
      <vt:lpstr>Fall prevention</vt:lpstr>
      <vt:lpstr>Scaffolding</vt:lpstr>
      <vt:lpstr>Elevating work platforms</vt:lpstr>
      <vt:lpstr>Workbox</vt:lpstr>
      <vt:lpstr>Building maintenance units</vt:lpstr>
      <vt:lpstr>Platforms supported by trestle ladders</vt:lpstr>
      <vt:lpstr>Perimeter guard rails</vt:lpstr>
      <vt:lpstr>Safety mesh </vt:lpstr>
      <vt:lpstr>Control measures after a person has fallen</vt:lpstr>
      <vt:lpstr>Catch platforms</vt:lpstr>
      <vt:lpstr>Industrial safety nets</vt:lpstr>
      <vt:lpstr>Industrial fall-arrest systems</vt:lpstr>
      <vt:lpstr>Anchorage lines or rails</vt:lpstr>
      <vt:lpstr>Administrative controls </vt:lpstr>
      <vt:lpstr>Safe work method statement</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25</cp:revision>
  <dcterms:created xsi:type="dcterms:W3CDTF">2018-06-15T02:04:24Z</dcterms:created>
  <dcterms:modified xsi:type="dcterms:W3CDTF">2018-07-29T23:09:49Z</dcterms:modified>
</cp:coreProperties>
</file>