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58"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7/31/2018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3108543"/>
          </a:xfrm>
          <a:prstGeom prst="rect">
            <a:avLst/>
          </a:prstGeom>
          <a:noFill/>
        </p:spPr>
        <p:txBody>
          <a:bodyPr wrap="square" rtlCol="0">
            <a:spAutoFit/>
          </a:bodyPr>
          <a:lstStyle/>
          <a:p>
            <a:r>
              <a:rPr lang="en-AU" sz="2800" dirty="0" smtClean="0"/>
              <a:t>MANAGING NOISE AND PREVENTING HEARING LOSS AT WORK </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 </a:t>
            </a:r>
            <a:endParaRPr lang="en-AU" dirty="0"/>
          </a:p>
        </p:txBody>
      </p:sp>
      <p:sp>
        <p:nvSpPr>
          <p:cNvPr id="3" name="Content Placeholder 2"/>
          <p:cNvSpPr>
            <a:spLocks noGrp="1"/>
          </p:cNvSpPr>
          <p:nvPr>
            <p:ph idx="1"/>
          </p:nvPr>
        </p:nvSpPr>
        <p:spPr/>
        <p:txBody>
          <a:bodyPr>
            <a:normAutofit lnSpcReduction="10000"/>
          </a:bodyPr>
          <a:lstStyle/>
          <a:p>
            <a:pPr lvl="0"/>
            <a:r>
              <a:rPr lang="en-AU" dirty="0"/>
              <a:t>Describe basic mechanisms of sound and the anatomy of hearing.</a:t>
            </a:r>
          </a:p>
          <a:p>
            <a:pPr lvl="0"/>
            <a:r>
              <a:rPr lang="en-AU" dirty="0"/>
              <a:t>Identify hazardous noise and describe its’ effects on health and safety.</a:t>
            </a:r>
          </a:p>
          <a:p>
            <a:pPr lvl="0"/>
            <a:r>
              <a:rPr lang="en-AU" dirty="0"/>
              <a:t>Identify and describe the work, health and safety legislation applicable to management of noise hazards at work. </a:t>
            </a:r>
          </a:p>
          <a:p>
            <a:r>
              <a:rPr lang="en-US" dirty="0"/>
              <a:t>Describe how noise hazards are assessed, evaluated and controlled</a:t>
            </a:r>
            <a:endParaRPr lang="en-AU" dirty="0"/>
          </a:p>
        </p:txBody>
      </p:sp>
    </p:spTree>
    <p:extLst>
      <p:ext uri="{BB962C8B-B14F-4D97-AF65-F5344CB8AC3E}">
        <p14:creationId xmlns:p14="http://schemas.microsoft.com/office/powerpoint/2010/main" val="2762430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738"/>
            <a:ext cx="8229600" cy="1143000"/>
          </a:xfrm>
        </p:spPr>
        <p:txBody>
          <a:bodyPr>
            <a:normAutofit fontScale="90000"/>
          </a:bodyPr>
          <a:lstStyle/>
          <a:p>
            <a:r>
              <a:rPr lang="en-AU" dirty="0" smtClean="0"/>
              <a:t/>
            </a:r>
            <a:br>
              <a:rPr lang="en-AU" dirty="0" smtClean="0"/>
            </a:br>
            <a:r>
              <a:rPr lang="en-AU" dirty="0" smtClean="0"/>
              <a:t>Noise</a:t>
            </a:r>
            <a:r>
              <a:rPr lang="en-AU" dirty="0"/>
              <a:t/>
            </a:r>
            <a:br>
              <a:rPr lang="en-AU" dirty="0"/>
            </a:b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Noise at the workplace that exceeds the exposure standard and is not controlled is a major cause of hearing loss to workers. </a:t>
            </a:r>
            <a:endParaRPr lang="en-AU" dirty="0" smtClean="0"/>
          </a:p>
          <a:p>
            <a:pPr marL="0" indent="0">
              <a:buNone/>
            </a:pPr>
            <a:endParaRPr lang="en-AU" dirty="0"/>
          </a:p>
          <a:p>
            <a:pPr marL="0" indent="0">
              <a:buNone/>
            </a:pPr>
            <a:r>
              <a:rPr lang="en-AU" dirty="0"/>
              <a:t>A person conducting a business or undertaking (PCBU) must ensure that workers are not exposed to noise that exceeds the exposure standard for noise. The exposure standard for noise is defined in the </a:t>
            </a:r>
            <a:r>
              <a:rPr lang="en-AU" dirty="0" smtClean="0"/>
              <a:t>WHS Regulation </a:t>
            </a:r>
            <a:r>
              <a:rPr lang="en-AU" dirty="0"/>
              <a:t>2011 as L</a:t>
            </a:r>
            <a:r>
              <a:rPr lang="en-AU" baseline="-25000" dirty="0"/>
              <a:t>Aeq,8h</a:t>
            </a:r>
            <a:r>
              <a:rPr lang="en-AU" dirty="0"/>
              <a:t> of 85 dB(A) or an </a:t>
            </a:r>
            <a:r>
              <a:rPr lang="en-AU" dirty="0" err="1"/>
              <a:t>L</a:t>
            </a:r>
            <a:r>
              <a:rPr lang="en-AU" baseline="-25000" dirty="0" err="1"/>
              <a:t>C,peak</a:t>
            </a:r>
            <a:r>
              <a:rPr lang="en-AU" dirty="0"/>
              <a:t> of 140 dB(C).</a:t>
            </a:r>
          </a:p>
          <a:p>
            <a:pPr marL="0" indent="0">
              <a:buNone/>
            </a:pPr>
            <a:endParaRPr lang="en-AU" dirty="0"/>
          </a:p>
        </p:txBody>
      </p:sp>
    </p:spTree>
    <p:extLst>
      <p:ext uri="{BB962C8B-B14F-4D97-AF65-F5344CB8AC3E}">
        <p14:creationId xmlns:p14="http://schemas.microsoft.com/office/powerpoint/2010/main" val="128572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a:t>
            </a:r>
            <a:endParaRPr lang="en-AU" dirty="0"/>
          </a:p>
        </p:txBody>
      </p:sp>
      <p:sp>
        <p:nvSpPr>
          <p:cNvPr id="3" name="Content Placeholder 2"/>
          <p:cNvSpPr>
            <a:spLocks noGrp="1"/>
          </p:cNvSpPr>
          <p:nvPr>
            <p:ph idx="1"/>
          </p:nvPr>
        </p:nvSpPr>
        <p:spPr/>
        <p:txBody>
          <a:bodyPr/>
          <a:lstStyle/>
          <a:p>
            <a:pPr marL="0" indent="0">
              <a:buNone/>
            </a:pPr>
            <a:r>
              <a:rPr lang="en-AU" dirty="0" smtClean="0"/>
              <a:t>WHS Regulation 2011</a:t>
            </a:r>
          </a:p>
          <a:p>
            <a:r>
              <a:rPr lang="en-AU" sz="2400" dirty="0"/>
              <a:t>Part 3.1 Managing risk to health and safety, sections 32 to 38</a:t>
            </a:r>
          </a:p>
          <a:p>
            <a:r>
              <a:rPr lang="en-AU" sz="2400" dirty="0"/>
              <a:t>Part 3.2 General workplace management </a:t>
            </a:r>
          </a:p>
          <a:p>
            <a:r>
              <a:rPr lang="en-AU" sz="2400" dirty="0"/>
              <a:t>Division 5 Personal protective equipment (PPE), sections 44 to 47</a:t>
            </a:r>
          </a:p>
          <a:p>
            <a:r>
              <a:rPr lang="en-AU" sz="2400" dirty="0"/>
              <a:t>Part 4.1 Noise, sections 56 to 59</a:t>
            </a:r>
          </a:p>
          <a:p>
            <a:endParaRPr lang="en-AU" dirty="0"/>
          </a:p>
        </p:txBody>
      </p:sp>
    </p:spTree>
    <p:extLst>
      <p:ext uri="{BB962C8B-B14F-4D97-AF65-F5344CB8AC3E}">
        <p14:creationId xmlns:p14="http://schemas.microsoft.com/office/powerpoint/2010/main" val="1058789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Sound</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The unique characteristics of sound are provided by a combination of three features: </a:t>
            </a:r>
          </a:p>
          <a:p>
            <a:pPr lvl="0"/>
            <a:r>
              <a:rPr lang="en-AU" dirty="0"/>
              <a:t>Frequency </a:t>
            </a:r>
          </a:p>
          <a:p>
            <a:pPr lvl="0"/>
            <a:r>
              <a:rPr lang="en-AU" dirty="0"/>
              <a:t>Relative intensity </a:t>
            </a:r>
          </a:p>
          <a:p>
            <a:pPr lvl="0"/>
            <a:r>
              <a:rPr lang="en-AU" dirty="0"/>
              <a:t>Rate of onset and decay</a:t>
            </a:r>
          </a:p>
          <a:p>
            <a:pPr marL="0" indent="0">
              <a:buNone/>
            </a:pPr>
            <a:endParaRPr lang="en-AU" dirty="0" smtClean="0"/>
          </a:p>
          <a:p>
            <a:pPr marL="0" indent="0">
              <a:buNone/>
            </a:pPr>
            <a:r>
              <a:rPr lang="en-AU" dirty="0" smtClean="0"/>
              <a:t>The </a:t>
            </a:r>
            <a:r>
              <a:rPr lang="en-AU" dirty="0"/>
              <a:t>two properties of sound that are most often measured are frequency and relative intensity. These are explained in more details as follows: </a:t>
            </a:r>
            <a:endParaRPr lang="en-AU" dirty="0" smtClean="0"/>
          </a:p>
          <a:p>
            <a:r>
              <a:rPr lang="en-AU" dirty="0" smtClean="0"/>
              <a:t>Frequency &amp; hertz</a:t>
            </a:r>
          </a:p>
          <a:p>
            <a:r>
              <a:rPr lang="en-AU" dirty="0" smtClean="0"/>
              <a:t>Relative intensity &amp; decibel </a:t>
            </a:r>
            <a:endParaRPr lang="en-AU" dirty="0"/>
          </a:p>
          <a:p>
            <a:pPr marL="0" indent="0">
              <a:buNone/>
            </a:pPr>
            <a:endParaRPr lang="en-AU" dirty="0"/>
          </a:p>
        </p:txBody>
      </p:sp>
    </p:spTree>
    <p:extLst>
      <p:ext uri="{BB962C8B-B14F-4D97-AF65-F5344CB8AC3E}">
        <p14:creationId xmlns:p14="http://schemas.microsoft.com/office/powerpoint/2010/main" val="3083727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Frequency and Hertz</a:t>
            </a:r>
            <a:endParaRPr lang="en-AU" dirty="0"/>
          </a:p>
        </p:txBody>
      </p:sp>
      <p:sp>
        <p:nvSpPr>
          <p:cNvPr id="3" name="Content Placeholder 2"/>
          <p:cNvSpPr>
            <a:spLocks noGrp="1"/>
          </p:cNvSpPr>
          <p:nvPr>
            <p:ph idx="1"/>
          </p:nvPr>
        </p:nvSpPr>
        <p:spPr>
          <a:xfrm>
            <a:off x="457200" y="1600201"/>
            <a:ext cx="8229600" cy="1305370"/>
          </a:xfrm>
        </p:spPr>
        <p:txBody>
          <a:bodyPr>
            <a:normAutofit/>
          </a:bodyPr>
          <a:lstStyle/>
          <a:p>
            <a:pPr marL="0" indent="0">
              <a:buNone/>
            </a:pPr>
            <a:r>
              <a:rPr lang="en-US" sz="3000" dirty="0"/>
              <a:t>Frequency expresses the number of waves per second in units of hertz (Hz). </a:t>
            </a:r>
            <a:endParaRPr lang="en-AU" sz="3000" dirty="0"/>
          </a:p>
        </p:txBody>
      </p:sp>
      <p:sp>
        <p:nvSpPr>
          <p:cNvPr id="4" name="Title 1"/>
          <p:cNvSpPr txBox="1">
            <a:spLocks/>
          </p:cNvSpPr>
          <p:nvPr/>
        </p:nvSpPr>
        <p:spPr>
          <a:xfrm>
            <a:off x="301952" y="2734884"/>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AU" dirty="0" smtClean="0"/>
              <a:t>Relative intensity &amp; Decibel</a:t>
            </a:r>
            <a:endParaRPr lang="en-AU" dirty="0"/>
          </a:p>
        </p:txBody>
      </p:sp>
      <p:sp>
        <p:nvSpPr>
          <p:cNvPr id="5" name="Content Placeholder 2"/>
          <p:cNvSpPr txBox="1">
            <a:spLocks/>
          </p:cNvSpPr>
          <p:nvPr/>
        </p:nvSpPr>
        <p:spPr>
          <a:xfrm>
            <a:off x="301951" y="4128331"/>
            <a:ext cx="8568583" cy="1494801"/>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3000" dirty="0"/>
              <a:t>Relative intensity is presented as a sound level using a logarithmic unit called a decibel (dB). </a:t>
            </a:r>
            <a:endParaRPr lang="en-AU" sz="3000" dirty="0"/>
          </a:p>
        </p:txBody>
      </p:sp>
    </p:spTree>
    <p:extLst>
      <p:ext uri="{BB962C8B-B14F-4D97-AF65-F5344CB8AC3E}">
        <p14:creationId xmlns:p14="http://schemas.microsoft.com/office/powerpoint/2010/main" val="2596453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Decibel Weighting Scales</a:t>
            </a:r>
            <a:endParaRPr lang="en-AU" dirty="0"/>
          </a:p>
        </p:txBody>
      </p:sp>
      <p:sp>
        <p:nvSpPr>
          <p:cNvPr id="3" name="Content Placeholder 2"/>
          <p:cNvSpPr>
            <a:spLocks noGrp="1"/>
          </p:cNvSpPr>
          <p:nvPr>
            <p:ph idx="1"/>
          </p:nvPr>
        </p:nvSpPr>
        <p:spPr/>
        <p:txBody>
          <a:bodyPr/>
          <a:lstStyle/>
          <a:p>
            <a:pPr marL="0" indent="0">
              <a:buNone/>
            </a:pPr>
            <a:r>
              <a:rPr lang="en-AU" dirty="0"/>
              <a:t>The ear does not have an equal response across the whole frequency spectrum. It best responds in the middle frequencies. For this reason adjustments, called weightings, are made to reflect the range of the human </a:t>
            </a:r>
            <a:r>
              <a:rPr lang="en-AU" dirty="0" smtClean="0"/>
              <a:t>ear:</a:t>
            </a:r>
          </a:p>
          <a:p>
            <a:pPr lvl="2"/>
            <a:r>
              <a:rPr lang="en-AU" sz="3200" dirty="0" smtClean="0"/>
              <a:t>A-weighting</a:t>
            </a:r>
            <a:endParaRPr lang="en-AU" sz="3200" dirty="0"/>
          </a:p>
          <a:p>
            <a:pPr lvl="2"/>
            <a:r>
              <a:rPr lang="en-AU" sz="3200" dirty="0" smtClean="0"/>
              <a:t>C-weighting</a:t>
            </a:r>
            <a:endParaRPr lang="en-AU" sz="3200" dirty="0"/>
          </a:p>
        </p:txBody>
      </p:sp>
    </p:spTree>
    <p:extLst>
      <p:ext uri="{BB962C8B-B14F-4D97-AF65-F5344CB8AC3E}">
        <p14:creationId xmlns:p14="http://schemas.microsoft.com/office/powerpoint/2010/main" val="3090077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1383" y="1028920"/>
            <a:ext cx="8268055" cy="2308324"/>
          </a:xfrm>
          <a:prstGeom prst="rect">
            <a:avLst/>
          </a:prstGeom>
        </p:spPr>
        <p:txBody>
          <a:bodyPr wrap="square">
            <a:spAutoFit/>
          </a:bodyPr>
          <a:lstStyle/>
          <a:p>
            <a:pPr algn="just">
              <a:spcAft>
                <a:spcPts val="0"/>
              </a:spcAft>
            </a:pPr>
            <a:r>
              <a:rPr lang="en-AU" sz="2400" b="1" dirty="0">
                <a:solidFill>
                  <a:srgbClr val="000000"/>
                </a:solidFill>
                <a:latin typeface="Arial" panose="020B0604020202020204" pitchFamily="34" charset="0"/>
                <a:ea typeface="Times New Roman" panose="02020603050405020304" pitchFamily="18" charset="0"/>
                <a:cs typeface="Calibri" panose="020F0502020204030204" pitchFamily="34" charset="0"/>
              </a:rPr>
              <a:t>Noise </a:t>
            </a:r>
            <a:endParaRPr lang="en-AU" sz="24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AU" sz="2400" b="1"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endParaRPr lang="en-AU" sz="24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AU" sz="2400" dirty="0">
                <a:solidFill>
                  <a:srgbClr val="000000"/>
                </a:solidFill>
                <a:latin typeface="Arial" panose="020B0604020202020204" pitchFamily="34" charset="0"/>
                <a:ea typeface="Times New Roman" panose="02020603050405020304" pitchFamily="18" charset="0"/>
                <a:cs typeface="Calibri" panose="020F0502020204030204" pitchFamily="34" charset="0"/>
              </a:rPr>
              <a:t>Noise is generally described as unwanted sound. This is a somewhat subjective concept, whether a sound is unwanted is dependent on the listener. For example, personal taste in music.  </a:t>
            </a:r>
            <a:endParaRPr lang="en-AU" sz="2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5" name="Rectangle 4"/>
          <p:cNvSpPr/>
          <p:nvPr/>
        </p:nvSpPr>
        <p:spPr>
          <a:xfrm>
            <a:off x="491382" y="3957168"/>
            <a:ext cx="8268055" cy="1938992"/>
          </a:xfrm>
          <a:prstGeom prst="rect">
            <a:avLst/>
          </a:prstGeom>
        </p:spPr>
        <p:txBody>
          <a:bodyPr wrap="square">
            <a:spAutoFit/>
          </a:bodyPr>
          <a:lstStyle/>
          <a:p>
            <a:pPr algn="just">
              <a:spcAft>
                <a:spcPts val="0"/>
              </a:spcAft>
            </a:pPr>
            <a:r>
              <a:rPr lang="en-AU" sz="2400" b="1" dirty="0">
                <a:solidFill>
                  <a:srgbClr val="000000"/>
                </a:solidFill>
                <a:latin typeface="Arial" panose="020B0604020202020204" pitchFamily="34" charset="0"/>
                <a:ea typeface="Times New Roman" panose="02020603050405020304" pitchFamily="18" charset="0"/>
                <a:cs typeface="Calibri" panose="020F0502020204030204" pitchFamily="34" charset="0"/>
              </a:rPr>
              <a:t>Hazardous Noise</a:t>
            </a:r>
            <a:endParaRPr lang="en-AU" sz="24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AU" sz="2400" b="1" dirty="0">
                <a:solidFill>
                  <a:srgbClr val="000000"/>
                </a:solidFill>
                <a:latin typeface="Arial" panose="020B0604020202020204" pitchFamily="34" charset="0"/>
                <a:ea typeface="Times New Roman" panose="02020603050405020304" pitchFamily="18" charset="0"/>
                <a:cs typeface="Calibri" panose="020F0502020204030204" pitchFamily="34" charset="0"/>
              </a:rPr>
              <a:t> </a:t>
            </a:r>
            <a:endParaRPr lang="en-AU" sz="24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pPr>
            <a:r>
              <a:rPr lang="en-AU" sz="2400" dirty="0">
                <a:solidFill>
                  <a:srgbClr val="000000"/>
                </a:solidFill>
                <a:latin typeface="Arial" panose="020B0604020202020204" pitchFamily="34" charset="0"/>
                <a:ea typeface="Times New Roman" panose="02020603050405020304" pitchFamily="18" charset="0"/>
                <a:cs typeface="Calibri" panose="020F0502020204030204" pitchFamily="34" charset="0"/>
              </a:rPr>
              <a:t>Hazardous noise means noise that exceeds the exposure standards for noise in the workplace and has the potential to cause harm to workers and others.</a:t>
            </a:r>
            <a:endParaRPr lang="en-AU" sz="2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874725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Anatomy of hearing </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The human ear is a delicate organ that can detect a wide range of sounds. However, excessive noise can permanently damage its ability to work properly.</a:t>
            </a:r>
          </a:p>
          <a:p>
            <a:pPr marL="0" indent="0">
              <a:buNone/>
            </a:pPr>
            <a:endParaRPr lang="en-AU" dirty="0"/>
          </a:p>
          <a:p>
            <a:pPr marL="0" indent="0">
              <a:buNone/>
            </a:pPr>
            <a:r>
              <a:rPr lang="en-AU" dirty="0"/>
              <a:t>The ear is divided into three parts:</a:t>
            </a:r>
          </a:p>
          <a:p>
            <a:pPr lvl="0"/>
            <a:r>
              <a:rPr lang="en-AU" dirty="0"/>
              <a:t>Outer Ear</a:t>
            </a:r>
          </a:p>
          <a:p>
            <a:pPr lvl="0"/>
            <a:r>
              <a:rPr lang="en-AU" dirty="0"/>
              <a:t>Middle Ear</a:t>
            </a:r>
          </a:p>
          <a:p>
            <a:pPr lvl="0"/>
            <a:r>
              <a:rPr lang="en-AU" dirty="0"/>
              <a:t>Inner Ear</a:t>
            </a:r>
          </a:p>
          <a:p>
            <a:pPr marL="0" indent="0">
              <a:buNone/>
            </a:pPr>
            <a:endParaRPr lang="en-AU" dirty="0"/>
          </a:p>
        </p:txBody>
      </p:sp>
    </p:spTree>
    <p:extLst>
      <p:ext uri="{BB962C8B-B14F-4D97-AF65-F5344CB8AC3E}">
        <p14:creationId xmlns:p14="http://schemas.microsoft.com/office/powerpoint/2010/main" val="3588398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Effects of noise on hearing</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Noise can:</a:t>
            </a:r>
          </a:p>
          <a:p>
            <a:pPr lvl="0"/>
            <a:r>
              <a:rPr lang="en-AU" dirty="0"/>
              <a:t>cause hearing loss</a:t>
            </a:r>
          </a:p>
          <a:p>
            <a:pPr lvl="0"/>
            <a:r>
              <a:rPr lang="en-AU" dirty="0"/>
              <a:t>annoy and interfere with speech</a:t>
            </a:r>
          </a:p>
          <a:p>
            <a:pPr lvl="0"/>
            <a:r>
              <a:rPr lang="en-AU" dirty="0"/>
              <a:t>interfere with concentration and thought processes</a:t>
            </a:r>
          </a:p>
          <a:p>
            <a:pPr lvl="0"/>
            <a:r>
              <a:rPr lang="en-AU" dirty="0"/>
              <a:t>disturb sleep</a:t>
            </a:r>
          </a:p>
          <a:p>
            <a:pPr lvl="0"/>
            <a:r>
              <a:rPr lang="en-AU" dirty="0"/>
              <a:t>cause fatigue and aggression</a:t>
            </a:r>
          </a:p>
          <a:p>
            <a:pPr lvl="0"/>
            <a:r>
              <a:rPr lang="en-AU" dirty="0"/>
              <a:t>reduce immune response</a:t>
            </a:r>
          </a:p>
          <a:p>
            <a:pPr lvl="0"/>
            <a:r>
              <a:rPr lang="en-AU" dirty="0"/>
              <a:t>lead to heart disease.</a:t>
            </a:r>
          </a:p>
          <a:p>
            <a:pPr marL="0" indent="0">
              <a:buNone/>
            </a:pPr>
            <a:endParaRPr lang="en-AU" dirty="0"/>
          </a:p>
        </p:txBody>
      </p:sp>
    </p:spTree>
    <p:extLst>
      <p:ext uri="{BB962C8B-B14F-4D97-AF65-F5344CB8AC3E}">
        <p14:creationId xmlns:p14="http://schemas.microsoft.com/office/powerpoint/2010/main" val="878986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Types of hearing loss</a:t>
            </a:r>
            <a:endParaRPr lang="en-AU" dirty="0"/>
          </a:p>
        </p:txBody>
      </p:sp>
      <p:sp>
        <p:nvSpPr>
          <p:cNvPr id="3" name="Content Placeholder 2"/>
          <p:cNvSpPr>
            <a:spLocks noGrp="1"/>
          </p:cNvSpPr>
          <p:nvPr>
            <p:ph idx="1"/>
          </p:nvPr>
        </p:nvSpPr>
        <p:spPr>
          <a:xfrm>
            <a:off x="457200" y="1600200"/>
            <a:ext cx="8229600" cy="5159523"/>
          </a:xfrm>
        </p:spPr>
        <p:txBody>
          <a:bodyPr>
            <a:normAutofit fontScale="85000" lnSpcReduction="10000"/>
          </a:bodyPr>
          <a:lstStyle/>
          <a:p>
            <a:r>
              <a:rPr lang="en-AU" dirty="0" smtClean="0"/>
              <a:t>Long-term hearing loss</a:t>
            </a:r>
          </a:p>
          <a:p>
            <a:r>
              <a:rPr lang="en-AU" dirty="0" smtClean="0"/>
              <a:t>Immediate hearing loss</a:t>
            </a:r>
          </a:p>
          <a:p>
            <a:r>
              <a:rPr lang="en-AU" dirty="0" smtClean="0"/>
              <a:t>Tinnitus</a:t>
            </a:r>
          </a:p>
          <a:p>
            <a:r>
              <a:rPr lang="en-AU" dirty="0" smtClean="0"/>
              <a:t>Noise induced hearing loss</a:t>
            </a:r>
          </a:p>
          <a:p>
            <a:pPr marL="0" indent="0">
              <a:buNone/>
            </a:pPr>
            <a:endParaRPr lang="en-AU" b="1" dirty="0" smtClean="0"/>
          </a:p>
          <a:p>
            <a:pPr marL="0" indent="0">
              <a:buNone/>
            </a:pPr>
            <a:r>
              <a:rPr lang="en-AU" b="1" dirty="0" smtClean="0"/>
              <a:t>Indicators </a:t>
            </a:r>
            <a:r>
              <a:rPr lang="en-AU" b="1" dirty="0"/>
              <a:t>that a person’s hearing may be at risk:</a:t>
            </a:r>
            <a:endParaRPr lang="en-AU" dirty="0"/>
          </a:p>
          <a:p>
            <a:pPr lvl="0"/>
            <a:r>
              <a:rPr lang="en-AU" dirty="0"/>
              <a:t>needed to use a raised voice in a noisy workplace when talking to someone about one metre away</a:t>
            </a:r>
          </a:p>
          <a:p>
            <a:pPr lvl="0"/>
            <a:r>
              <a:rPr lang="en-AU" dirty="0"/>
              <a:t>experiencing a dulling of hearing at the end of a working shift</a:t>
            </a:r>
          </a:p>
          <a:p>
            <a:pPr lvl="0"/>
            <a:r>
              <a:rPr lang="en-AU" dirty="0"/>
              <a:t>ringing in the ears (tinnitus) during or after work.</a:t>
            </a:r>
          </a:p>
          <a:p>
            <a:pPr marL="0" indent="0">
              <a:buNone/>
            </a:pPr>
            <a:endParaRPr lang="en-AU" dirty="0"/>
          </a:p>
        </p:txBody>
      </p:sp>
    </p:spTree>
    <p:extLst>
      <p:ext uri="{BB962C8B-B14F-4D97-AF65-F5344CB8AC3E}">
        <p14:creationId xmlns:p14="http://schemas.microsoft.com/office/powerpoint/2010/main" val="430355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Audiometric Testing </a:t>
            </a:r>
            <a:endParaRPr lang="en-AU" dirty="0"/>
          </a:p>
        </p:txBody>
      </p:sp>
      <p:sp>
        <p:nvSpPr>
          <p:cNvPr id="3" name="Content Placeholder 2"/>
          <p:cNvSpPr>
            <a:spLocks noGrp="1"/>
          </p:cNvSpPr>
          <p:nvPr>
            <p:ph idx="1"/>
          </p:nvPr>
        </p:nvSpPr>
        <p:spPr/>
        <p:txBody>
          <a:bodyPr>
            <a:normAutofit/>
          </a:bodyPr>
          <a:lstStyle/>
          <a:p>
            <a:pPr marL="0" indent="0">
              <a:buNone/>
            </a:pPr>
            <a:r>
              <a:rPr lang="en-AU" sz="2800" dirty="0"/>
              <a:t>The hearing of workers exposed to noise can be assessed and monitored through regular audiometric tests. Testing is an important part of a hearing conservation program to manage risks from noise exposure in a workplace. Any changes in a person's hearing levels revealed by audiometric testing should be investigated as to their cause(s) and the need for corrective action.</a:t>
            </a:r>
          </a:p>
          <a:p>
            <a:pPr marL="0" indent="0">
              <a:buNone/>
            </a:pPr>
            <a:endParaRPr lang="en-AU" dirty="0"/>
          </a:p>
        </p:txBody>
      </p:sp>
    </p:spTree>
    <p:extLst>
      <p:ext uri="{BB962C8B-B14F-4D97-AF65-F5344CB8AC3E}">
        <p14:creationId xmlns:p14="http://schemas.microsoft.com/office/powerpoint/2010/main" val="3427805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Risk assessment</a:t>
            </a:r>
            <a:endParaRPr lang="en-AU" dirty="0"/>
          </a:p>
        </p:txBody>
      </p:sp>
      <p:sp>
        <p:nvSpPr>
          <p:cNvPr id="3" name="Content Placeholder 2"/>
          <p:cNvSpPr>
            <a:spLocks noGrp="1"/>
          </p:cNvSpPr>
          <p:nvPr>
            <p:ph idx="1"/>
          </p:nvPr>
        </p:nvSpPr>
        <p:spPr>
          <a:xfrm>
            <a:off x="457200" y="1600200"/>
            <a:ext cx="4336991" cy="4525963"/>
          </a:xfrm>
        </p:spPr>
        <p:txBody>
          <a:bodyPr>
            <a:normAutofit fontScale="85000" lnSpcReduction="20000"/>
          </a:bodyPr>
          <a:lstStyle/>
          <a:p>
            <a:pPr marL="0" indent="0">
              <a:buNone/>
            </a:pPr>
            <a:r>
              <a:rPr lang="en-AU" dirty="0"/>
              <a:t>A noise risk assessment should be carried out when workers and others may be exposed to excessive noise levels. To assess noise levels a sound level meter or noise dose meter should be used. These meters are designed to measure a frequency-weighted and time-weighted value of the sound pressure level.</a:t>
            </a:r>
          </a:p>
          <a:p>
            <a:pPr marL="0" indent="0">
              <a:buNone/>
            </a:pPr>
            <a:endParaRPr lang="en-AU" dirty="0"/>
          </a:p>
        </p:txBody>
      </p:sp>
      <p:pic>
        <p:nvPicPr>
          <p:cNvPr id="1026" name="Picture 2" descr="beautiful, girl, heads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2298" y="2427287"/>
            <a:ext cx="4291702" cy="2871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962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Daily noise exposure</a:t>
            </a:r>
            <a:endParaRPr lang="en-AU" dirty="0"/>
          </a:p>
        </p:txBody>
      </p:sp>
      <p:sp>
        <p:nvSpPr>
          <p:cNvPr id="3" name="Content Placeholder 2"/>
          <p:cNvSpPr>
            <a:spLocks noGrp="1"/>
          </p:cNvSpPr>
          <p:nvPr>
            <p:ph idx="1"/>
          </p:nvPr>
        </p:nvSpPr>
        <p:spPr/>
        <p:txBody>
          <a:bodyPr>
            <a:normAutofit lnSpcReduction="10000"/>
          </a:bodyPr>
          <a:lstStyle/>
          <a:p>
            <a:pPr lvl="0"/>
            <a:r>
              <a:rPr lang="en-AU" dirty="0"/>
              <a:t>80 dB(A) for 8 hours will result in significant hearing loss to 5% of the work force; </a:t>
            </a:r>
          </a:p>
          <a:p>
            <a:pPr lvl="0"/>
            <a:r>
              <a:rPr lang="en-AU" dirty="0"/>
              <a:t>85 dB(A) for 8 hours will result in significant hearing loss for approximately 10% of the work force; </a:t>
            </a:r>
          </a:p>
          <a:p>
            <a:pPr lvl="0"/>
            <a:r>
              <a:rPr lang="en-AU" dirty="0"/>
              <a:t>90 dB(A) for 8 hours will result in significant hearing loss to 25% of the work force. </a:t>
            </a:r>
          </a:p>
          <a:p>
            <a:endParaRPr lang="en-AU" dirty="0"/>
          </a:p>
        </p:txBody>
      </p:sp>
    </p:spTree>
    <p:extLst>
      <p:ext uri="{BB962C8B-B14F-4D97-AF65-F5344CB8AC3E}">
        <p14:creationId xmlns:p14="http://schemas.microsoft.com/office/powerpoint/2010/main" val="4066778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Noise control policy </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An important step in managing noise in the workplace is the development of a noise control policy, which should cover:</a:t>
            </a:r>
          </a:p>
          <a:p>
            <a:pPr lvl="0"/>
            <a:r>
              <a:rPr lang="en-AU" dirty="0"/>
              <a:t>goals for noise exposure and peak noise levels</a:t>
            </a:r>
          </a:p>
          <a:p>
            <a:pPr lvl="0"/>
            <a:r>
              <a:rPr lang="en-AU" dirty="0"/>
              <a:t>design goals for new workplaces and plant</a:t>
            </a:r>
          </a:p>
          <a:p>
            <a:pPr lvl="0"/>
            <a:r>
              <a:rPr lang="en-AU" dirty="0"/>
              <a:t>selection and purchase of quiet plant</a:t>
            </a:r>
          </a:p>
          <a:p>
            <a:pPr lvl="0"/>
            <a:r>
              <a:rPr lang="en-AU" dirty="0"/>
              <a:t>noise controls for temporary work areas and situations</a:t>
            </a:r>
          </a:p>
          <a:p>
            <a:pPr lvl="0"/>
            <a:r>
              <a:rPr lang="en-AU" dirty="0"/>
              <a:t>agreements with contractors for the responsibility of noise control and provision of information</a:t>
            </a:r>
          </a:p>
          <a:p>
            <a:pPr lvl="0"/>
            <a:r>
              <a:rPr lang="en-AU" dirty="0"/>
              <a:t>audiometric testing and availability of records</a:t>
            </a:r>
          </a:p>
          <a:p>
            <a:pPr lvl="0"/>
            <a:r>
              <a:rPr lang="en-AU" dirty="0"/>
              <a:t>implementing a hearing conservation program</a:t>
            </a:r>
          </a:p>
          <a:p>
            <a:pPr marL="0" indent="0">
              <a:buNone/>
            </a:pPr>
            <a:endParaRPr lang="en-AU" dirty="0"/>
          </a:p>
        </p:txBody>
      </p:sp>
    </p:spTree>
    <p:extLst>
      <p:ext uri="{BB962C8B-B14F-4D97-AF65-F5344CB8AC3E}">
        <p14:creationId xmlns:p14="http://schemas.microsoft.com/office/powerpoint/2010/main" val="1037926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Risk control</a:t>
            </a:r>
            <a:endParaRPr lang="en-AU" dirty="0"/>
          </a:p>
        </p:txBody>
      </p:sp>
      <p:sp>
        <p:nvSpPr>
          <p:cNvPr id="3" name="Content Placeholder 2"/>
          <p:cNvSpPr>
            <a:spLocks noGrp="1"/>
          </p:cNvSpPr>
          <p:nvPr>
            <p:ph idx="1"/>
          </p:nvPr>
        </p:nvSpPr>
        <p:spPr>
          <a:xfrm>
            <a:off x="457200" y="1600201"/>
            <a:ext cx="8229600" cy="3484548"/>
          </a:xfrm>
        </p:spPr>
        <p:txBody>
          <a:bodyPr>
            <a:normAutofit fontScale="85000" lnSpcReduction="10000"/>
          </a:bodyPr>
          <a:lstStyle/>
          <a:p>
            <a:pPr marL="0" indent="0">
              <a:buNone/>
            </a:pPr>
            <a:r>
              <a:rPr lang="en-US" dirty="0"/>
              <a:t>Noise control measures are required to be implemented according to the hierarchy of control so far as reasonably practicable. Elimination and Engineering are preferred because they reduce a person’s exposure to noise and do not rely on the person to wear hearing protection. Although personal hearing protection will reduce the risk from exposure to excessive noise, they do not actually reduce the noise levels. </a:t>
            </a:r>
            <a:endParaRPr lang="en-AU" dirty="0"/>
          </a:p>
        </p:txBody>
      </p:sp>
    </p:spTree>
    <p:extLst>
      <p:ext uri="{BB962C8B-B14F-4D97-AF65-F5344CB8AC3E}">
        <p14:creationId xmlns:p14="http://schemas.microsoft.com/office/powerpoint/2010/main" val="202411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259</TotalTime>
  <Words>799</Words>
  <Application>Microsoft Office PowerPoint</Application>
  <PresentationFormat>On-screen Show (4:3)</PresentationFormat>
  <Paragraphs>89</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Times New Roman</vt:lpstr>
      <vt:lpstr>Office Theme</vt:lpstr>
      <vt:lpstr>PowerPoint Presentation</vt:lpstr>
      <vt:lpstr>Assessment Criteria </vt:lpstr>
      <vt:lpstr> Noise </vt:lpstr>
      <vt:lpstr>Legislation</vt:lpstr>
      <vt:lpstr>Sound</vt:lpstr>
      <vt:lpstr>Frequency and Hertz</vt:lpstr>
      <vt:lpstr>Decibel Weighting Scales</vt:lpstr>
      <vt:lpstr>PowerPoint Presentation</vt:lpstr>
      <vt:lpstr>Anatomy of hearing </vt:lpstr>
      <vt:lpstr>Effects of noise on hearing</vt:lpstr>
      <vt:lpstr>Types of hearing loss</vt:lpstr>
      <vt:lpstr>Audiometric Testing </vt:lpstr>
      <vt:lpstr>Risk assessment</vt:lpstr>
      <vt:lpstr>Daily noise exposure</vt:lpstr>
      <vt:lpstr>Noise control policy </vt:lpstr>
      <vt:lpstr>Risk control</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17</cp:revision>
  <dcterms:created xsi:type="dcterms:W3CDTF">2018-06-15T02:04:24Z</dcterms:created>
  <dcterms:modified xsi:type="dcterms:W3CDTF">2018-07-31T02:59:37Z</dcterms:modified>
</cp:coreProperties>
</file>