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309" r:id="rId3"/>
    <p:sldId id="437" r:id="rId4"/>
    <p:sldId id="592" r:id="rId5"/>
    <p:sldId id="593" r:id="rId6"/>
    <p:sldId id="594" r:id="rId7"/>
    <p:sldId id="392" r:id="rId8"/>
    <p:sldId id="504" r:id="rId9"/>
    <p:sldId id="503" r:id="rId10"/>
    <p:sldId id="595" r:id="rId11"/>
    <p:sldId id="596" r:id="rId12"/>
    <p:sldId id="439" r:id="rId13"/>
    <p:sldId id="396" r:id="rId14"/>
    <p:sldId id="440" r:id="rId15"/>
    <p:sldId id="399" r:id="rId16"/>
    <p:sldId id="586" r:id="rId17"/>
    <p:sldId id="597" r:id="rId18"/>
    <p:sldId id="587" r:id="rId19"/>
    <p:sldId id="598" r:id="rId20"/>
    <p:sldId id="588" r:id="rId21"/>
    <p:sldId id="589" r:id="rId22"/>
    <p:sldId id="590" r:id="rId23"/>
    <p:sldId id="599" r:id="rId24"/>
    <p:sldId id="600" r:id="rId25"/>
    <p:sldId id="601" r:id="rId26"/>
    <p:sldId id="591" r:id="rId27"/>
    <p:sldId id="562" r:id="rId28"/>
    <p:sldId id="563" r:id="rId29"/>
    <p:sldId id="602" r:id="rId30"/>
    <p:sldId id="564" r:id="rId31"/>
    <p:sldId id="565" r:id="rId32"/>
    <p:sldId id="566" r:id="rId33"/>
    <p:sldId id="603" r:id="rId34"/>
    <p:sldId id="604" r:id="rId35"/>
    <p:sldId id="605" r:id="rId36"/>
    <p:sldId id="567" r:id="rId37"/>
    <p:sldId id="538" r:id="rId38"/>
    <p:sldId id="539" r:id="rId39"/>
    <p:sldId id="606" r:id="rId40"/>
    <p:sldId id="540" r:id="rId41"/>
    <p:sldId id="541" r:id="rId42"/>
    <p:sldId id="542" r:id="rId43"/>
    <p:sldId id="607" r:id="rId44"/>
    <p:sldId id="608" r:id="rId45"/>
    <p:sldId id="543" r:id="rId46"/>
    <p:sldId id="435" r:id="rId47"/>
    <p:sldId id="418"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1806"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22/06/2017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16</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20</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21</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26</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27</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30</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31</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36</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45</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47</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22/06/2017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smtClean="0">
                <a:solidFill>
                  <a:srgbClr val="FF0000"/>
                </a:solidFill>
              </a:rPr>
              <a:t>CHCECE013</a:t>
            </a:r>
            <a:endParaRPr lang="en-GB" sz="4400" dirty="0">
              <a:solidFill>
                <a:srgbClr val="FF0000"/>
              </a:solidFill>
            </a:endParaRPr>
          </a:p>
          <a:p>
            <a:pPr algn="r"/>
            <a:r>
              <a:rPr lang="en-AU" sz="4400" b="1" dirty="0" smtClean="0">
                <a:solidFill>
                  <a:srgbClr val="FF0000"/>
                </a:solidFill>
              </a:rPr>
              <a:t>Use information about children to inform practice</a:t>
            </a:r>
            <a:endParaRPr lang="en-GB" sz="4400" dirty="0">
              <a:solidFill>
                <a:srgbClr val="FF0000"/>
              </a:solidFill>
            </a:endParaRPr>
          </a:p>
        </p:txBody>
      </p:sp>
      <p:pic>
        <p:nvPicPr>
          <p:cNvPr id="3" name="Picture 2" descr="ID# 12354 - File Cabinet Earth - Presentation Clipart"/>
          <p:cNvPicPr/>
          <p:nvPr/>
        </p:nvPicPr>
        <p:blipFill>
          <a:blip r:embed="rId3">
            <a:extLst>
              <a:ext uri="{28A0092B-C50C-407E-A947-70E740481C1C}">
                <a14:useLocalDpi xmlns:a14="http://schemas.microsoft.com/office/drawing/2010/main" val="0"/>
              </a:ext>
            </a:extLst>
          </a:blip>
          <a:srcRect/>
          <a:stretch>
            <a:fillRect/>
          </a:stretch>
        </p:blipFill>
        <p:spPr bwMode="auto">
          <a:xfrm>
            <a:off x="899592" y="3717032"/>
            <a:ext cx="2968625" cy="29686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AU" dirty="0"/>
              <a:t>Gather information about the child through observation</a:t>
            </a:r>
            <a:endParaRPr lang="en-GB" dirty="0"/>
          </a:p>
        </p:txBody>
      </p:sp>
      <p:sp>
        <p:nvSpPr>
          <p:cNvPr id="6" name="TextBox 5"/>
          <p:cNvSpPr txBox="1"/>
          <p:nvPr/>
        </p:nvSpPr>
        <p:spPr>
          <a:xfrm>
            <a:off x="5209804" y="2420888"/>
            <a:ext cx="3744416" cy="1815882"/>
          </a:xfrm>
          <a:prstGeom prst="rect">
            <a:avLst/>
          </a:prstGeom>
          <a:noFill/>
        </p:spPr>
        <p:txBody>
          <a:bodyPr wrap="square" rtlCol="0">
            <a:spAutoFit/>
          </a:bodyPr>
          <a:lstStyle/>
          <a:p>
            <a:r>
              <a:rPr lang="en-AU" sz="2800" b="1" dirty="0">
                <a:latin typeface="+mj-lt"/>
              </a:rPr>
              <a:t>1.1 </a:t>
            </a:r>
            <a:r>
              <a:rPr lang="en-AU" sz="2800" dirty="0"/>
              <a:t>Observe, listen and talk with children for sustained periods of time</a:t>
            </a:r>
            <a:r>
              <a:rPr lang="en-AU" sz="2800" b="1" dirty="0" smtClean="0">
                <a:latin typeface="+mj-lt"/>
              </a:rPr>
              <a:t> </a:t>
            </a:r>
            <a:endParaRPr lang="en-AU" sz="28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Observations</a:t>
            </a:r>
            <a:endParaRPr lang="en-GB" dirty="0"/>
          </a:p>
        </p:txBody>
      </p:sp>
      <p:sp>
        <p:nvSpPr>
          <p:cNvPr id="3" name="Content Placeholder 2"/>
          <p:cNvSpPr>
            <a:spLocks noGrp="1"/>
          </p:cNvSpPr>
          <p:nvPr>
            <p:ph idx="1"/>
          </p:nvPr>
        </p:nvSpPr>
        <p:spPr/>
        <p:txBody>
          <a:bodyPr/>
          <a:lstStyle/>
          <a:p>
            <a:pPr marL="0" indent="0">
              <a:buNone/>
            </a:pPr>
            <a:r>
              <a:rPr lang="en-GB" b="1" dirty="0"/>
              <a:t>O</a:t>
            </a:r>
            <a:r>
              <a:rPr lang="en-GB" b="1" dirty="0" smtClean="0"/>
              <a:t>bservations</a:t>
            </a:r>
            <a:r>
              <a:rPr lang="en-GB" b="1" dirty="0"/>
              <a:t>:</a:t>
            </a:r>
          </a:p>
          <a:p>
            <a:pPr lvl="0"/>
            <a:r>
              <a:rPr lang="en-GB" dirty="0"/>
              <a:t>Allow for information to be gathered where other means of doing so are inappropriate</a:t>
            </a:r>
          </a:p>
          <a:p>
            <a:pPr lvl="0"/>
            <a:r>
              <a:rPr lang="en-GB" dirty="0"/>
              <a:t>Don’t require much skill or planning</a:t>
            </a:r>
          </a:p>
          <a:p>
            <a:pPr lvl="0"/>
            <a:r>
              <a:rPr lang="en-GB" dirty="0"/>
              <a:t>Offer a real-world picture of a scenario</a:t>
            </a:r>
          </a:p>
          <a:p>
            <a:pPr lvl="0"/>
            <a:r>
              <a:rPr lang="en-GB" dirty="0"/>
              <a:t>Can be carried out in a variety of situations.</a:t>
            </a:r>
          </a:p>
          <a:p>
            <a:endParaRPr lang="en-GB" dirty="0"/>
          </a:p>
        </p:txBody>
      </p:sp>
      <p:pic>
        <p:nvPicPr>
          <p:cNvPr id="4" name="Picture 3" descr="ID# 2823 - Stick Figre Looking Though Binocular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725144"/>
            <a:ext cx="2202185" cy="214330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Observations</a:t>
            </a:r>
            <a:endParaRPr lang="en-GB" dirty="0"/>
          </a:p>
        </p:txBody>
      </p:sp>
      <p:sp>
        <p:nvSpPr>
          <p:cNvPr id="3" name="Content Placeholder 2"/>
          <p:cNvSpPr>
            <a:spLocks noGrp="1"/>
          </p:cNvSpPr>
          <p:nvPr>
            <p:ph idx="1"/>
          </p:nvPr>
        </p:nvSpPr>
        <p:spPr/>
        <p:txBody>
          <a:bodyPr/>
          <a:lstStyle/>
          <a:p>
            <a:pPr marL="0" indent="0">
              <a:buNone/>
            </a:pPr>
            <a:r>
              <a:rPr lang="en-GB" b="1" dirty="0"/>
              <a:t>More specifically, observations can help you to identify:</a:t>
            </a:r>
          </a:p>
          <a:p>
            <a:pPr lvl="0"/>
            <a:r>
              <a:rPr lang="en-GB" dirty="0"/>
              <a:t>How children interact with their peers as well as adults</a:t>
            </a:r>
          </a:p>
          <a:p>
            <a:pPr lvl="0"/>
            <a:r>
              <a:rPr lang="en-GB" dirty="0"/>
              <a:t>What interests them</a:t>
            </a:r>
          </a:p>
          <a:p>
            <a:pPr lvl="0"/>
            <a:r>
              <a:rPr lang="en-GB" dirty="0"/>
              <a:t>How they are developing</a:t>
            </a:r>
          </a:p>
          <a:p>
            <a:pPr lvl="0"/>
            <a:r>
              <a:rPr lang="en-GB" dirty="0"/>
              <a:t>Patterns of behaviour</a:t>
            </a:r>
          </a:p>
          <a:p>
            <a:pPr lvl="0"/>
            <a:r>
              <a:rPr lang="en-GB" dirty="0"/>
              <a:t>How they are feeling.</a:t>
            </a:r>
          </a:p>
          <a:p>
            <a:endParaRPr lang="en-GB" dirty="0"/>
          </a:p>
        </p:txBody>
      </p:sp>
      <p:pic>
        <p:nvPicPr>
          <p:cNvPr id="1026" name="Picture 2" descr="ID# 20002 - Scribbles Next To Question Mark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356992"/>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9856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Listening and talking with children</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You should be looking for a range of opportunities to listen and talk with </a:t>
            </a:r>
            <a:r>
              <a:rPr lang="en-GB" dirty="0" smtClean="0"/>
              <a:t>children.</a:t>
            </a:r>
          </a:p>
          <a:p>
            <a:pPr marL="0" indent="0">
              <a:buNone/>
            </a:pPr>
            <a:r>
              <a:rPr lang="en-GB" b="1" dirty="0" smtClean="0"/>
              <a:t>For </a:t>
            </a:r>
            <a:r>
              <a:rPr lang="en-GB" b="1" dirty="0"/>
              <a:t>example, opportunities might include:</a:t>
            </a:r>
          </a:p>
          <a:p>
            <a:pPr lvl="0"/>
            <a:r>
              <a:rPr lang="en-GB" dirty="0"/>
              <a:t>At the beginning of the day  when children are settling in</a:t>
            </a:r>
          </a:p>
          <a:p>
            <a:pPr lvl="0"/>
            <a:r>
              <a:rPr lang="en-GB" dirty="0"/>
              <a:t>Meal times</a:t>
            </a:r>
          </a:p>
          <a:p>
            <a:pPr lvl="0"/>
            <a:r>
              <a:rPr lang="en-GB" dirty="0"/>
              <a:t>Learning time</a:t>
            </a:r>
          </a:p>
          <a:p>
            <a:pPr lvl="0"/>
            <a:r>
              <a:rPr lang="en-GB" dirty="0"/>
              <a:t>Playtime</a:t>
            </a:r>
          </a:p>
          <a:p>
            <a:pPr lvl="0"/>
            <a:r>
              <a:rPr lang="en-GB" dirty="0"/>
              <a:t>At the end of the day as children are getting ready to leave. </a:t>
            </a:r>
          </a:p>
          <a:p>
            <a:endParaRPr lang="en-GB" dirty="0"/>
          </a:p>
        </p:txBody>
      </p:sp>
    </p:spTree>
    <p:extLst>
      <p:ext uri="{BB962C8B-B14F-4D97-AF65-F5344CB8AC3E}">
        <p14:creationId xmlns:p14="http://schemas.microsoft.com/office/powerpoint/2010/main" val="16477436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8350 - Talk Show Interview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293096"/>
            <a:ext cx="2699792" cy="2564904"/>
          </a:xfrm>
          <a:prstGeom prst="rect">
            <a:avLst/>
          </a:prstGeom>
          <a:noFill/>
          <a:ln>
            <a:noFill/>
          </a:ln>
        </p:spPr>
      </p:pic>
      <p:sp>
        <p:nvSpPr>
          <p:cNvPr id="2" name="Title 1"/>
          <p:cNvSpPr>
            <a:spLocks noGrp="1"/>
          </p:cNvSpPr>
          <p:nvPr>
            <p:ph type="title"/>
          </p:nvPr>
        </p:nvSpPr>
        <p:spPr/>
        <p:txBody>
          <a:bodyPr/>
          <a:lstStyle/>
          <a:p>
            <a:r>
              <a:rPr lang="en-GB" dirty="0" smtClean="0"/>
              <a:t>Sustained period of time</a:t>
            </a:r>
            <a:endParaRPr lang="en-GB" dirty="0"/>
          </a:p>
        </p:txBody>
      </p:sp>
      <p:sp>
        <p:nvSpPr>
          <p:cNvPr id="3" name="Content Placeholder 2"/>
          <p:cNvSpPr>
            <a:spLocks noGrp="1"/>
          </p:cNvSpPr>
          <p:nvPr>
            <p:ph idx="1"/>
          </p:nvPr>
        </p:nvSpPr>
        <p:spPr/>
        <p:txBody>
          <a:bodyPr/>
          <a:lstStyle/>
          <a:p>
            <a:pPr marL="0" indent="0">
              <a:buNone/>
            </a:pPr>
            <a:r>
              <a:rPr lang="en-GB" dirty="0"/>
              <a:t>Taking time to pause and really listen to what children are saying, to encourage extended conversations and to stay completely focused in a conversation with children takes practice and commitment, but it can really help to improve the quality of your observations. </a:t>
            </a:r>
            <a:endParaRPr lang="en-GB" dirty="0" smtClean="0"/>
          </a:p>
          <a:p>
            <a:pPr marL="0" indent="0">
              <a:buNone/>
            </a:pPr>
            <a:r>
              <a:rPr lang="en-GB" sz="1400" dirty="0" smtClean="0"/>
              <a:t>(</a:t>
            </a:r>
            <a:r>
              <a:rPr lang="en-GB" sz="1400" dirty="0"/>
              <a:t>National Quality Standard: Observing Children - http://www.imagineeducation.com.au/files/CHC30113/Observing_20Chn_EYLFPLP_No39.pdf)</a:t>
            </a:r>
          </a:p>
        </p:txBody>
      </p:sp>
    </p:spTree>
    <p:extLst>
      <p:ext uri="{BB962C8B-B14F-4D97-AF65-F5344CB8AC3E}">
        <p14:creationId xmlns:p14="http://schemas.microsoft.com/office/powerpoint/2010/main" val="3626150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AU" dirty="0"/>
              <a:t>Gather information about the child through observation</a:t>
            </a:r>
            <a:endParaRPr lang="en-GB" dirty="0"/>
          </a:p>
        </p:txBody>
      </p:sp>
      <p:sp>
        <p:nvSpPr>
          <p:cNvPr id="8" name="TextBox 7"/>
          <p:cNvSpPr txBox="1"/>
          <p:nvPr/>
        </p:nvSpPr>
        <p:spPr>
          <a:xfrm>
            <a:off x="5191913" y="2492896"/>
            <a:ext cx="3744416" cy="1384995"/>
          </a:xfrm>
          <a:prstGeom prst="rect">
            <a:avLst/>
          </a:prstGeom>
          <a:noFill/>
        </p:spPr>
        <p:txBody>
          <a:bodyPr wrap="square" rtlCol="0">
            <a:spAutoFit/>
          </a:bodyPr>
          <a:lstStyle/>
          <a:p>
            <a:r>
              <a:rPr lang="en-AU" sz="2800" b="1" dirty="0" smtClean="0">
                <a:latin typeface="+mj-lt"/>
              </a:rPr>
              <a:t>1.2 </a:t>
            </a:r>
            <a:r>
              <a:rPr lang="en-AU" sz="2800" dirty="0"/>
              <a:t>Pay close attention to what the child is saying and doing</a:t>
            </a:r>
            <a:r>
              <a:rPr lang="en-AU" sz="2800" b="1" dirty="0" smtClean="0">
                <a:latin typeface="+mj-lt"/>
              </a:rPr>
              <a:t> </a:t>
            </a:r>
            <a:endParaRPr lang="en-AU" sz="2800" dirty="0">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Paying attention to </a:t>
            </a:r>
            <a:r>
              <a:rPr lang="en-GB" dirty="0" smtClean="0"/>
              <a:t>children</a:t>
            </a:r>
            <a:endParaRPr lang="en-GB" dirty="0"/>
          </a:p>
        </p:txBody>
      </p:sp>
      <p:sp>
        <p:nvSpPr>
          <p:cNvPr id="3" name="Content Placeholder 2"/>
          <p:cNvSpPr>
            <a:spLocks noGrp="1"/>
          </p:cNvSpPr>
          <p:nvPr>
            <p:ph idx="1"/>
          </p:nvPr>
        </p:nvSpPr>
        <p:spPr/>
        <p:txBody>
          <a:bodyPr/>
          <a:lstStyle/>
          <a:p>
            <a:pPr marL="0" indent="0">
              <a:buNone/>
            </a:pPr>
            <a:r>
              <a:rPr lang="en-GB" b="1" dirty="0"/>
              <a:t>You can play close attention by:</a:t>
            </a:r>
          </a:p>
          <a:p>
            <a:pPr lvl="0"/>
            <a:r>
              <a:rPr lang="en-GB" dirty="0"/>
              <a:t>Spending time with individual children where possible </a:t>
            </a:r>
          </a:p>
          <a:p>
            <a:r>
              <a:rPr lang="en-GB" dirty="0"/>
              <a:t>Being engaged with the things that children do </a:t>
            </a:r>
          </a:p>
          <a:p>
            <a:r>
              <a:rPr lang="en-GB" dirty="0"/>
              <a:t>Stopping and listen to children when they </a:t>
            </a:r>
            <a:r>
              <a:rPr lang="en-GB" dirty="0" smtClean="0"/>
              <a:t>speak.</a:t>
            </a:r>
            <a:endParaRPr lang="en-GB" dirty="0"/>
          </a:p>
          <a:p>
            <a:pPr marL="0" indent="0">
              <a:buNone/>
            </a:pPr>
            <a:endParaRPr lang="en-GB" dirty="0"/>
          </a:p>
        </p:txBody>
      </p:sp>
      <p:pic>
        <p:nvPicPr>
          <p:cNvPr id="4" name="Picture 3" descr="ID# 15766 - Figure Sitting On Floor Comfort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437112"/>
            <a:ext cx="2304256" cy="221106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9537 - Ear To Ground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976775"/>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67544" y="188640"/>
            <a:ext cx="8229600" cy="1143000"/>
          </a:xfrm>
        </p:spPr>
        <p:txBody>
          <a:bodyPr/>
          <a:lstStyle/>
          <a:p>
            <a:r>
              <a:rPr lang="en-GB" dirty="0" smtClean="0"/>
              <a:t>Active listening</a:t>
            </a:r>
            <a:endParaRPr lang="en-GB" dirty="0"/>
          </a:p>
        </p:txBody>
      </p:sp>
      <p:sp>
        <p:nvSpPr>
          <p:cNvPr id="3" name="Content Placeholder 2"/>
          <p:cNvSpPr>
            <a:spLocks noGrp="1"/>
          </p:cNvSpPr>
          <p:nvPr>
            <p:ph idx="1"/>
          </p:nvPr>
        </p:nvSpPr>
        <p:spPr>
          <a:xfrm>
            <a:off x="457200" y="1412776"/>
            <a:ext cx="8229600" cy="5328592"/>
          </a:xfrm>
        </p:spPr>
        <p:txBody>
          <a:bodyPr>
            <a:normAutofit/>
          </a:bodyPr>
          <a:lstStyle/>
          <a:p>
            <a:pPr marL="0" indent="0">
              <a:buNone/>
            </a:pPr>
            <a:r>
              <a:rPr lang="en-GB" b="1" dirty="0"/>
              <a:t>Some tips for active listening include:</a:t>
            </a:r>
          </a:p>
          <a:p>
            <a:pPr lvl="0"/>
            <a:r>
              <a:rPr lang="en-GB" dirty="0"/>
              <a:t>Getting close to the child when their speaking </a:t>
            </a:r>
          </a:p>
          <a:p>
            <a:r>
              <a:rPr lang="en-GB" dirty="0"/>
              <a:t>Giving the child your full attention </a:t>
            </a:r>
          </a:p>
          <a:p>
            <a:r>
              <a:rPr lang="en-GB" dirty="0"/>
              <a:t>Allowing the child to talk without interruptions </a:t>
            </a:r>
          </a:p>
          <a:p>
            <a:r>
              <a:rPr lang="en-GB" dirty="0" smtClean="0"/>
              <a:t>Avoiding </a:t>
            </a:r>
            <a:r>
              <a:rPr lang="en-GB" dirty="0"/>
              <a:t>questions that break the child’s train of </a:t>
            </a:r>
            <a:r>
              <a:rPr lang="en-GB" dirty="0" smtClean="0"/>
              <a:t>thought…</a:t>
            </a:r>
            <a:endParaRPr lang="en-GB" dirty="0"/>
          </a:p>
          <a:p>
            <a:endParaRPr lang="en-GB" dirty="0"/>
          </a:p>
        </p:txBody>
      </p:sp>
    </p:spTree>
    <p:extLst>
      <p:ext uri="{BB962C8B-B14F-4D97-AF65-F5344CB8AC3E}">
        <p14:creationId xmlns:p14="http://schemas.microsoft.com/office/powerpoint/2010/main" val="2538543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Active listening</a:t>
            </a:r>
            <a:endParaRPr lang="en-GB" dirty="0"/>
          </a:p>
        </p:txBody>
      </p:sp>
      <p:sp>
        <p:nvSpPr>
          <p:cNvPr id="3" name="Content Placeholder 2"/>
          <p:cNvSpPr>
            <a:spLocks noGrp="1"/>
          </p:cNvSpPr>
          <p:nvPr>
            <p:ph idx="1"/>
          </p:nvPr>
        </p:nvSpPr>
        <p:spPr/>
        <p:txBody>
          <a:bodyPr/>
          <a:lstStyle/>
          <a:p>
            <a:r>
              <a:rPr lang="en-GB" dirty="0"/>
              <a:t>Focusing on what the child is saying rather than thinking about what you’ll say next </a:t>
            </a:r>
          </a:p>
          <a:p>
            <a:r>
              <a:rPr lang="en-GB" dirty="0"/>
              <a:t>Looking at the child so they know they are being heard and understood </a:t>
            </a:r>
          </a:p>
          <a:p>
            <a:r>
              <a:rPr lang="en-GB" dirty="0"/>
              <a:t>Showing the child that you’re interested by nodding your head and making comments.</a:t>
            </a:r>
          </a:p>
          <a:p>
            <a:endParaRPr lang="en-GB" dirty="0"/>
          </a:p>
        </p:txBody>
      </p:sp>
      <p:pic>
        <p:nvPicPr>
          <p:cNvPr id="4" name="Picture 3" descr="ID# 16285 - An Ear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149079"/>
            <a:ext cx="2699792" cy="2708297"/>
          </a:xfrm>
          <a:prstGeom prst="rect">
            <a:avLst/>
          </a:prstGeom>
          <a:noFill/>
          <a:ln>
            <a:noFill/>
          </a:ln>
        </p:spPr>
      </p:pic>
    </p:spTree>
    <p:extLst>
      <p:ext uri="{BB962C8B-B14F-4D97-AF65-F5344CB8AC3E}">
        <p14:creationId xmlns:p14="http://schemas.microsoft.com/office/powerpoint/2010/main" val="1235026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67544" y="404664"/>
            <a:ext cx="8229600" cy="1143000"/>
          </a:xfrm>
        </p:spPr>
        <p:txBody>
          <a:bodyPr>
            <a:noAutofit/>
          </a:bodyPr>
          <a:lstStyle/>
          <a:p>
            <a:r>
              <a:rPr lang="en-AU" dirty="0"/>
              <a:t>Gather information about the child through observation</a:t>
            </a:r>
            <a:endParaRPr lang="en-GB" dirty="0"/>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1.3 </a:t>
            </a:r>
            <a:r>
              <a:rPr lang="en-AU" sz="2800" dirty="0"/>
              <a:t>Identify their interests, ideas, knowledge and skills</a:t>
            </a:r>
            <a:r>
              <a:rPr lang="en-AU" sz="2800" b="1" dirty="0" smtClean="0">
                <a:latin typeface="+mj-lt"/>
              </a:rPr>
              <a:t> </a:t>
            </a:r>
            <a:endParaRPr lang="en-AU" sz="2800" dirty="0">
              <a:latin typeface="+mj-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Identifying interests, ideas, knowledge and </a:t>
            </a:r>
            <a:r>
              <a:rPr lang="en-GB" dirty="0" smtClean="0"/>
              <a:t>skills</a:t>
            </a:r>
            <a:endParaRPr lang="en-GB" dirty="0"/>
          </a:p>
        </p:txBody>
      </p:sp>
      <p:sp>
        <p:nvSpPr>
          <p:cNvPr id="3" name="Content Placeholder 2"/>
          <p:cNvSpPr>
            <a:spLocks noGrp="1"/>
          </p:cNvSpPr>
          <p:nvPr>
            <p:ph idx="1"/>
          </p:nvPr>
        </p:nvSpPr>
        <p:spPr/>
        <p:txBody>
          <a:bodyPr/>
          <a:lstStyle/>
          <a:p>
            <a:pPr marL="0" indent="0">
              <a:buNone/>
            </a:pPr>
            <a:r>
              <a:rPr lang="en-GB" b="1" dirty="0"/>
              <a:t>You can identify children’s interests, ideas, knowledge and skills by:</a:t>
            </a:r>
          </a:p>
          <a:p>
            <a:pPr lvl="0"/>
            <a:r>
              <a:rPr lang="en-GB" dirty="0"/>
              <a:t>Talking to children</a:t>
            </a:r>
            <a:r>
              <a:rPr lang="en-GB" b="1" dirty="0"/>
              <a:t> </a:t>
            </a:r>
            <a:endParaRPr lang="en-GB" dirty="0"/>
          </a:p>
          <a:p>
            <a:r>
              <a:rPr lang="en-GB" dirty="0"/>
              <a:t>Speaking with families</a:t>
            </a:r>
          </a:p>
          <a:p>
            <a:r>
              <a:rPr lang="en-GB" dirty="0"/>
              <a:t>Looking at children’s work </a:t>
            </a:r>
          </a:p>
          <a:p>
            <a:r>
              <a:rPr lang="en-GB" dirty="0"/>
              <a:t>Introducing different </a:t>
            </a:r>
            <a:r>
              <a:rPr lang="en-GB" dirty="0" smtClean="0"/>
              <a:t>things.</a:t>
            </a:r>
            <a:endParaRPr lang="en-GB" dirty="0"/>
          </a:p>
          <a:p>
            <a:endParaRPr lang="en-GB" dirty="0"/>
          </a:p>
        </p:txBody>
      </p:sp>
      <p:pic>
        <p:nvPicPr>
          <p:cNvPr id="4" name="Picture 3" descr="ID# 20692 - Figure Correct Shap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924944"/>
            <a:ext cx="3293993" cy="33660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04664"/>
            <a:ext cx="8229600" cy="1143000"/>
          </a:xfrm>
        </p:spPr>
        <p:txBody>
          <a:bodyPr>
            <a:noAutofit/>
          </a:bodyPr>
          <a:lstStyle/>
          <a:p>
            <a:r>
              <a:rPr lang="en-AU" dirty="0"/>
              <a:t>Gather information about the child from secondary sources</a:t>
            </a:r>
            <a:endParaRPr lang="en-GB" dirty="0"/>
          </a:p>
        </p:txBody>
      </p:sp>
      <p:sp>
        <p:nvSpPr>
          <p:cNvPr id="6" name="TextBox 5"/>
          <p:cNvSpPr txBox="1"/>
          <p:nvPr/>
        </p:nvSpPr>
        <p:spPr>
          <a:xfrm>
            <a:off x="5220072" y="2492896"/>
            <a:ext cx="3744416" cy="1384995"/>
          </a:xfrm>
          <a:prstGeom prst="rect">
            <a:avLst/>
          </a:prstGeom>
          <a:noFill/>
        </p:spPr>
        <p:txBody>
          <a:bodyPr wrap="square" rtlCol="0">
            <a:spAutoFit/>
          </a:bodyPr>
          <a:lstStyle/>
          <a:p>
            <a:r>
              <a:rPr lang="en-AU" sz="2800" b="1" dirty="0">
                <a:latin typeface="+mj-lt"/>
              </a:rPr>
              <a:t>2.1 </a:t>
            </a:r>
            <a:r>
              <a:rPr lang="en-AU" sz="2800" dirty="0"/>
              <a:t>Use child records to collect information about each child</a:t>
            </a:r>
            <a:endParaRPr lang="en-AU" sz="2800" dirty="0">
              <a:latin typeface="+mj-l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secondary source?</a:t>
            </a:r>
            <a:endParaRPr lang="en-GB" dirty="0"/>
          </a:p>
        </p:txBody>
      </p:sp>
      <p:sp>
        <p:nvSpPr>
          <p:cNvPr id="3" name="Content Placeholder 2"/>
          <p:cNvSpPr>
            <a:spLocks noGrp="1"/>
          </p:cNvSpPr>
          <p:nvPr>
            <p:ph idx="1"/>
          </p:nvPr>
        </p:nvSpPr>
        <p:spPr/>
        <p:txBody>
          <a:bodyPr/>
          <a:lstStyle/>
          <a:p>
            <a:pPr marL="0" indent="0">
              <a:buNone/>
            </a:pPr>
            <a:r>
              <a:rPr lang="en-GB" dirty="0"/>
              <a:t>Secondary sources refer to any source of information which is not the primary source(s).</a:t>
            </a:r>
          </a:p>
          <a:p>
            <a:pPr marL="0" indent="0">
              <a:buNone/>
            </a:pPr>
            <a:r>
              <a:rPr lang="en-GB" dirty="0" smtClean="0"/>
              <a:t>For </a:t>
            </a:r>
            <a:r>
              <a:rPr lang="en-GB" dirty="0"/>
              <a:t>example, when observing children, this observation will be a primary source. You may then use records to consider why children have behaved in a certain way throughout the observation – these records will serve as a secondary source. </a:t>
            </a:r>
          </a:p>
          <a:p>
            <a:endParaRPr lang="en-GB" dirty="0"/>
          </a:p>
        </p:txBody>
      </p:sp>
      <p:pic>
        <p:nvPicPr>
          <p:cNvPr id="2050" name="Picture 2" descr="ID# 12501 - School Pencil Profile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t="24224" b="22360"/>
          <a:stretch/>
        </p:blipFill>
        <p:spPr bwMode="auto">
          <a:xfrm>
            <a:off x="4283968" y="4474490"/>
            <a:ext cx="4057758" cy="1925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9760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Different records</a:t>
            </a:r>
            <a:endParaRPr lang="en-GB" dirty="0"/>
          </a:p>
        </p:txBody>
      </p:sp>
      <p:sp>
        <p:nvSpPr>
          <p:cNvPr id="3" name="Content Placeholder 2"/>
          <p:cNvSpPr>
            <a:spLocks noGrp="1"/>
          </p:cNvSpPr>
          <p:nvPr>
            <p:ph idx="1"/>
          </p:nvPr>
        </p:nvSpPr>
        <p:spPr/>
        <p:txBody>
          <a:bodyPr/>
          <a:lstStyle/>
          <a:p>
            <a:pPr marL="0" indent="0">
              <a:buNone/>
            </a:pPr>
            <a:r>
              <a:rPr lang="en-GB" b="1" dirty="0"/>
              <a:t>The two key records you are likely to have access to are:</a:t>
            </a:r>
          </a:p>
          <a:p>
            <a:pPr lvl="0"/>
            <a:r>
              <a:rPr lang="en-GB" dirty="0"/>
              <a:t>Personal records </a:t>
            </a:r>
          </a:p>
          <a:p>
            <a:r>
              <a:rPr lang="en-GB" dirty="0"/>
              <a:t>Development </a:t>
            </a:r>
            <a:r>
              <a:rPr lang="en-GB" dirty="0" smtClean="0"/>
              <a:t>records.</a:t>
            </a:r>
            <a:endParaRPr lang="en-GB" dirty="0"/>
          </a:p>
          <a:p>
            <a:endParaRPr lang="en-GB" dirty="0"/>
          </a:p>
        </p:txBody>
      </p:sp>
      <p:pic>
        <p:nvPicPr>
          <p:cNvPr id="4" name="Picture 3" descr="ID# 3629 - Carrying Box Of Files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492896"/>
            <a:ext cx="3510017" cy="33660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records</a:t>
            </a:r>
            <a:endParaRPr lang="en-GB" dirty="0"/>
          </a:p>
        </p:txBody>
      </p:sp>
      <p:sp>
        <p:nvSpPr>
          <p:cNvPr id="3" name="Content Placeholder 2"/>
          <p:cNvSpPr>
            <a:spLocks noGrp="1"/>
          </p:cNvSpPr>
          <p:nvPr>
            <p:ph idx="1"/>
          </p:nvPr>
        </p:nvSpPr>
        <p:spPr/>
        <p:txBody>
          <a:bodyPr/>
          <a:lstStyle/>
          <a:p>
            <a:pPr marL="0" indent="0">
              <a:buNone/>
            </a:pPr>
            <a:r>
              <a:rPr lang="en-GB" dirty="0" smtClean="0"/>
              <a:t>Both personal and developmental records </a:t>
            </a:r>
            <a:r>
              <a:rPr lang="en-GB" dirty="0"/>
              <a:t>can help to create a picture of who children are and the specific skills they have. This information should give you, as an educator, an opportunity to cater your practices more directly to the specific requirements of individual children. </a:t>
            </a:r>
          </a:p>
          <a:p>
            <a:endParaRPr lang="en-GB" dirty="0"/>
          </a:p>
        </p:txBody>
      </p:sp>
      <p:pic>
        <p:nvPicPr>
          <p:cNvPr id="1026" name="Picture 2" descr="ID# 18562 - Keyhole Exchange File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149080"/>
            <a:ext cx="2065412" cy="2065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10670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Autofit/>
          </a:bodyPr>
          <a:lstStyle/>
          <a:p>
            <a:r>
              <a:rPr lang="en-AU" dirty="0"/>
              <a:t>Gather information about the child from secondary sources</a:t>
            </a:r>
            <a:endParaRPr lang="en-GB" dirty="0"/>
          </a:p>
        </p:txBody>
      </p:sp>
      <p:sp>
        <p:nvSpPr>
          <p:cNvPr id="8" name="TextBox 7"/>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2.2 </a:t>
            </a:r>
            <a:r>
              <a:rPr lang="en-AU" sz="2800" dirty="0"/>
              <a:t>Collaborate with family and other educators to collect information about each child’s needs, interests, skills and cultural practices </a:t>
            </a:r>
            <a:r>
              <a:rPr lang="en-AU" sz="2800" b="1" dirty="0" smtClean="0">
                <a:latin typeface="+mj-lt"/>
              </a:rPr>
              <a:t> </a:t>
            </a:r>
            <a:endParaRPr lang="en-AU" sz="2800" dirty="0">
              <a:latin typeface="+mj-l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Collaborating with families</a:t>
            </a:r>
            <a:endParaRPr lang="en-GB" dirty="0"/>
          </a:p>
        </p:txBody>
      </p:sp>
      <p:sp>
        <p:nvSpPr>
          <p:cNvPr id="3" name="Content Placeholder 2"/>
          <p:cNvSpPr>
            <a:spLocks noGrp="1"/>
          </p:cNvSpPr>
          <p:nvPr>
            <p:ph idx="1"/>
          </p:nvPr>
        </p:nvSpPr>
        <p:spPr/>
        <p:txBody>
          <a:bodyPr/>
          <a:lstStyle/>
          <a:p>
            <a:pPr marL="0" indent="0">
              <a:buNone/>
            </a:pPr>
            <a:r>
              <a:rPr lang="en-GB" dirty="0"/>
              <a:t>A child’s first carers and educators are their families; they know their child better than anyone. Therefore, their knowledge, skills, expertise and aspects of family life and culture can have endless benefits for you, as an educator. </a:t>
            </a:r>
          </a:p>
        </p:txBody>
      </p:sp>
      <p:pic>
        <p:nvPicPr>
          <p:cNvPr id="3074" name="Picture 2" descr="ID# 19290 - Protect Our Little One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78904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smtClean="0"/>
              <a:t>Opportunities to collaborate with families</a:t>
            </a:r>
            <a:endParaRPr lang="en-GB" dirty="0"/>
          </a:p>
        </p:txBody>
      </p:sp>
      <p:sp>
        <p:nvSpPr>
          <p:cNvPr id="3" name="Content Placeholder 2"/>
          <p:cNvSpPr>
            <a:spLocks noGrp="1"/>
          </p:cNvSpPr>
          <p:nvPr>
            <p:ph idx="1"/>
          </p:nvPr>
        </p:nvSpPr>
        <p:spPr>
          <a:xfrm>
            <a:off x="467544" y="1844824"/>
            <a:ext cx="8229600" cy="4525963"/>
          </a:xfrm>
        </p:spPr>
        <p:txBody>
          <a:bodyPr>
            <a:normAutofit/>
          </a:bodyPr>
          <a:lstStyle/>
          <a:p>
            <a:pPr marL="0" indent="0">
              <a:buNone/>
            </a:pPr>
            <a:r>
              <a:rPr lang="en-GB" b="1" dirty="0"/>
              <a:t>For example, you might want to encourage families to:</a:t>
            </a:r>
          </a:p>
          <a:p>
            <a:pPr lvl="0"/>
            <a:r>
              <a:rPr lang="en-GB" dirty="0"/>
              <a:t>Give </a:t>
            </a:r>
            <a:r>
              <a:rPr lang="en-GB" dirty="0" smtClean="0"/>
              <a:t>advice</a:t>
            </a:r>
          </a:p>
          <a:p>
            <a:pPr lvl="0"/>
            <a:r>
              <a:rPr lang="en-GB" dirty="0" smtClean="0"/>
              <a:t>Contribute </a:t>
            </a:r>
            <a:r>
              <a:rPr lang="en-GB" dirty="0"/>
              <a:t>to the </a:t>
            </a:r>
            <a:r>
              <a:rPr lang="en-GB" dirty="0" smtClean="0"/>
              <a:t>curriculum</a:t>
            </a:r>
          </a:p>
          <a:p>
            <a:pPr lvl="0"/>
            <a:r>
              <a:rPr lang="en-GB" dirty="0" smtClean="0"/>
              <a:t>Help </a:t>
            </a:r>
            <a:r>
              <a:rPr lang="en-GB" dirty="0"/>
              <a:t>make important decisions related to the service</a:t>
            </a:r>
          </a:p>
          <a:p>
            <a:pPr lvl="0"/>
            <a:r>
              <a:rPr lang="en-GB" dirty="0"/>
              <a:t>Volunteer for day trips</a:t>
            </a:r>
          </a:p>
          <a:p>
            <a:pPr lvl="0"/>
            <a:r>
              <a:rPr lang="en-GB" dirty="0"/>
              <a:t>Share recipes or stories related to their culture</a:t>
            </a:r>
          </a:p>
          <a:p>
            <a:pPr lvl="0"/>
            <a:r>
              <a:rPr lang="en-GB" dirty="0"/>
              <a:t>Assist in </a:t>
            </a:r>
            <a:r>
              <a:rPr lang="en-GB" dirty="0" smtClean="0"/>
              <a:t>activities…</a:t>
            </a:r>
            <a:endParaRPr lang="en-GB" dirty="0"/>
          </a:p>
        </p:txBody>
      </p:sp>
    </p:spTree>
    <p:extLst>
      <p:ext uri="{BB962C8B-B14F-4D97-AF65-F5344CB8AC3E}">
        <p14:creationId xmlns:p14="http://schemas.microsoft.com/office/powerpoint/2010/main" val="21173386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GB" dirty="0"/>
              <a:t>Opportunities to collaborate with families</a:t>
            </a:r>
          </a:p>
        </p:txBody>
      </p:sp>
      <p:sp>
        <p:nvSpPr>
          <p:cNvPr id="3" name="Content Placeholder 2"/>
          <p:cNvSpPr>
            <a:spLocks noGrp="1"/>
          </p:cNvSpPr>
          <p:nvPr>
            <p:ph idx="1"/>
          </p:nvPr>
        </p:nvSpPr>
        <p:spPr>
          <a:xfrm>
            <a:off x="467544" y="1916832"/>
            <a:ext cx="5184576" cy="4525963"/>
          </a:xfrm>
        </p:spPr>
        <p:txBody>
          <a:bodyPr>
            <a:normAutofit/>
          </a:bodyPr>
          <a:lstStyle/>
          <a:p>
            <a:pPr lvl="0"/>
            <a:r>
              <a:rPr lang="en-GB" dirty="0"/>
              <a:t>Help to plan special </a:t>
            </a:r>
            <a:r>
              <a:rPr lang="en-GB" dirty="0" smtClean="0"/>
              <a:t>occasions</a:t>
            </a:r>
          </a:p>
          <a:p>
            <a:pPr lvl="0"/>
            <a:r>
              <a:rPr lang="en-GB" dirty="0" smtClean="0"/>
              <a:t>Help </a:t>
            </a:r>
            <a:r>
              <a:rPr lang="en-GB" dirty="0"/>
              <a:t>organise events </a:t>
            </a:r>
          </a:p>
          <a:p>
            <a:pPr lvl="0"/>
            <a:r>
              <a:rPr lang="en-GB" dirty="0"/>
              <a:t>Fundraise</a:t>
            </a:r>
          </a:p>
          <a:p>
            <a:pPr lvl="0"/>
            <a:r>
              <a:rPr lang="en-GB" dirty="0"/>
              <a:t>Show their </a:t>
            </a:r>
            <a:r>
              <a:rPr lang="en-GB" dirty="0" smtClean="0"/>
              <a:t>talents</a:t>
            </a:r>
          </a:p>
          <a:p>
            <a:pPr lvl="0"/>
            <a:r>
              <a:rPr lang="en-GB" dirty="0" smtClean="0"/>
              <a:t>Donate </a:t>
            </a:r>
            <a:r>
              <a:rPr lang="en-GB" dirty="0"/>
              <a:t>things to the service </a:t>
            </a:r>
            <a:endParaRPr lang="en-GB" dirty="0" smtClean="0"/>
          </a:p>
          <a:p>
            <a:pPr lvl="0"/>
            <a:r>
              <a:rPr lang="en-GB" dirty="0" smtClean="0"/>
              <a:t>Visit </a:t>
            </a:r>
            <a:r>
              <a:rPr lang="en-GB" dirty="0"/>
              <a:t>the group to share information about their job or family traditions.</a:t>
            </a:r>
          </a:p>
          <a:p>
            <a:endParaRPr lang="en-GB" dirty="0"/>
          </a:p>
        </p:txBody>
      </p:sp>
      <p:pic>
        <p:nvPicPr>
          <p:cNvPr id="4" name="Picture 3" descr="ID# 19300 - Autism Heart Puzzle Insert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15302" y="2276872"/>
            <a:ext cx="3538334" cy="3466326"/>
          </a:xfrm>
          <a:prstGeom prst="rect">
            <a:avLst/>
          </a:prstGeom>
          <a:noFill/>
          <a:ln>
            <a:noFill/>
          </a:ln>
        </p:spPr>
      </p:pic>
    </p:spTree>
    <p:extLst>
      <p:ext uri="{BB962C8B-B14F-4D97-AF65-F5344CB8AC3E}">
        <p14:creationId xmlns:p14="http://schemas.microsoft.com/office/powerpoint/2010/main" val="2830275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Collaborating with other educators</a:t>
            </a:r>
            <a:endParaRPr lang="en-GB" dirty="0"/>
          </a:p>
        </p:txBody>
      </p:sp>
      <p:sp>
        <p:nvSpPr>
          <p:cNvPr id="3" name="Content Placeholder 2"/>
          <p:cNvSpPr>
            <a:spLocks noGrp="1"/>
          </p:cNvSpPr>
          <p:nvPr>
            <p:ph idx="1"/>
          </p:nvPr>
        </p:nvSpPr>
        <p:spPr>
          <a:xfrm>
            <a:off x="457200" y="1600201"/>
            <a:ext cx="8229600" cy="1828800"/>
          </a:xfrm>
        </p:spPr>
        <p:txBody>
          <a:bodyPr/>
          <a:lstStyle/>
          <a:p>
            <a:pPr marL="0" indent="0">
              <a:buNone/>
            </a:pPr>
            <a:r>
              <a:rPr lang="en-GB" dirty="0"/>
              <a:t>In addition to relationships with families, positive and supportive educator relationships can have a huge impact on </a:t>
            </a:r>
            <a:r>
              <a:rPr lang="en-GB" dirty="0" smtClean="0"/>
              <a:t>the </a:t>
            </a:r>
            <a:r>
              <a:rPr lang="en-GB" dirty="0"/>
              <a:t>service which you are able to offer. </a:t>
            </a:r>
            <a:endParaRPr lang="en-GB" dirty="0" smtClean="0"/>
          </a:p>
        </p:txBody>
      </p:sp>
      <p:pic>
        <p:nvPicPr>
          <p:cNvPr id="4" name="Picture 3" descr="ID# 19002 - Hands Circle Team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359318" y="3212976"/>
            <a:ext cx="2925698" cy="2722989"/>
          </a:xfrm>
          <a:prstGeom prst="rect">
            <a:avLst/>
          </a:prstGeom>
          <a:noFill/>
          <a:ln>
            <a:noFill/>
          </a:ln>
        </p:spPr>
      </p:pic>
      <p:sp>
        <p:nvSpPr>
          <p:cNvPr id="6" name="TextBox 5"/>
          <p:cNvSpPr txBox="1"/>
          <p:nvPr/>
        </p:nvSpPr>
        <p:spPr>
          <a:xfrm>
            <a:off x="467544" y="2996952"/>
            <a:ext cx="4896544" cy="3385542"/>
          </a:xfrm>
          <a:prstGeom prst="rect">
            <a:avLst/>
          </a:prstGeom>
          <a:noFill/>
        </p:spPr>
        <p:txBody>
          <a:bodyPr wrap="square" rtlCol="0">
            <a:spAutoFit/>
          </a:bodyPr>
          <a:lstStyle/>
          <a:p>
            <a:r>
              <a:rPr lang="en-GB" sz="2800" dirty="0"/>
              <a:t>Collaborating with other educators doesn’t necessarily mean that you need to hold formal meetings; you might discuss your work during your lunch break or at various points throughout the day.</a:t>
            </a:r>
          </a:p>
          <a:p>
            <a:endParaRPr lang="en-GB" dirty="0"/>
          </a:p>
        </p:txBody>
      </p:sp>
    </p:spTree>
    <p:extLst>
      <p:ext uri="{BB962C8B-B14F-4D97-AF65-F5344CB8AC3E}">
        <p14:creationId xmlns:p14="http://schemas.microsoft.com/office/powerpoint/2010/main" val="26683072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Record observations appropriately</a:t>
            </a:r>
            <a:endParaRPr lang="en-GB" dirty="0"/>
          </a:p>
        </p:txBody>
      </p:sp>
      <p:sp>
        <p:nvSpPr>
          <p:cNvPr id="6" name="TextBox 5"/>
          <p:cNvSpPr txBox="1"/>
          <p:nvPr/>
        </p:nvSpPr>
        <p:spPr>
          <a:xfrm>
            <a:off x="5220072" y="2204864"/>
            <a:ext cx="3744416" cy="3970318"/>
          </a:xfrm>
          <a:prstGeom prst="rect">
            <a:avLst/>
          </a:prstGeom>
          <a:noFill/>
        </p:spPr>
        <p:txBody>
          <a:bodyPr wrap="square" rtlCol="0">
            <a:spAutoFit/>
          </a:bodyPr>
          <a:lstStyle/>
          <a:p>
            <a:r>
              <a:rPr lang="en-AU" sz="2800" b="1" dirty="0" smtClean="0">
                <a:latin typeface="+mj-lt"/>
              </a:rPr>
              <a:t>3.1 </a:t>
            </a:r>
            <a:r>
              <a:rPr lang="en-AU" sz="2800" dirty="0"/>
              <a:t>Ensure information collected through observation and secondary sources is discussed with relevant people and recorded accurately in accordance with service requirements</a:t>
            </a:r>
            <a:r>
              <a:rPr lang="en-AU" sz="2800" b="1" dirty="0" smtClean="0">
                <a:latin typeface="+mj-lt"/>
              </a:rPr>
              <a:t> </a:t>
            </a:r>
            <a:endParaRPr lang="en-AU" sz="2800" dirty="0">
              <a:latin typeface="+mj-l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 information collected</a:t>
            </a:r>
            <a:endParaRPr lang="en-GB" dirty="0"/>
          </a:p>
        </p:txBody>
      </p:sp>
      <p:sp>
        <p:nvSpPr>
          <p:cNvPr id="3" name="Content Placeholder 2"/>
          <p:cNvSpPr>
            <a:spLocks noGrp="1"/>
          </p:cNvSpPr>
          <p:nvPr>
            <p:ph idx="1"/>
          </p:nvPr>
        </p:nvSpPr>
        <p:spPr/>
        <p:txBody>
          <a:bodyPr/>
          <a:lstStyle/>
          <a:p>
            <a:pPr marL="0" indent="0">
              <a:buNone/>
            </a:pPr>
            <a:r>
              <a:rPr lang="en-GB" dirty="0" smtClean="0"/>
              <a:t>Once </a:t>
            </a:r>
            <a:r>
              <a:rPr lang="en-GB" dirty="0"/>
              <a:t>you have gathered all of the information you require, the next step will be to discuss and record this information appropriately.</a:t>
            </a:r>
          </a:p>
          <a:p>
            <a:pPr marL="0" indent="0">
              <a:buNone/>
            </a:pPr>
            <a:r>
              <a:rPr lang="en-GB" b="1" dirty="0"/>
              <a:t>Y</a:t>
            </a:r>
            <a:r>
              <a:rPr lang="en-GB" b="1" dirty="0" smtClean="0"/>
              <a:t>ou </a:t>
            </a:r>
            <a:r>
              <a:rPr lang="en-GB" b="1" dirty="0"/>
              <a:t>might need to discuss information with:</a:t>
            </a:r>
          </a:p>
          <a:p>
            <a:pPr lvl="0"/>
            <a:r>
              <a:rPr lang="en-GB" dirty="0"/>
              <a:t>Colleagues</a:t>
            </a:r>
          </a:p>
          <a:p>
            <a:pPr lvl="0"/>
            <a:r>
              <a:rPr lang="en-GB" dirty="0"/>
              <a:t>Managers</a:t>
            </a:r>
          </a:p>
          <a:p>
            <a:pPr lvl="0"/>
            <a:r>
              <a:rPr lang="en-GB" dirty="0"/>
              <a:t>Board members</a:t>
            </a:r>
          </a:p>
          <a:p>
            <a:pPr lvl="0"/>
            <a:r>
              <a:rPr lang="en-GB" dirty="0"/>
              <a:t>Families of children. </a:t>
            </a:r>
          </a:p>
          <a:p>
            <a:endParaRPr lang="en-GB" dirty="0"/>
          </a:p>
        </p:txBody>
      </p:sp>
      <p:pic>
        <p:nvPicPr>
          <p:cNvPr id="4" name="Picture 3" descr="ID# 16671 - Conference Meeting - Presentation Clipart"/>
          <p:cNvPicPr/>
          <p:nvPr/>
        </p:nvPicPr>
        <p:blipFill rotWithShape="1">
          <a:blip r:embed="rId2">
            <a:extLst>
              <a:ext uri="{28A0092B-C50C-407E-A947-70E740481C1C}">
                <a14:useLocalDpi xmlns:a14="http://schemas.microsoft.com/office/drawing/2010/main" val="0"/>
              </a:ext>
            </a:extLst>
          </a:blip>
          <a:srcRect t="7510" b="11849"/>
          <a:stretch/>
        </p:blipFill>
        <p:spPr bwMode="auto">
          <a:xfrm>
            <a:off x="4499992" y="3645024"/>
            <a:ext cx="3240360" cy="2592288"/>
          </a:xfrm>
          <a:prstGeom prst="rect">
            <a:avLst/>
          </a:prstGeom>
          <a:noFill/>
          <a:ln>
            <a:noFill/>
          </a:ln>
          <a:extLst>
            <a:ext uri="{53640926-AAD7-44D8-BBD7-CCE9431645EC}">
              <a14:shadowObscured xmlns:a14="http://schemas.microsoft.com/office/drawing/2010/main"/>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20067 - Scribbles - Pencil Computer Typin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297317"/>
            <a:ext cx="2967536" cy="2676634"/>
          </a:xfrm>
          <a:prstGeom prst="rect">
            <a:avLst/>
          </a:prstGeom>
          <a:noFill/>
          <a:ln>
            <a:noFill/>
          </a:ln>
        </p:spPr>
      </p:pic>
      <p:sp>
        <p:nvSpPr>
          <p:cNvPr id="2" name="Title 1"/>
          <p:cNvSpPr>
            <a:spLocks noGrp="1"/>
          </p:cNvSpPr>
          <p:nvPr>
            <p:ph type="title"/>
          </p:nvPr>
        </p:nvSpPr>
        <p:spPr/>
        <p:txBody>
          <a:bodyPr>
            <a:noAutofit/>
          </a:bodyPr>
          <a:lstStyle/>
          <a:p>
            <a:r>
              <a:rPr lang="en-GB" dirty="0" smtClean="0"/>
              <a:t>Record information according to service requirements</a:t>
            </a:r>
            <a:endParaRPr lang="en-GB" dirty="0"/>
          </a:p>
        </p:txBody>
      </p:sp>
      <p:sp>
        <p:nvSpPr>
          <p:cNvPr id="3" name="Content Placeholder 2"/>
          <p:cNvSpPr>
            <a:spLocks noGrp="1"/>
          </p:cNvSpPr>
          <p:nvPr>
            <p:ph idx="1"/>
          </p:nvPr>
        </p:nvSpPr>
        <p:spPr>
          <a:xfrm>
            <a:off x="457200" y="1772817"/>
            <a:ext cx="8229600" cy="1872208"/>
          </a:xfrm>
        </p:spPr>
        <p:txBody>
          <a:bodyPr/>
          <a:lstStyle/>
          <a:p>
            <a:pPr marL="0" indent="0">
              <a:buNone/>
            </a:pPr>
            <a:r>
              <a:rPr lang="en-GB" dirty="0"/>
              <a:t>In order to ensure that the information is recorded successfully, you should follow organisational procedures for recording information at all times</a:t>
            </a:r>
            <a:r>
              <a:rPr lang="en-GB" dirty="0" smtClean="0"/>
              <a:t>.</a:t>
            </a:r>
          </a:p>
        </p:txBody>
      </p:sp>
      <p:sp>
        <p:nvSpPr>
          <p:cNvPr id="5" name="TextBox 4"/>
          <p:cNvSpPr txBox="1"/>
          <p:nvPr/>
        </p:nvSpPr>
        <p:spPr>
          <a:xfrm>
            <a:off x="467544" y="3297317"/>
            <a:ext cx="4752528" cy="2954655"/>
          </a:xfrm>
          <a:prstGeom prst="rect">
            <a:avLst/>
          </a:prstGeom>
          <a:noFill/>
        </p:spPr>
        <p:txBody>
          <a:bodyPr wrap="square" rtlCol="0">
            <a:spAutoFit/>
          </a:bodyPr>
          <a:lstStyle/>
          <a:p>
            <a:r>
              <a:rPr lang="en-GB" sz="2800" dirty="0"/>
              <a:t>The most common way of recording observations is a written narrative. This simply consists of a written description of what happened during the observation. </a:t>
            </a:r>
          </a:p>
          <a:p>
            <a:endParaRPr lang="en-GB" dirty="0"/>
          </a:p>
        </p:txBody>
      </p:sp>
    </p:spTree>
    <p:extLst>
      <p:ext uri="{BB962C8B-B14F-4D97-AF65-F5344CB8AC3E}">
        <p14:creationId xmlns:p14="http://schemas.microsoft.com/office/powerpoint/2010/main" val="24551757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t>Record observations appropriately</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3.2 </a:t>
            </a:r>
            <a:r>
              <a:rPr lang="en-AU" sz="2800" dirty="0"/>
              <a:t>Ensure discussion and recording of information is free from biased comments and negative labelling of children</a:t>
            </a:r>
            <a:r>
              <a:rPr lang="en-AU" sz="2800" b="1" dirty="0" smtClean="0">
                <a:latin typeface="+mj-lt"/>
              </a:rPr>
              <a:t> </a:t>
            </a:r>
            <a:endParaRPr lang="en-AU" sz="2800" dirty="0">
              <a:latin typeface="+mj-lt"/>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bias?</a:t>
            </a:r>
            <a:endParaRPr lang="en-GB" dirty="0"/>
          </a:p>
        </p:txBody>
      </p:sp>
      <p:sp>
        <p:nvSpPr>
          <p:cNvPr id="3" name="Content Placeholder 2"/>
          <p:cNvSpPr>
            <a:spLocks noGrp="1"/>
          </p:cNvSpPr>
          <p:nvPr>
            <p:ph idx="1"/>
          </p:nvPr>
        </p:nvSpPr>
        <p:spPr/>
        <p:txBody>
          <a:bodyPr/>
          <a:lstStyle/>
          <a:p>
            <a:pPr marL="0" indent="0">
              <a:buNone/>
            </a:pPr>
            <a:r>
              <a:rPr lang="en-GB" dirty="0"/>
              <a:t>Bias refers to displaying prejudice towards someone or something. Bias can be both favourable and unfavourable, i.e. being particularly in favour of something or particularly against something. </a:t>
            </a:r>
          </a:p>
        </p:txBody>
      </p:sp>
      <p:pic>
        <p:nvPicPr>
          <p:cNvPr id="1026" name="Picture 2" descr="ID# 18197 - Figure Holding Justice Scales Uneven Rt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3573016"/>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D# 15870 - Brain Posing Question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429000"/>
            <a:ext cx="3145532" cy="31455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Avoiding bias</a:t>
            </a:r>
            <a:endParaRPr lang="en-GB" dirty="0"/>
          </a:p>
        </p:txBody>
      </p:sp>
      <p:sp>
        <p:nvSpPr>
          <p:cNvPr id="3" name="Content Placeholder 2"/>
          <p:cNvSpPr>
            <a:spLocks noGrp="1"/>
          </p:cNvSpPr>
          <p:nvPr>
            <p:ph idx="1"/>
          </p:nvPr>
        </p:nvSpPr>
        <p:spPr/>
        <p:txBody>
          <a:bodyPr/>
          <a:lstStyle/>
          <a:p>
            <a:pPr marL="0" indent="0">
              <a:buNone/>
            </a:pPr>
            <a:r>
              <a:rPr lang="en-GB" dirty="0"/>
              <a:t>You should take some time considering where you might show bias within your work. Do you take preference over certain characteristics in children? Do you have closer bonds with some children which would make you excuse behaviour? </a:t>
            </a:r>
          </a:p>
        </p:txBody>
      </p:sp>
    </p:spTree>
    <p:extLst>
      <p:ext uri="{BB962C8B-B14F-4D97-AF65-F5344CB8AC3E}">
        <p14:creationId xmlns:p14="http://schemas.microsoft.com/office/powerpoint/2010/main" val="3894510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Fact or opinion?</a:t>
            </a:r>
            <a:endParaRPr lang="en-GB" dirty="0"/>
          </a:p>
        </p:txBody>
      </p:sp>
      <p:sp>
        <p:nvSpPr>
          <p:cNvPr id="3" name="Content Placeholder 2"/>
          <p:cNvSpPr>
            <a:spLocks noGrp="1"/>
          </p:cNvSpPr>
          <p:nvPr>
            <p:ph idx="1"/>
          </p:nvPr>
        </p:nvSpPr>
        <p:spPr/>
        <p:txBody>
          <a:bodyPr/>
          <a:lstStyle/>
          <a:p>
            <a:pPr marL="0" indent="0">
              <a:buNone/>
            </a:pPr>
            <a:r>
              <a:rPr lang="en-GB" dirty="0"/>
              <a:t>When recording and discussing information, the key way to avoid bias is to focus on the facts. This means that you will need to differentiate between what happened and your perception of what happened. </a:t>
            </a:r>
          </a:p>
        </p:txBody>
      </p:sp>
      <p:pic>
        <p:nvPicPr>
          <p:cNvPr id="4" name="Picture 3" descr="ID# 10064 - Chicken or the Egg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3059832" y="3501008"/>
            <a:ext cx="3213730" cy="3069714"/>
          </a:xfrm>
          <a:prstGeom prst="rect">
            <a:avLst/>
          </a:prstGeom>
          <a:noFill/>
          <a:ln>
            <a:noFill/>
          </a:ln>
        </p:spPr>
      </p:pic>
    </p:spTree>
    <p:extLst>
      <p:ext uri="{BB962C8B-B14F-4D97-AF65-F5344CB8AC3E}">
        <p14:creationId xmlns:p14="http://schemas.microsoft.com/office/powerpoint/2010/main" val="42337536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2344 - 3D Figure Give Thumbs Dow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08103" y="2348880"/>
            <a:ext cx="3640513" cy="3672408"/>
          </a:xfrm>
          <a:prstGeom prst="rect">
            <a:avLst/>
          </a:prstGeom>
          <a:noFill/>
          <a:ln>
            <a:noFill/>
          </a:ln>
        </p:spPr>
      </p:pic>
      <p:sp>
        <p:nvSpPr>
          <p:cNvPr id="2" name="Title 1"/>
          <p:cNvSpPr>
            <a:spLocks noGrp="1"/>
          </p:cNvSpPr>
          <p:nvPr>
            <p:ph type="title"/>
          </p:nvPr>
        </p:nvSpPr>
        <p:spPr/>
        <p:txBody>
          <a:bodyPr/>
          <a:lstStyle/>
          <a:p>
            <a:r>
              <a:rPr lang="en-GB" dirty="0" smtClean="0"/>
              <a:t>Negative labelling</a:t>
            </a:r>
            <a:endParaRPr lang="en-GB" dirty="0"/>
          </a:p>
        </p:txBody>
      </p:sp>
      <p:sp>
        <p:nvSpPr>
          <p:cNvPr id="3" name="Content Placeholder 2"/>
          <p:cNvSpPr>
            <a:spLocks noGrp="1"/>
          </p:cNvSpPr>
          <p:nvPr>
            <p:ph idx="1"/>
          </p:nvPr>
        </p:nvSpPr>
        <p:spPr>
          <a:xfrm>
            <a:off x="457200" y="1772816"/>
            <a:ext cx="5770984" cy="4353347"/>
          </a:xfrm>
        </p:spPr>
        <p:txBody>
          <a:bodyPr/>
          <a:lstStyle/>
          <a:p>
            <a:pPr marL="0" indent="0">
              <a:buNone/>
            </a:pPr>
            <a:r>
              <a:rPr lang="en-GB" dirty="0"/>
              <a:t>Negative labelling refers to giving a child any label which may provoke negative connotations. For example, if you call a child 'naughty', 'grumpy' or 'noisy' within discussions or reports, the other person will begin to see the child in this way.</a:t>
            </a:r>
          </a:p>
        </p:txBody>
      </p:sp>
    </p:spTree>
    <p:extLst>
      <p:ext uri="{BB962C8B-B14F-4D97-AF65-F5344CB8AC3E}">
        <p14:creationId xmlns:p14="http://schemas.microsoft.com/office/powerpoint/2010/main" val="6011325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620688"/>
            <a:ext cx="8229600" cy="1143000"/>
          </a:xfrm>
        </p:spPr>
        <p:txBody>
          <a:bodyPr>
            <a:noAutofit/>
          </a:bodyPr>
          <a:lstStyle/>
          <a:p>
            <a:r>
              <a:rPr lang="en-AU" dirty="0"/>
              <a:t>Use observations and information collected to contribute to program planning</a:t>
            </a:r>
            <a:endParaRPr lang="en-GB" dirty="0"/>
          </a:p>
        </p:txBody>
      </p:sp>
      <p:sp>
        <p:nvSpPr>
          <p:cNvPr id="6" name="TextBox 5"/>
          <p:cNvSpPr txBox="1"/>
          <p:nvPr/>
        </p:nvSpPr>
        <p:spPr>
          <a:xfrm>
            <a:off x="5220072" y="2636912"/>
            <a:ext cx="3744416" cy="3108543"/>
          </a:xfrm>
          <a:prstGeom prst="rect">
            <a:avLst/>
          </a:prstGeom>
          <a:noFill/>
        </p:spPr>
        <p:txBody>
          <a:bodyPr wrap="square" rtlCol="0">
            <a:spAutoFit/>
          </a:bodyPr>
          <a:lstStyle/>
          <a:p>
            <a:r>
              <a:rPr lang="en-AU" sz="2800" b="1" dirty="0" smtClean="0">
                <a:latin typeface="+mj-lt"/>
              </a:rPr>
              <a:t>4.1 </a:t>
            </a:r>
            <a:r>
              <a:rPr lang="en-AU" sz="2800" dirty="0"/>
              <a:t>Use information gathered about the child to contribute to the planning of programs that promote children’s learning and development</a:t>
            </a:r>
            <a:r>
              <a:rPr lang="en-AU" sz="2800" b="1" dirty="0" smtClean="0">
                <a:latin typeface="+mj-lt"/>
              </a:rPr>
              <a:t> </a:t>
            </a:r>
            <a:endParaRPr lang="en-AU" sz="2800" dirty="0">
              <a:latin typeface="+mj-lt"/>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noAutofit/>
          </a:bodyPr>
          <a:lstStyle/>
          <a:p>
            <a:r>
              <a:rPr lang="en-GB" dirty="0" smtClean="0"/>
              <a:t>Using information to support learning and development</a:t>
            </a:r>
            <a:endParaRPr lang="en-GB" dirty="0"/>
          </a:p>
        </p:txBody>
      </p:sp>
      <p:sp>
        <p:nvSpPr>
          <p:cNvPr id="3" name="Content Placeholder 2"/>
          <p:cNvSpPr>
            <a:spLocks noGrp="1"/>
          </p:cNvSpPr>
          <p:nvPr>
            <p:ph idx="1"/>
          </p:nvPr>
        </p:nvSpPr>
        <p:spPr>
          <a:xfrm>
            <a:off x="467544" y="1844824"/>
            <a:ext cx="8229600" cy="4525963"/>
          </a:xfrm>
        </p:spPr>
        <p:txBody>
          <a:bodyPr/>
          <a:lstStyle/>
          <a:p>
            <a:pPr marL="0" indent="0">
              <a:buNone/>
            </a:pPr>
            <a:r>
              <a:rPr lang="en-GB" b="1" dirty="0"/>
              <a:t>G</a:t>
            </a:r>
            <a:r>
              <a:rPr lang="en-GB" b="1" dirty="0" smtClean="0"/>
              <a:t>athered </a:t>
            </a:r>
            <a:r>
              <a:rPr lang="en-GB" b="1" dirty="0"/>
              <a:t>information can help you to:</a:t>
            </a:r>
          </a:p>
          <a:p>
            <a:pPr lvl="0"/>
            <a:r>
              <a:rPr lang="en-GB" dirty="0"/>
              <a:t>Select relevant learning resources and materials</a:t>
            </a:r>
          </a:p>
          <a:p>
            <a:pPr lvl="0"/>
            <a:r>
              <a:rPr lang="en-GB" dirty="0"/>
              <a:t>Identify the right amount of ‘challenge’ to offer to children</a:t>
            </a:r>
          </a:p>
          <a:p>
            <a:pPr lvl="0"/>
            <a:r>
              <a:rPr lang="en-GB" dirty="0"/>
              <a:t>Identify any gaps in knowledge or areas which need special attention</a:t>
            </a:r>
          </a:p>
          <a:p>
            <a:pPr lvl="0"/>
            <a:r>
              <a:rPr lang="en-GB" dirty="0"/>
              <a:t>Cater learning practices to the specific interests of children.</a:t>
            </a:r>
          </a:p>
          <a:p>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9076 - Download Books Online Library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645024"/>
            <a:ext cx="3168352" cy="2962270"/>
          </a:xfrm>
          <a:prstGeom prst="rect">
            <a:avLst/>
          </a:prstGeom>
          <a:noFill/>
          <a:ln>
            <a:noFill/>
          </a:ln>
        </p:spPr>
      </p:pic>
      <p:sp>
        <p:nvSpPr>
          <p:cNvPr id="2" name="Title 1"/>
          <p:cNvSpPr>
            <a:spLocks noGrp="1"/>
          </p:cNvSpPr>
          <p:nvPr>
            <p:ph type="title"/>
          </p:nvPr>
        </p:nvSpPr>
        <p:spPr>
          <a:xfrm>
            <a:off x="467544" y="476672"/>
            <a:ext cx="8229600" cy="1143000"/>
          </a:xfrm>
        </p:spPr>
        <p:txBody>
          <a:bodyPr>
            <a:noAutofit/>
          </a:bodyPr>
          <a:lstStyle/>
          <a:p>
            <a:r>
              <a:rPr lang="en-GB" dirty="0" smtClean="0"/>
              <a:t>Using information to support well-being</a:t>
            </a:r>
            <a:endParaRPr lang="en-GB" dirty="0"/>
          </a:p>
        </p:txBody>
      </p:sp>
      <p:sp>
        <p:nvSpPr>
          <p:cNvPr id="3" name="Content Placeholder 2"/>
          <p:cNvSpPr>
            <a:spLocks noGrp="1"/>
          </p:cNvSpPr>
          <p:nvPr>
            <p:ph idx="1"/>
          </p:nvPr>
        </p:nvSpPr>
        <p:spPr>
          <a:xfrm>
            <a:off x="395536" y="1916832"/>
            <a:ext cx="8229600" cy="4525963"/>
          </a:xfrm>
        </p:spPr>
        <p:txBody>
          <a:bodyPr/>
          <a:lstStyle/>
          <a:p>
            <a:pPr marL="0" indent="0">
              <a:buNone/>
            </a:pPr>
            <a:r>
              <a:rPr lang="en-GB" dirty="0"/>
              <a:t>As well as promoting learning and development, you can also use observations to support children’s sense of belonging through your programs.</a:t>
            </a:r>
          </a:p>
          <a:p>
            <a:pPr marL="0" indent="0">
              <a:buNone/>
            </a:pPr>
            <a:r>
              <a:rPr lang="en-GB" b="1" dirty="0"/>
              <a:t>Where possible, you may look at things such as:</a:t>
            </a:r>
          </a:p>
          <a:p>
            <a:pPr lvl="0"/>
            <a:r>
              <a:rPr lang="en-GB" dirty="0"/>
              <a:t>Social relationships</a:t>
            </a:r>
          </a:p>
          <a:p>
            <a:pPr lvl="0"/>
            <a:r>
              <a:rPr lang="en-GB" dirty="0"/>
              <a:t>General well-being</a:t>
            </a:r>
          </a:p>
          <a:p>
            <a:pPr lvl="0"/>
            <a:r>
              <a:rPr lang="en-GB" dirty="0"/>
              <a:t>Behavioural problems.</a:t>
            </a:r>
          </a:p>
          <a:p>
            <a:endParaRPr lang="en-GB" dirty="0"/>
          </a:p>
        </p:txBody>
      </p:sp>
    </p:spTree>
    <p:extLst>
      <p:ext uri="{BB962C8B-B14F-4D97-AF65-F5344CB8AC3E}">
        <p14:creationId xmlns:p14="http://schemas.microsoft.com/office/powerpoint/2010/main" val="23996161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4A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620688"/>
            <a:ext cx="8229600" cy="1143000"/>
          </a:xfrm>
        </p:spPr>
        <p:txBody>
          <a:bodyPr>
            <a:noAutofit/>
          </a:bodyPr>
          <a:lstStyle/>
          <a:p>
            <a:r>
              <a:rPr lang="en-AU" dirty="0"/>
              <a:t>Use observations and information collected to contribute to program planning</a:t>
            </a:r>
            <a:endParaRPr lang="en-GB" dirty="0"/>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4.2 </a:t>
            </a:r>
            <a:r>
              <a:rPr lang="en-AU" sz="2800" dirty="0"/>
              <a:t>Use information gathered about the child to ensure interactions are responsive and respectful of the individual child</a:t>
            </a:r>
            <a:endParaRPr lang="en-AU" sz="2800" dirty="0">
              <a:latin typeface="+mj-lt"/>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D# 15777 - Figures Huddle Team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293096"/>
            <a:ext cx="2771801" cy="2564904"/>
          </a:xfrm>
          <a:prstGeom prst="rect">
            <a:avLst/>
          </a:prstGeom>
          <a:noFill/>
          <a:ln>
            <a:noFill/>
          </a:ln>
        </p:spPr>
      </p:pic>
      <p:sp>
        <p:nvSpPr>
          <p:cNvPr id="2" name="Title 1"/>
          <p:cNvSpPr>
            <a:spLocks noGrp="1"/>
          </p:cNvSpPr>
          <p:nvPr>
            <p:ph type="title"/>
          </p:nvPr>
        </p:nvSpPr>
        <p:spPr>
          <a:xfrm>
            <a:off x="467544" y="404664"/>
            <a:ext cx="8229600" cy="1143000"/>
          </a:xfrm>
        </p:spPr>
        <p:txBody>
          <a:bodyPr>
            <a:noAutofit/>
          </a:bodyPr>
          <a:lstStyle/>
          <a:p>
            <a:r>
              <a:rPr lang="en-GB" dirty="0"/>
              <a:t>Responsive and respectful relationships</a:t>
            </a:r>
          </a:p>
        </p:txBody>
      </p:sp>
      <p:sp>
        <p:nvSpPr>
          <p:cNvPr id="3" name="Content Placeholder 2"/>
          <p:cNvSpPr>
            <a:spLocks noGrp="1"/>
          </p:cNvSpPr>
          <p:nvPr>
            <p:ph idx="1"/>
          </p:nvPr>
        </p:nvSpPr>
        <p:spPr>
          <a:xfrm>
            <a:off x="467544" y="1772816"/>
            <a:ext cx="6768752" cy="4525963"/>
          </a:xfrm>
        </p:spPr>
        <p:txBody>
          <a:bodyPr>
            <a:normAutofit/>
          </a:bodyPr>
          <a:lstStyle/>
          <a:p>
            <a:pPr marL="0" indent="0">
              <a:buNone/>
            </a:pPr>
            <a:r>
              <a:rPr lang="en-GB" b="1" dirty="0" smtClean="0"/>
              <a:t>You can </a:t>
            </a:r>
            <a:r>
              <a:rPr lang="en-GB" b="1" dirty="0"/>
              <a:t>promote responsive and respectful interactions with children by:</a:t>
            </a:r>
          </a:p>
          <a:p>
            <a:pPr lvl="0"/>
            <a:r>
              <a:rPr lang="en-GB" dirty="0"/>
              <a:t>Showing warmth and being welcoming </a:t>
            </a:r>
          </a:p>
          <a:p>
            <a:pPr lvl="0"/>
            <a:r>
              <a:rPr lang="en-GB" dirty="0" smtClean="0"/>
              <a:t>Respecting </a:t>
            </a:r>
            <a:r>
              <a:rPr lang="en-GB" dirty="0"/>
              <a:t>each child’s uniqueness and communicating that respect to the child</a:t>
            </a:r>
          </a:p>
          <a:p>
            <a:pPr lvl="0"/>
            <a:r>
              <a:rPr lang="en-GB" dirty="0"/>
              <a:t>Actively looking for each child’s strengths and sharing your appreciation of those with the child, the child’s family and </a:t>
            </a:r>
            <a:r>
              <a:rPr lang="en-GB" dirty="0" smtClean="0"/>
              <a:t>colleagues…</a:t>
            </a:r>
            <a:endParaRPr lang="en-GB" dirty="0"/>
          </a:p>
          <a:p>
            <a:endParaRPr lang="en-GB"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smtClean="0"/>
              <a:t>Responsive and respectful relationships</a:t>
            </a:r>
            <a:endParaRPr lang="en-GB" dirty="0"/>
          </a:p>
        </p:txBody>
      </p:sp>
      <p:sp>
        <p:nvSpPr>
          <p:cNvPr id="3" name="Content Placeholder 2"/>
          <p:cNvSpPr>
            <a:spLocks noGrp="1"/>
          </p:cNvSpPr>
          <p:nvPr>
            <p:ph idx="1"/>
          </p:nvPr>
        </p:nvSpPr>
        <p:spPr>
          <a:xfrm>
            <a:off x="457200" y="1772816"/>
            <a:ext cx="8229600" cy="4608512"/>
          </a:xfrm>
        </p:spPr>
        <p:txBody>
          <a:bodyPr>
            <a:normAutofit/>
          </a:bodyPr>
          <a:lstStyle/>
          <a:p>
            <a:pPr lvl="0"/>
            <a:r>
              <a:rPr lang="en-GB" dirty="0"/>
              <a:t>Showing children that you know them </a:t>
            </a:r>
            <a:r>
              <a:rPr lang="en-GB" dirty="0" smtClean="0"/>
              <a:t>well</a:t>
            </a:r>
          </a:p>
          <a:p>
            <a:pPr lvl="0"/>
            <a:r>
              <a:rPr lang="en-GB" dirty="0" smtClean="0"/>
              <a:t>Creating </a:t>
            </a:r>
            <a:r>
              <a:rPr lang="en-GB" dirty="0"/>
              <a:t>and taking full advantage of one-on-one times, even brief ones, with each child</a:t>
            </a:r>
          </a:p>
          <a:p>
            <a:pPr lvl="0"/>
            <a:r>
              <a:rPr lang="en-GB" dirty="0"/>
              <a:t>Trying hard to understand children’s communication – verbal and non-verbal – and responding respectfully and authentically to encourage children to ask questions and share their thoughts</a:t>
            </a:r>
          </a:p>
          <a:p>
            <a:pPr lvl="0"/>
            <a:r>
              <a:rPr lang="en-GB" dirty="0"/>
              <a:t>Looking behind children’s behaviour to try to figure out what it means.</a:t>
            </a:r>
          </a:p>
          <a:p>
            <a:pPr marL="0" indent="0">
              <a:buNone/>
            </a:pPr>
            <a:r>
              <a:rPr lang="en-GB" sz="1700" dirty="0"/>
              <a:t>(https://wehearyou.acecqa.gov.au/2014/10/16/responsive-respectful-relationships/)</a:t>
            </a:r>
          </a:p>
          <a:p>
            <a:endParaRPr lang="en-GB" dirty="0"/>
          </a:p>
        </p:txBody>
      </p:sp>
    </p:spTree>
    <p:extLst>
      <p:ext uri="{BB962C8B-B14F-4D97-AF65-F5344CB8AC3E}">
        <p14:creationId xmlns:p14="http://schemas.microsoft.com/office/powerpoint/2010/main" val="9236721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information</a:t>
            </a:r>
            <a:endParaRPr lang="en-GB" dirty="0"/>
          </a:p>
        </p:txBody>
      </p:sp>
      <p:sp>
        <p:nvSpPr>
          <p:cNvPr id="3" name="Content Placeholder 2"/>
          <p:cNvSpPr>
            <a:spLocks noGrp="1"/>
          </p:cNvSpPr>
          <p:nvPr>
            <p:ph idx="1"/>
          </p:nvPr>
        </p:nvSpPr>
        <p:spPr/>
        <p:txBody>
          <a:bodyPr/>
          <a:lstStyle/>
          <a:p>
            <a:pPr marL="0" indent="0">
              <a:buNone/>
            </a:pPr>
            <a:r>
              <a:rPr lang="en-GB" dirty="0"/>
              <a:t>The specific information that you have gathered should give some indication as to how you can interact with children successfully.</a:t>
            </a:r>
          </a:p>
          <a:p>
            <a:endParaRPr lang="en-GB" dirty="0"/>
          </a:p>
        </p:txBody>
      </p:sp>
      <p:pic>
        <p:nvPicPr>
          <p:cNvPr id="4" name="Picture 3" descr="ID# 17812 - Stairway To a Solut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716016" y="3140968"/>
            <a:ext cx="3285738" cy="3141722"/>
          </a:xfrm>
          <a:prstGeom prst="rect">
            <a:avLst/>
          </a:prstGeom>
          <a:noFill/>
          <a:ln>
            <a:noFill/>
          </a:ln>
        </p:spPr>
      </p:pic>
    </p:spTree>
    <p:extLst>
      <p:ext uri="{BB962C8B-B14F-4D97-AF65-F5344CB8AC3E}">
        <p14:creationId xmlns:p14="http://schemas.microsoft.com/office/powerpoint/2010/main" val="14859146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a:t>
            </a:r>
            <a:r>
              <a:rPr lang="en-AU" sz="4900" dirty="0"/>
              <a:t> </a:t>
            </a:r>
            <a:r>
              <a:rPr lang="en-AU" sz="4900" dirty="0" smtClean="0"/>
              <a:t>4B</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940</TotalTime>
  <Words>1470</Words>
  <Application>Microsoft Office PowerPoint</Application>
  <PresentationFormat>On-screen Show (4:3)</PresentationFormat>
  <Paragraphs>177</Paragraphs>
  <Slides>47</Slides>
  <Notes>20</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Gather information about the child through observation</vt:lpstr>
      <vt:lpstr>Observations</vt:lpstr>
      <vt:lpstr>Observations</vt:lpstr>
      <vt:lpstr>Listening and talking with children</vt:lpstr>
      <vt:lpstr>Sustained period of time</vt:lpstr>
      <vt:lpstr> Activity 1A  </vt:lpstr>
      <vt:lpstr>Gather information about the child through observation</vt:lpstr>
      <vt:lpstr>Paying attention to children</vt:lpstr>
      <vt:lpstr>Active listening</vt:lpstr>
      <vt:lpstr>Active listening</vt:lpstr>
      <vt:lpstr> Activity 1B  </vt:lpstr>
      <vt:lpstr>Gather information about the child through observation</vt:lpstr>
      <vt:lpstr>Identifying interests, ideas, knowledge and skills</vt:lpstr>
      <vt:lpstr> Activity 1C  </vt:lpstr>
      <vt:lpstr>Gather information about the child from secondary sources</vt:lpstr>
      <vt:lpstr>What is a secondary source?</vt:lpstr>
      <vt:lpstr>Different records</vt:lpstr>
      <vt:lpstr>Using records</vt:lpstr>
      <vt:lpstr> Activity 2A  </vt:lpstr>
      <vt:lpstr>Gather information about the child from secondary sources</vt:lpstr>
      <vt:lpstr>Collaborating with families</vt:lpstr>
      <vt:lpstr>Opportunities to collaborate with families</vt:lpstr>
      <vt:lpstr>Opportunities to collaborate with families</vt:lpstr>
      <vt:lpstr>Collaborating with other educators</vt:lpstr>
      <vt:lpstr> Activity 2B  </vt:lpstr>
      <vt:lpstr>Record observations appropriately</vt:lpstr>
      <vt:lpstr>Discuss information collected</vt:lpstr>
      <vt:lpstr>Record information according to service requirements</vt:lpstr>
      <vt:lpstr> Activity 3A  </vt:lpstr>
      <vt:lpstr>Record observations appropriately</vt:lpstr>
      <vt:lpstr>What is bias?</vt:lpstr>
      <vt:lpstr>Avoiding bias</vt:lpstr>
      <vt:lpstr>Fact or opinion?</vt:lpstr>
      <vt:lpstr>Negative labelling</vt:lpstr>
      <vt:lpstr> Activity 3B  </vt:lpstr>
      <vt:lpstr>Use observations and information collected to contribute to program planning</vt:lpstr>
      <vt:lpstr>Using information to support learning and development</vt:lpstr>
      <vt:lpstr>Using information to support well-being</vt:lpstr>
      <vt:lpstr> Activity 4A  </vt:lpstr>
      <vt:lpstr>Use observations and information collected to contribute to program planning</vt:lpstr>
      <vt:lpstr>Responsive and respectful relationships</vt:lpstr>
      <vt:lpstr>Responsive and respectful relationships</vt:lpstr>
      <vt:lpstr>Using information</vt:lpstr>
      <vt:lpstr> Activity 4B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266</cp:revision>
  <dcterms:created xsi:type="dcterms:W3CDTF">2011-08-26T06:48:04Z</dcterms:created>
  <dcterms:modified xsi:type="dcterms:W3CDTF">2017-06-22T12:59:47Z</dcterms:modified>
</cp:coreProperties>
</file>