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71" r:id="rId14"/>
    <p:sldId id="272" r:id="rId15"/>
    <p:sldId id="25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677"/>
  </p:normalViewPr>
  <p:slideViewPr>
    <p:cSldViewPr snapToGrid="0" snapToObjects="1">
      <p:cViewPr varScale="1">
        <p:scale>
          <a:sx n="84" d="100"/>
          <a:sy n="84" d="100"/>
        </p:scale>
        <p:origin x="15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7/26/2018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09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" y="2717800"/>
            <a:ext cx="82677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 smtClean="0"/>
              <a:t>CRANES, HOISTS AND LIFTING GEAR</a:t>
            </a:r>
          </a:p>
          <a:p>
            <a:endParaRPr lang="en-AU" sz="3200" dirty="0"/>
          </a:p>
          <a:p>
            <a:endParaRPr lang="en-AU" sz="3200" dirty="0" smtClean="0"/>
          </a:p>
          <a:p>
            <a:endParaRPr lang="en-AU" sz="3200" dirty="0"/>
          </a:p>
          <a:p>
            <a:endParaRPr lang="en-AU" sz="3200" dirty="0" smtClean="0"/>
          </a:p>
          <a:p>
            <a:r>
              <a:rPr lang="en-AU" sz="3200" dirty="0" smtClean="0"/>
              <a:t>WORK HEALTH AND SAFETY OFFICER</a:t>
            </a:r>
            <a:endParaRPr lang="en-AU" sz="3200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Assessment criteria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AU" dirty="0"/>
              <a:t>List at least three types of plant used in a workplace for each of the following - cranes, hoists and lifting gear.</a:t>
            </a:r>
          </a:p>
          <a:p>
            <a:pPr lvl="0"/>
            <a:r>
              <a:rPr lang="en-AU" dirty="0"/>
              <a:t>Describe the statutory or minimum requirements relating to cranes, hoists and lifting gear.</a:t>
            </a:r>
          </a:p>
          <a:p>
            <a:pPr lvl="0"/>
            <a:r>
              <a:rPr lang="en-AU" dirty="0"/>
              <a:t>Describe the control strategies to be adopted in the operation and use of cranes, hoists and lifting gear with reference to current standards.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19687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Definitions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AU" dirty="0" smtClean="0"/>
              <a:t>WHS Regulation 2011 schedule 19 defines a Crane as </a:t>
            </a:r>
            <a:r>
              <a:rPr lang="en-AU" dirty="0"/>
              <a:t>an appliance intended for raising or lowering a load and moving it horizontally including the supporting structure of the crane and its foundations, but does not include any of the </a:t>
            </a:r>
            <a:r>
              <a:rPr lang="en-AU" dirty="0" smtClean="0"/>
              <a:t>following:</a:t>
            </a:r>
            <a:endParaRPr lang="en-AU" dirty="0"/>
          </a:p>
          <a:p>
            <a:pPr marL="800100" lvl="2" indent="0">
              <a:buNone/>
            </a:pPr>
            <a:r>
              <a:rPr lang="en-AU" dirty="0"/>
              <a:t>(a) an industrial lift truck;</a:t>
            </a:r>
          </a:p>
          <a:p>
            <a:pPr marL="800100" lvl="2" indent="0">
              <a:buNone/>
            </a:pPr>
            <a:r>
              <a:rPr lang="en-AU" dirty="0"/>
              <a:t>(b) earthmoving machinery;</a:t>
            </a:r>
          </a:p>
          <a:p>
            <a:pPr marL="800100" lvl="2" indent="0">
              <a:buNone/>
            </a:pPr>
            <a:r>
              <a:rPr lang="en-AU" dirty="0"/>
              <a:t>(c) an amusement device;</a:t>
            </a:r>
          </a:p>
          <a:p>
            <a:pPr marL="800100" lvl="2" indent="0">
              <a:buNone/>
            </a:pPr>
            <a:r>
              <a:rPr lang="en-AU" dirty="0"/>
              <a:t>(d) a tractor;</a:t>
            </a:r>
          </a:p>
          <a:p>
            <a:pPr marL="800100" lvl="2" indent="0">
              <a:buNone/>
            </a:pPr>
            <a:r>
              <a:rPr lang="en-AU" dirty="0"/>
              <a:t>(e) an industrial robot;</a:t>
            </a:r>
          </a:p>
          <a:p>
            <a:pPr marL="800100" lvl="2" indent="0">
              <a:buNone/>
            </a:pPr>
            <a:r>
              <a:rPr lang="en-AU" dirty="0"/>
              <a:t>(f) a conveyor;</a:t>
            </a:r>
          </a:p>
          <a:p>
            <a:pPr marL="800100" lvl="2" indent="0">
              <a:buNone/>
            </a:pPr>
            <a:r>
              <a:rPr lang="en-AU" dirty="0"/>
              <a:t>(g) building maintenance equipment;</a:t>
            </a:r>
          </a:p>
          <a:p>
            <a:pPr marL="800100" lvl="2" indent="0">
              <a:buNone/>
            </a:pPr>
            <a:r>
              <a:rPr lang="en-AU" dirty="0"/>
              <a:t>(h) a suspended scaffold;</a:t>
            </a:r>
          </a:p>
          <a:p>
            <a:pPr marL="800100" lvl="2" indent="0">
              <a:buNone/>
            </a:pPr>
            <a:r>
              <a:rPr lang="en-AU" dirty="0"/>
              <a:t>(</a:t>
            </a:r>
            <a:r>
              <a:rPr lang="en-AU" dirty="0" err="1"/>
              <a:t>i</a:t>
            </a:r>
            <a:r>
              <a:rPr lang="en-AU" dirty="0"/>
              <a:t>) a lift.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09777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2438"/>
            <a:ext cx="8229600" cy="1143000"/>
          </a:xfrm>
        </p:spPr>
        <p:txBody>
          <a:bodyPr/>
          <a:lstStyle/>
          <a:p>
            <a:r>
              <a:rPr lang="en-AU" dirty="0" smtClean="0"/>
              <a:t>Definitions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35100"/>
            <a:ext cx="8229600" cy="509270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AU" dirty="0" smtClean="0"/>
              <a:t>Australian Standard AS1418 defines the following:</a:t>
            </a:r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b="1" dirty="0" smtClean="0"/>
              <a:t>Hoist</a:t>
            </a:r>
            <a:r>
              <a:rPr lang="en-AU" dirty="0" smtClean="0"/>
              <a:t> </a:t>
            </a:r>
            <a:r>
              <a:rPr lang="en-AU" dirty="0"/>
              <a:t>means an appliance intended for raising or lowering a load or people, and includes an elevating work platform, a mast climbing work platform, personnel and materials hoist, scaffolding hoist and serial hoist, but does not include a lift or building maintenance </a:t>
            </a:r>
            <a:r>
              <a:rPr lang="en-AU" dirty="0" smtClean="0"/>
              <a:t>equipment.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b="1" dirty="0"/>
              <a:t>Mobile crane </a:t>
            </a:r>
            <a:r>
              <a:rPr lang="en-AU" dirty="0"/>
              <a:t>means a crane capable of travelling over a supporting surface without the need for fixed runways and relying on gravity for stability.</a:t>
            </a:r>
            <a:r>
              <a:rPr lang="en-AU" b="1" dirty="0"/>
              <a:t> </a:t>
            </a:r>
            <a:endParaRPr lang="en-AU" b="1" dirty="0" smtClean="0"/>
          </a:p>
          <a:p>
            <a:pPr marL="0" indent="0">
              <a:buNone/>
            </a:pPr>
            <a:endParaRPr lang="en-AU" b="1" dirty="0"/>
          </a:p>
          <a:p>
            <a:pPr marL="0" indent="0">
              <a:buNone/>
            </a:pPr>
            <a:r>
              <a:rPr lang="en-AU" b="1" dirty="0"/>
              <a:t>Non-slewing mobile crane </a:t>
            </a:r>
            <a:r>
              <a:rPr lang="en-AU" dirty="0"/>
              <a:t>means a mobile crane incorporating a boom or jib that cannot be slewed, and includes―</a:t>
            </a:r>
          </a:p>
          <a:p>
            <a:pPr lvl="0"/>
            <a:r>
              <a:rPr lang="en-AU" dirty="0"/>
              <a:t>An articulated mobile crane; or</a:t>
            </a:r>
          </a:p>
          <a:p>
            <a:pPr lvl="0"/>
            <a:r>
              <a:rPr lang="en-AU" dirty="0"/>
              <a:t>A locomotive crane;</a:t>
            </a:r>
          </a:p>
          <a:p>
            <a:r>
              <a:rPr lang="en-AU" dirty="0"/>
              <a:t>But does not include vehicle tow trucks.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39434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39738"/>
            <a:ext cx="8229600" cy="1143000"/>
          </a:xfrm>
        </p:spPr>
        <p:txBody>
          <a:bodyPr/>
          <a:lstStyle/>
          <a:p>
            <a:r>
              <a:rPr lang="en-AU" dirty="0" smtClean="0"/>
              <a:t>Planning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8900"/>
            <a:ext cx="8229600" cy="5397500"/>
          </a:xfrm>
        </p:spPr>
        <p:txBody>
          <a:bodyPr numCol="2">
            <a:normAutofit fontScale="55000" lnSpcReduction="20000"/>
          </a:bodyPr>
          <a:lstStyle/>
          <a:p>
            <a:pPr marL="0" indent="0">
              <a:buNone/>
            </a:pPr>
            <a:r>
              <a:rPr lang="en-AU" b="1" dirty="0" smtClean="0"/>
              <a:t>Matters to be considered:</a:t>
            </a:r>
          </a:p>
          <a:p>
            <a:pPr lvl="0"/>
            <a:r>
              <a:rPr lang="en-US" dirty="0"/>
              <a:t>Establishment of a management plan.</a:t>
            </a:r>
            <a:endParaRPr lang="en-AU" dirty="0"/>
          </a:p>
          <a:p>
            <a:pPr lvl="0"/>
            <a:r>
              <a:rPr lang="en-US" dirty="0"/>
              <a:t>Selection of cranes.</a:t>
            </a:r>
            <a:endParaRPr lang="en-AU" dirty="0"/>
          </a:p>
          <a:p>
            <a:pPr lvl="0"/>
            <a:r>
              <a:rPr lang="en-US" dirty="0"/>
              <a:t>Obtaining </a:t>
            </a:r>
            <a:r>
              <a:rPr lang="en-US" dirty="0" err="1"/>
              <a:t>authorisations</a:t>
            </a:r>
            <a:r>
              <a:rPr lang="en-US" dirty="0"/>
              <a:t>.</a:t>
            </a:r>
            <a:endParaRPr lang="en-AU" dirty="0"/>
          </a:p>
          <a:p>
            <a:pPr lvl="0"/>
            <a:r>
              <a:rPr lang="en-US" dirty="0"/>
              <a:t>Requirements of regulatory authorities.</a:t>
            </a:r>
            <a:endParaRPr lang="en-AU" dirty="0"/>
          </a:p>
          <a:p>
            <a:pPr lvl="0"/>
            <a:r>
              <a:rPr lang="en-US" dirty="0"/>
              <a:t>Site access and crane siting.</a:t>
            </a:r>
            <a:endParaRPr lang="en-AU" dirty="0"/>
          </a:p>
          <a:p>
            <a:pPr lvl="0"/>
            <a:r>
              <a:rPr lang="en-US" dirty="0"/>
              <a:t>Protection and safety of public.</a:t>
            </a:r>
            <a:endParaRPr lang="en-AU" dirty="0"/>
          </a:p>
          <a:p>
            <a:pPr lvl="0"/>
            <a:r>
              <a:rPr lang="en-US" dirty="0"/>
              <a:t>Proximity of power lines and other services.</a:t>
            </a:r>
            <a:endParaRPr lang="en-AU" dirty="0"/>
          </a:p>
          <a:p>
            <a:pPr lvl="0"/>
            <a:r>
              <a:rPr lang="en-US" dirty="0"/>
              <a:t>Procedures for the setting up and dismantling of the crane and the method of lift.</a:t>
            </a:r>
            <a:endParaRPr lang="en-AU" dirty="0"/>
          </a:p>
          <a:p>
            <a:pPr lvl="0"/>
            <a:r>
              <a:rPr lang="en-US" dirty="0"/>
              <a:t>Makeup of the crane crew, which may include</a:t>
            </a:r>
            <a:r>
              <a:rPr lang="en-US" dirty="0" smtClean="0"/>
              <a:t>: erection crew, crane operator, </a:t>
            </a:r>
            <a:r>
              <a:rPr lang="en-US" dirty="0" err="1" smtClean="0"/>
              <a:t>doggers</a:t>
            </a:r>
            <a:r>
              <a:rPr lang="en-US" dirty="0" smtClean="0"/>
              <a:t>, spotters, riggers, power line observers and persons under training or instruction</a:t>
            </a:r>
          </a:p>
          <a:p>
            <a:pPr lvl="0"/>
            <a:endParaRPr lang="en-US" dirty="0"/>
          </a:p>
          <a:p>
            <a:pPr lvl="0"/>
            <a:endParaRPr lang="en-US" dirty="0" smtClean="0"/>
          </a:p>
          <a:p>
            <a:pPr lvl="0"/>
            <a:endParaRPr lang="en-AU" dirty="0"/>
          </a:p>
          <a:p>
            <a:pPr lvl="0"/>
            <a:r>
              <a:rPr lang="en-US" dirty="0" smtClean="0"/>
              <a:t>Communication </a:t>
            </a:r>
            <a:r>
              <a:rPr lang="en-US" dirty="0"/>
              <a:t>system.</a:t>
            </a:r>
            <a:endParaRPr lang="en-AU" dirty="0"/>
          </a:p>
          <a:p>
            <a:pPr lvl="0"/>
            <a:r>
              <a:rPr lang="en-US" dirty="0"/>
              <a:t>Weather conditions.</a:t>
            </a:r>
            <a:endParaRPr lang="en-AU" dirty="0"/>
          </a:p>
          <a:p>
            <a:pPr lvl="0"/>
            <a:r>
              <a:rPr lang="en-US" dirty="0"/>
              <a:t>Ground conditions.</a:t>
            </a:r>
            <a:endParaRPr lang="en-AU" dirty="0"/>
          </a:p>
          <a:p>
            <a:pPr lvl="0"/>
            <a:r>
              <a:rPr lang="en-US" dirty="0"/>
              <a:t>Proximity of excavations.</a:t>
            </a:r>
            <a:endParaRPr lang="en-AU" dirty="0"/>
          </a:p>
          <a:p>
            <a:pPr lvl="0"/>
            <a:r>
              <a:rPr lang="en-US" dirty="0"/>
              <a:t>Selection of lifting gear.</a:t>
            </a:r>
            <a:endParaRPr lang="en-AU" dirty="0"/>
          </a:p>
          <a:p>
            <a:pPr lvl="0"/>
            <a:r>
              <a:rPr lang="en-US" dirty="0"/>
              <a:t>Personal safety equipment.</a:t>
            </a:r>
            <a:endParaRPr lang="en-AU" dirty="0"/>
          </a:p>
          <a:p>
            <a:pPr lvl="0"/>
            <a:r>
              <a:rPr lang="en-US" dirty="0"/>
              <a:t>Emergency procedures.</a:t>
            </a:r>
            <a:endParaRPr lang="en-AU" dirty="0"/>
          </a:p>
          <a:p>
            <a:pPr lvl="0"/>
            <a:r>
              <a:rPr lang="en-US" dirty="0"/>
              <a:t>Inspection, maintenance and repair.</a:t>
            </a:r>
            <a:endParaRPr lang="en-AU" dirty="0"/>
          </a:p>
          <a:p>
            <a:pPr lvl="0"/>
            <a:r>
              <a:rPr lang="en-US" dirty="0"/>
              <a:t>Lightning protection.</a:t>
            </a:r>
            <a:endParaRPr lang="en-AU" dirty="0"/>
          </a:p>
          <a:p>
            <a:pPr lvl="0"/>
            <a:r>
              <a:rPr lang="en-US" dirty="0"/>
              <a:t>The documentation of work procedures where the lifting operation is not a routine type, </a:t>
            </a:r>
            <a:r>
              <a:rPr lang="en-US" dirty="0" err="1"/>
              <a:t>eg</a:t>
            </a:r>
            <a:r>
              <a:rPr lang="en-US" dirty="0"/>
              <a:t>. multiple crane lifting.</a:t>
            </a:r>
            <a:endParaRPr lang="en-AU" dirty="0"/>
          </a:p>
          <a:p>
            <a:pPr lvl="0"/>
            <a:r>
              <a:rPr lang="en-US" dirty="0"/>
              <a:t>Consultation and co-ordination with other groups working in the area.</a:t>
            </a:r>
            <a:endParaRPr lang="en-AU" dirty="0"/>
          </a:p>
          <a:p>
            <a:pPr lvl="0"/>
            <a:r>
              <a:rPr lang="en-US" dirty="0"/>
              <a:t>Night operations.</a:t>
            </a:r>
            <a:endParaRPr lang="en-AU" dirty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44538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Crane selection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49640" cy="5257800"/>
          </a:xfrm>
        </p:spPr>
        <p:txBody>
          <a:bodyPr numCol="2">
            <a:normAutofit fontScale="62500" lnSpcReduction="20000"/>
          </a:bodyPr>
          <a:lstStyle/>
          <a:p>
            <a:pPr marL="0" indent="0">
              <a:buNone/>
            </a:pPr>
            <a:r>
              <a:rPr lang="en-AU" b="1" dirty="0" smtClean="0"/>
              <a:t>To be considered:</a:t>
            </a:r>
          </a:p>
          <a:p>
            <a:pPr lvl="0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mass of the load to be </a:t>
            </a:r>
            <a:r>
              <a:rPr lang="en-US" dirty="0" smtClean="0"/>
              <a:t>lifted</a:t>
            </a:r>
            <a:endParaRPr lang="en-AU" dirty="0"/>
          </a:p>
          <a:p>
            <a:pPr lvl="0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nature of the load to be </a:t>
            </a:r>
            <a:r>
              <a:rPr lang="en-US" dirty="0" smtClean="0"/>
              <a:t>lifted</a:t>
            </a:r>
            <a:endParaRPr lang="en-AU" dirty="0" smtClean="0"/>
          </a:p>
          <a:p>
            <a:pPr lvl="0"/>
            <a:r>
              <a:rPr lang="en-US" dirty="0" smtClean="0"/>
              <a:t>the speed and frequency of operation</a:t>
            </a:r>
            <a:endParaRPr lang="en-AU" dirty="0" smtClean="0"/>
          </a:p>
          <a:p>
            <a:pPr lvl="0"/>
            <a:r>
              <a:rPr lang="en-US" dirty="0" smtClean="0"/>
              <a:t>the </a:t>
            </a:r>
            <a:r>
              <a:rPr lang="en-US" dirty="0"/>
              <a:t>maximum load that will be imposed on the </a:t>
            </a:r>
            <a:r>
              <a:rPr lang="en-US" dirty="0" smtClean="0"/>
              <a:t>crane</a:t>
            </a:r>
            <a:endParaRPr lang="en-AU" dirty="0"/>
          </a:p>
          <a:p>
            <a:pPr lvl="0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nature of the rigging or slinging to be </a:t>
            </a:r>
            <a:r>
              <a:rPr lang="en-US" dirty="0" smtClean="0"/>
              <a:t>used</a:t>
            </a:r>
            <a:endParaRPr lang="en-AU" dirty="0"/>
          </a:p>
          <a:p>
            <a:pPr lvl="0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position from which the load is to be </a:t>
            </a:r>
            <a:r>
              <a:rPr lang="en-US" dirty="0" smtClean="0"/>
              <a:t>lifted</a:t>
            </a:r>
            <a:endParaRPr lang="en-AU" dirty="0"/>
          </a:p>
          <a:p>
            <a:pPr lvl="0"/>
            <a:r>
              <a:rPr lang="en-US" dirty="0" smtClean="0"/>
              <a:t>the </a:t>
            </a:r>
            <a:r>
              <a:rPr lang="en-US" dirty="0"/>
              <a:t>position to which the load is to be </a:t>
            </a:r>
            <a:r>
              <a:rPr lang="en-US" dirty="0" smtClean="0"/>
              <a:t>placed</a:t>
            </a:r>
          </a:p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movement limitations of the crane and the </a:t>
            </a:r>
            <a:r>
              <a:rPr lang="en-US" dirty="0" smtClean="0"/>
              <a:t>load</a:t>
            </a:r>
            <a:endParaRPr lang="en-AU" dirty="0" smtClean="0"/>
          </a:p>
          <a:p>
            <a:pPr lvl="0"/>
            <a:endParaRPr lang="en-US" dirty="0" smtClean="0"/>
          </a:p>
          <a:p>
            <a:pPr lvl="0"/>
            <a:endParaRPr lang="en-US" dirty="0" smtClean="0"/>
          </a:p>
          <a:p>
            <a:pPr marL="0" lvl="0" indent="0">
              <a:buNone/>
            </a:pPr>
            <a:endParaRPr lang="en-AU" dirty="0"/>
          </a:p>
          <a:p>
            <a:pPr lvl="0"/>
            <a:r>
              <a:rPr lang="en-US" dirty="0" smtClean="0"/>
              <a:t>Other </a:t>
            </a:r>
            <a:r>
              <a:rPr lang="en-US" dirty="0"/>
              <a:t>limitations of the </a:t>
            </a:r>
            <a:r>
              <a:rPr lang="en-US" dirty="0" smtClean="0"/>
              <a:t>crane</a:t>
            </a:r>
            <a:endParaRPr lang="en-AU" dirty="0"/>
          </a:p>
          <a:p>
            <a:pPr lvl="0"/>
            <a:r>
              <a:rPr lang="en-US" dirty="0"/>
              <a:t>Where multiple crane lifting is involved -</a:t>
            </a:r>
            <a:endParaRPr lang="en-AU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how the load is to be proportioned;</a:t>
            </a:r>
            <a:endParaRPr lang="en-AU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how the load proportioning is to be maintained;</a:t>
            </a:r>
            <a:endParaRPr lang="en-AU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whether the cranes have appropriate additional capacity over the proportioned load to be lifted; and</a:t>
            </a:r>
            <a:endParaRPr lang="en-AU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the operating characteristics of the crane, e.g. speed of hoisting.</a:t>
            </a:r>
            <a:endParaRPr lang="en-AU" dirty="0"/>
          </a:p>
          <a:p>
            <a:pPr lvl="0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environmental factors.</a:t>
            </a:r>
            <a:endParaRPr lang="en-AU" dirty="0"/>
          </a:p>
          <a:p>
            <a:pPr marL="0" indent="0">
              <a:buNone/>
            </a:pPr>
            <a:endParaRPr lang="en-AU" dirty="0" smtClean="0"/>
          </a:p>
        </p:txBody>
      </p:sp>
    </p:spTree>
    <p:extLst>
      <p:ext uri="{BB962C8B-B14F-4D97-AF65-F5344CB8AC3E}">
        <p14:creationId xmlns:p14="http://schemas.microsoft.com/office/powerpoint/2010/main" val="1650671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58" r="12339"/>
          <a:stretch/>
        </p:blipFill>
        <p:spPr>
          <a:xfrm>
            <a:off x="5486400" y="2082006"/>
            <a:ext cx="3644900" cy="48902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Maintenance, Inspection and repair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Inspection</a:t>
            </a:r>
          </a:p>
          <a:p>
            <a:r>
              <a:rPr lang="en-AU" dirty="0" smtClean="0"/>
              <a:t>Major Inspection</a:t>
            </a:r>
            <a:endParaRPr lang="en-AU" dirty="0"/>
          </a:p>
          <a:p>
            <a:r>
              <a:rPr lang="en-AU" dirty="0" smtClean="0"/>
              <a:t>Worn or serviceable parts</a:t>
            </a:r>
          </a:p>
          <a:p>
            <a:r>
              <a:rPr lang="en-AU" dirty="0" smtClean="0"/>
              <a:t>Log maintenance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67759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Safe crane operation</a:t>
            </a:r>
            <a:endParaRPr lang="en-A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0" t="5343" r="17543" b="12872"/>
          <a:stretch/>
        </p:blipFill>
        <p:spPr>
          <a:xfrm>
            <a:off x="1333499" y="1600200"/>
            <a:ext cx="6591301" cy="447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8110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Operation near overhead power lines</a:t>
            </a:r>
            <a:endParaRPr lang="en-A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5" y="1993901"/>
            <a:ext cx="4507445" cy="40767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981" y="1993901"/>
            <a:ext cx="3937086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683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Suspension of persons by crane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Requirements for a workbox</a:t>
            </a:r>
          </a:p>
          <a:p>
            <a:r>
              <a:rPr lang="en-US" dirty="0"/>
              <a:t>Requirements for the Crane Used With a Workbox</a:t>
            </a:r>
            <a:endParaRPr lang="en-AU" dirty="0"/>
          </a:p>
          <a:p>
            <a:r>
              <a:rPr lang="en-US" dirty="0"/>
              <a:t>Operation of the Crane with Suspended Personnel</a:t>
            </a:r>
            <a:endParaRPr lang="en-AU" dirty="0"/>
          </a:p>
          <a:p>
            <a:endParaRPr lang="en-AU" dirty="0" smtClean="0"/>
          </a:p>
          <a:p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981708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Steel wire rope</a:t>
            </a:r>
            <a:endParaRPr lang="en-AU" dirty="0"/>
          </a:p>
        </p:txBody>
      </p:sp>
      <p:pic>
        <p:nvPicPr>
          <p:cNvPr id="4" name="Content Placeholder 3" descr="steel rope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04" y="1269332"/>
            <a:ext cx="6782006" cy="2045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wirerop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475" y="1530684"/>
            <a:ext cx="2168525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left hand l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146" y="3410284"/>
            <a:ext cx="5617054" cy="3042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0454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Chains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4403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2400" b="1" dirty="0">
                <a:ea typeface="ＭＳ Ｐゴシック" panose="020B0600070205080204" pitchFamily="34" charset="-128"/>
              </a:rPr>
              <a:t>Inspection Criteria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000" dirty="0">
                <a:ea typeface="ＭＳ Ｐゴシック" panose="020B0600070205080204" pitchFamily="34" charset="-128"/>
              </a:rPr>
              <a:t>Stretched links or deformation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000" dirty="0">
                <a:ea typeface="ＭＳ Ｐゴシック" panose="020B0600070205080204" pitchFamily="34" charset="-128"/>
              </a:rPr>
              <a:t>Rust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000" dirty="0">
                <a:ea typeface="ＭＳ Ｐゴシック" panose="020B0600070205080204" pitchFamily="34" charset="-128"/>
              </a:rPr>
              <a:t>Bent or deformed link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000" dirty="0">
                <a:ea typeface="ＭＳ Ｐゴシック" panose="020B0600070205080204" pitchFamily="34" charset="-128"/>
              </a:rPr>
              <a:t>Peen Marks (Work Harding)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000" dirty="0">
                <a:ea typeface="ＭＳ Ｐゴシック" panose="020B0600070205080204" pitchFamily="34" charset="-128"/>
              </a:rPr>
              <a:t>Safe Working Load Tag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000" dirty="0">
                <a:ea typeface="ＭＳ Ｐゴシック" panose="020B0600070205080204" pitchFamily="34" charset="-128"/>
              </a:rPr>
              <a:t>Pitting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000" dirty="0">
                <a:ea typeface="ＭＳ Ｐゴシック" panose="020B0600070205080204" pitchFamily="34" charset="-128"/>
              </a:rPr>
              <a:t>10% wear on any component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000" dirty="0">
                <a:ea typeface="ＭＳ Ｐゴシック" panose="020B0600070205080204" pitchFamily="34" charset="-128"/>
              </a:rPr>
              <a:t>Identification markings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000" dirty="0">
                <a:ea typeface="ＭＳ Ｐゴシック" panose="020B0600070205080204" pitchFamily="34" charset="-128"/>
              </a:rPr>
              <a:t>Chemical attack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000" dirty="0">
                <a:ea typeface="ＭＳ Ｐゴシック" panose="020B0600070205080204" pitchFamily="34" charset="-128"/>
              </a:rPr>
              <a:t>Knots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000" dirty="0">
                <a:ea typeface="ＭＳ Ｐゴシック" panose="020B0600070205080204" pitchFamily="34" charset="-128"/>
              </a:rPr>
              <a:t>Pin Wear (Hammerlocks)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000" dirty="0">
                <a:ea typeface="ＭＳ Ｐゴシック" panose="020B0600070205080204" pitchFamily="34" charset="-128"/>
              </a:rPr>
              <a:t>Cracks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000" dirty="0">
                <a:ea typeface="ＭＳ Ｐゴシック" panose="020B0600070205080204" pitchFamily="34" charset="-128"/>
              </a:rPr>
              <a:t>Heat exposure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301808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Shackles</a:t>
            </a:r>
            <a:endParaRPr lang="en-AU" dirty="0"/>
          </a:p>
        </p:txBody>
      </p:sp>
      <p:pic>
        <p:nvPicPr>
          <p:cNvPr id="5" name="Picture 4" descr="bow shackl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37" y="1984374"/>
            <a:ext cx="2735263" cy="33496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Left Arrow 5"/>
          <p:cNvSpPr/>
          <p:nvPr/>
        </p:nvSpPr>
        <p:spPr>
          <a:xfrm rot="20668454">
            <a:off x="4827135" y="2248758"/>
            <a:ext cx="2044700" cy="508000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Left Arrow 6"/>
          <p:cNvSpPr/>
          <p:nvPr/>
        </p:nvSpPr>
        <p:spPr>
          <a:xfrm rot="20561635">
            <a:off x="4370297" y="3651733"/>
            <a:ext cx="2333680" cy="520700"/>
          </a:xfrm>
          <a:prstGeom prst="leftArrow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0" name="Left-Right Arrow 9"/>
          <p:cNvSpPr/>
          <p:nvPr/>
        </p:nvSpPr>
        <p:spPr>
          <a:xfrm>
            <a:off x="4066272" y="4934791"/>
            <a:ext cx="707051" cy="279399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Right Arrow 10"/>
          <p:cNvSpPr/>
          <p:nvPr/>
        </p:nvSpPr>
        <p:spPr>
          <a:xfrm>
            <a:off x="2452618" y="4334296"/>
            <a:ext cx="1612900" cy="38697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TextBox 12"/>
          <p:cNvSpPr txBox="1"/>
          <p:nvPr/>
        </p:nvSpPr>
        <p:spPr>
          <a:xfrm>
            <a:off x="7080935" y="3121767"/>
            <a:ext cx="1885881" cy="55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dirty="0"/>
          </a:p>
        </p:txBody>
      </p:sp>
      <p:sp>
        <p:nvSpPr>
          <p:cNvPr id="14" name="TextBox 13"/>
          <p:cNvSpPr txBox="1"/>
          <p:nvPr/>
        </p:nvSpPr>
        <p:spPr>
          <a:xfrm>
            <a:off x="6902519" y="1600200"/>
            <a:ext cx="1936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/>
              <a:t>Check for wear</a:t>
            </a:r>
            <a:endParaRPr lang="en-AU" dirty="0"/>
          </a:p>
        </p:txBody>
      </p:sp>
      <p:sp>
        <p:nvSpPr>
          <p:cNvPr id="15" name="TextBox 14"/>
          <p:cNvSpPr txBox="1"/>
          <p:nvPr/>
        </p:nvSpPr>
        <p:spPr>
          <a:xfrm>
            <a:off x="6728602" y="3021144"/>
            <a:ext cx="2238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/>
              <a:t>Check for wear and straightness</a:t>
            </a:r>
            <a:endParaRPr lang="en-AU" dirty="0"/>
          </a:p>
        </p:txBody>
      </p:sp>
      <p:sp>
        <p:nvSpPr>
          <p:cNvPr id="16" name="TextBox 15"/>
          <p:cNvSpPr txBox="1"/>
          <p:nvPr/>
        </p:nvSpPr>
        <p:spPr>
          <a:xfrm>
            <a:off x="2882900" y="5427708"/>
            <a:ext cx="3162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/>
              <a:t>Check that shackle is not ‘opening up’</a:t>
            </a:r>
            <a:endParaRPr lang="en-AU" dirty="0"/>
          </a:p>
        </p:txBody>
      </p:sp>
      <p:sp>
        <p:nvSpPr>
          <p:cNvPr id="17" name="TextBox 16"/>
          <p:cNvSpPr txBox="1"/>
          <p:nvPr/>
        </p:nvSpPr>
        <p:spPr>
          <a:xfrm>
            <a:off x="927100" y="3680567"/>
            <a:ext cx="195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/>
              <a:t>Check that pin is always seated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031698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Eye Bolts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2800" dirty="0">
                <a:ea typeface="ＭＳ Ｐゴシック" panose="020B0600070205080204" pitchFamily="34" charset="-128"/>
              </a:rPr>
              <a:t>Inspection Criteria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400" dirty="0">
                <a:ea typeface="ＭＳ Ｐゴシック" panose="020B0600070205080204" pitchFamily="34" charset="-128"/>
              </a:rPr>
              <a:t>Capacity of eyebolt in regard to weight to be lifted.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400" dirty="0">
                <a:ea typeface="ＭＳ Ｐゴシック" panose="020B0600070205080204" pitchFamily="34" charset="-128"/>
              </a:rPr>
              <a:t>Markings (either imperial or metric)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400" dirty="0">
                <a:ea typeface="ＭＳ Ｐゴシック" panose="020B0600070205080204" pitchFamily="34" charset="-128"/>
              </a:rPr>
              <a:t>Thread of eyebolt		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400" dirty="0">
                <a:ea typeface="ＭＳ Ｐゴシック" panose="020B0600070205080204" pitchFamily="34" charset="-128"/>
              </a:rPr>
              <a:t>Eye and body of eyebolt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400" dirty="0">
                <a:ea typeface="ＭＳ Ｐゴシック" panose="020B0600070205080204" pitchFamily="34" charset="-128"/>
              </a:rPr>
              <a:t>Collar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400" dirty="0">
                <a:ea typeface="ＭＳ Ｐゴシック" panose="020B0600070205080204" pitchFamily="34" charset="-128"/>
              </a:rPr>
              <a:t>Cracks/Fatigue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400" dirty="0">
                <a:ea typeface="ＭＳ Ｐゴシック" panose="020B0600070205080204" pitchFamily="34" charset="-128"/>
              </a:rPr>
              <a:t>Nicks/Gouges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400" dirty="0">
                <a:ea typeface="ＭＳ Ｐゴシック" panose="020B0600070205080204" pitchFamily="34" charset="-128"/>
              </a:rPr>
              <a:t>Rust - in countersunk hole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061628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</TotalTime>
  <Words>721</Words>
  <Application>Microsoft Office PowerPoint</Application>
  <PresentationFormat>On-screen Show (4:3)</PresentationFormat>
  <Paragraphs>121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ＭＳ Ｐゴシック</vt:lpstr>
      <vt:lpstr>Arial</vt:lpstr>
      <vt:lpstr>Courier New</vt:lpstr>
      <vt:lpstr>Office Theme</vt:lpstr>
      <vt:lpstr>PowerPoint Presentation</vt:lpstr>
      <vt:lpstr>Assessment criteria</vt:lpstr>
      <vt:lpstr>Definitions</vt:lpstr>
      <vt:lpstr>Definitions</vt:lpstr>
      <vt:lpstr>Planning</vt:lpstr>
      <vt:lpstr>Crane selection</vt:lpstr>
      <vt:lpstr>Maintenance, Inspection and repair</vt:lpstr>
      <vt:lpstr>Safe crane operation</vt:lpstr>
      <vt:lpstr>Operation near overhead power lines</vt:lpstr>
      <vt:lpstr>Suspension of persons by crane</vt:lpstr>
      <vt:lpstr>Steel wire rope</vt:lpstr>
      <vt:lpstr>Chains</vt:lpstr>
      <vt:lpstr>Shackles</vt:lpstr>
      <vt:lpstr>Eye Bolts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Emma-Claire Bayliss</cp:lastModifiedBy>
  <cp:revision>21</cp:revision>
  <dcterms:created xsi:type="dcterms:W3CDTF">2018-06-15T02:04:24Z</dcterms:created>
  <dcterms:modified xsi:type="dcterms:W3CDTF">2018-07-25T21:09:21Z</dcterms:modified>
</cp:coreProperties>
</file>