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61" r:id="rId4"/>
    <p:sldId id="262" r:id="rId5"/>
    <p:sldId id="263" r:id="rId6"/>
    <p:sldId id="264" r:id="rId7"/>
    <p:sldId id="266" r:id="rId8"/>
    <p:sldId id="267" r:id="rId9"/>
    <p:sldId id="268" r:id="rId10"/>
    <p:sldId id="269" r:id="rId11"/>
    <p:sldId id="271" r:id="rId12"/>
    <p:sldId id="272" r:id="rId13"/>
    <p:sldId id="273" r:id="rId14"/>
    <p:sldId id="274" r:id="rId15"/>
    <p:sldId id="275" r:id="rId16"/>
    <p:sldId id="276" r:id="rId17"/>
    <p:sldId id="277" r:id="rId18"/>
    <p:sldId id="278" r:id="rId19"/>
    <p:sldId id="279" r:id="rId20"/>
    <p:sldId id="280" r:id="rId21"/>
    <p:sldId id="281" r:id="rId22"/>
    <p:sldId id="282" r:id="rId23"/>
    <p:sldId id="283" r:id="rId24"/>
    <p:sldId id="258"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1"/>
    <p:restoredTop sz="94677"/>
  </p:normalViewPr>
  <p:slideViewPr>
    <p:cSldViewPr snapToGrid="0" snapToObjects="1">
      <p:cViewPr varScale="1">
        <p:scale>
          <a:sx n="112" d="100"/>
          <a:sy n="112" d="100"/>
        </p:scale>
        <p:origin x="978"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6CDD2B9-1CA1-1249-8E1F-5258F8BD0B6E}" type="datetimeFigureOut">
              <a:rPr lang="en-US" smtClean="0"/>
              <a:t>7/31/2018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71719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63347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6CDD2B9-1CA1-1249-8E1F-5258F8BD0B6E}" type="datetimeFigureOut">
              <a:rPr lang="en-US" smtClean="0"/>
              <a:t>7/31/2018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3047179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6CDD2B9-1CA1-1249-8E1F-5258F8BD0B6E}" type="datetimeFigureOut">
              <a:rPr lang="en-US" smtClean="0"/>
              <a:t>7/31/2018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0043374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6CDD2B9-1CA1-1249-8E1F-5258F8BD0B6E}" type="datetimeFigureOut">
              <a:rPr lang="en-US" smtClean="0"/>
              <a:t>7/31/2018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064024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6CDD2B9-1CA1-1249-8E1F-5258F8BD0B6E}" type="datetimeFigureOut">
              <a:rPr lang="en-US" smtClean="0"/>
              <a:t>7/31/2018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23822729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6CDD2B9-1CA1-1249-8E1F-5258F8BD0B6E}" type="datetimeFigureOut">
              <a:rPr lang="en-US" smtClean="0"/>
              <a:t>7/31/2018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7474547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639097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6CDD2B9-1CA1-1249-8E1F-5258F8BD0B6E}" type="datetimeFigureOut">
              <a:rPr lang="en-US" smtClean="0"/>
              <a:t>7/31/2018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35121882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6752314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6CDD2B9-1CA1-1249-8E1F-5258F8BD0B6E}" type="datetimeFigureOut">
              <a:rPr lang="en-US" smtClean="0"/>
              <a:t>7/31/2018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402534A-8BAB-654B-B7E3-427727216B24}" type="slidenum">
              <a:rPr lang="en-US" smtClean="0"/>
              <a:t>‹#›</a:t>
            </a:fld>
            <a:endParaRPr lang="en-US"/>
          </a:p>
        </p:txBody>
      </p:sp>
    </p:spTree>
    <p:extLst>
      <p:ext uri="{BB962C8B-B14F-4D97-AF65-F5344CB8AC3E}">
        <p14:creationId xmlns:p14="http://schemas.microsoft.com/office/powerpoint/2010/main" val="100668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CDD2B9-1CA1-1249-8E1F-5258F8BD0B6E}" type="datetimeFigureOut">
              <a:rPr lang="en-US" smtClean="0"/>
              <a:t>7/31/2018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2534A-8BAB-654B-B7E3-427727216B24}" type="slidenum">
              <a:rPr lang="en-US" smtClean="0"/>
              <a:t>‹#›</a:t>
            </a:fld>
            <a:endParaRPr lang="en-US"/>
          </a:p>
        </p:txBody>
      </p:sp>
      <p:pic>
        <p:nvPicPr>
          <p:cNvPr id="7" name="Picture 6"/>
          <p:cNvPicPr>
            <a:picLocks noChangeAspect="1"/>
          </p:cNvPicPr>
          <p:nvPr userDrawn="1"/>
        </p:nvPicPr>
        <p:blipFill>
          <a:blip r:embed="rId13"/>
          <a:stretch>
            <a:fillRect/>
          </a:stretch>
        </p:blipFill>
        <p:spPr>
          <a:xfrm>
            <a:off x="0" y="0"/>
            <a:ext cx="9156700" cy="508000"/>
          </a:xfrm>
          <a:prstGeom prst="rect">
            <a:avLst/>
          </a:prstGeom>
        </p:spPr>
      </p:pic>
    </p:spTree>
    <p:extLst>
      <p:ext uri="{BB962C8B-B14F-4D97-AF65-F5344CB8AC3E}">
        <p14:creationId xmlns:p14="http://schemas.microsoft.com/office/powerpoint/2010/main" val="2040024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7609"/>
            <a:ext cx="9143999" cy="6848487"/>
          </a:xfrm>
          <a:prstGeom prst="rect">
            <a:avLst/>
          </a:prstGeom>
        </p:spPr>
      </p:pic>
      <p:sp>
        <p:nvSpPr>
          <p:cNvPr id="2" name="TextBox 1"/>
          <p:cNvSpPr txBox="1"/>
          <p:nvPr/>
        </p:nvSpPr>
        <p:spPr>
          <a:xfrm>
            <a:off x="152400" y="2717800"/>
            <a:ext cx="8267700" cy="2677656"/>
          </a:xfrm>
          <a:prstGeom prst="rect">
            <a:avLst/>
          </a:prstGeom>
          <a:noFill/>
        </p:spPr>
        <p:txBody>
          <a:bodyPr wrap="square" rtlCol="0">
            <a:spAutoFit/>
          </a:bodyPr>
          <a:lstStyle/>
          <a:p>
            <a:r>
              <a:rPr lang="en-AU" sz="2800" dirty="0" smtClean="0"/>
              <a:t>HAZARDOUS CHEMICALS</a:t>
            </a:r>
          </a:p>
          <a:p>
            <a:endParaRPr lang="en-AU" sz="2800" dirty="0"/>
          </a:p>
          <a:p>
            <a:endParaRPr lang="en-AU" sz="2800" dirty="0" smtClean="0"/>
          </a:p>
          <a:p>
            <a:endParaRPr lang="en-AU" sz="2800" dirty="0"/>
          </a:p>
          <a:p>
            <a:endParaRPr lang="en-AU" sz="2800" dirty="0" smtClean="0"/>
          </a:p>
          <a:p>
            <a:r>
              <a:rPr lang="en-AU" sz="2800" dirty="0" smtClean="0"/>
              <a:t>WORK HEALTH AND SAFETY OFFICER</a:t>
            </a:r>
            <a:endParaRPr lang="en-AU" sz="2800" dirty="0"/>
          </a:p>
        </p:txBody>
      </p:sp>
    </p:spTree>
    <p:extLst>
      <p:ext uri="{BB962C8B-B14F-4D97-AF65-F5344CB8AC3E}">
        <p14:creationId xmlns:p14="http://schemas.microsoft.com/office/powerpoint/2010/main" val="33370822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Assessment Criteria</a:t>
            </a:r>
            <a:endParaRPr lang="en-AU" dirty="0"/>
          </a:p>
        </p:txBody>
      </p:sp>
      <p:sp>
        <p:nvSpPr>
          <p:cNvPr id="3" name="Content Placeholder 2"/>
          <p:cNvSpPr>
            <a:spLocks noGrp="1"/>
          </p:cNvSpPr>
          <p:nvPr>
            <p:ph idx="1"/>
          </p:nvPr>
        </p:nvSpPr>
        <p:spPr/>
        <p:txBody>
          <a:bodyPr>
            <a:normAutofit fontScale="70000" lnSpcReduction="20000"/>
          </a:bodyPr>
          <a:lstStyle/>
          <a:p>
            <a:pPr lvl="0"/>
            <a:r>
              <a:rPr lang="en-AU" dirty="0"/>
              <a:t>Identify what is a hazardous chemical under the Regulation.</a:t>
            </a:r>
          </a:p>
          <a:p>
            <a:pPr lvl="0"/>
            <a:r>
              <a:rPr lang="en-AU" dirty="0"/>
              <a:t>Identify the physical and health hazard/s that may be presented by a hazardous chemical </a:t>
            </a:r>
          </a:p>
          <a:p>
            <a:pPr lvl="0"/>
            <a:r>
              <a:rPr lang="en-AU" dirty="0"/>
              <a:t>Identify how a manufacturer/importer can communicate hazards to workers.</a:t>
            </a:r>
          </a:p>
          <a:p>
            <a:pPr lvl="0"/>
            <a:r>
              <a:rPr lang="en-AU" dirty="0"/>
              <a:t>Describe the requirements for a compliant safety data sheet. </a:t>
            </a:r>
          </a:p>
          <a:p>
            <a:pPr lvl="0"/>
            <a:r>
              <a:rPr lang="en-AU" dirty="0"/>
              <a:t>Describe the requirements for a container label for hazardous chemicals. </a:t>
            </a:r>
          </a:p>
          <a:p>
            <a:pPr lvl="0"/>
            <a:r>
              <a:rPr lang="en-AU" dirty="0"/>
              <a:t>Describe the process for identifying appropriate risk control measures for hazardous chemicals </a:t>
            </a:r>
          </a:p>
          <a:p>
            <a:pPr lvl="0"/>
            <a:r>
              <a:rPr lang="en-AU" dirty="0"/>
              <a:t>Identify relevant guidance material on risk control measures for hazardous chemicals </a:t>
            </a:r>
          </a:p>
          <a:p>
            <a:pPr lvl="0"/>
            <a:r>
              <a:rPr lang="en-AU" dirty="0"/>
              <a:t>Describe specific notification requirements for hazardous chemicals. </a:t>
            </a:r>
          </a:p>
          <a:p>
            <a:pPr marL="0" indent="0">
              <a:buNone/>
            </a:pPr>
            <a:endParaRPr lang="en-AU" dirty="0"/>
          </a:p>
        </p:txBody>
      </p:sp>
    </p:spTree>
    <p:extLst>
      <p:ext uri="{BB962C8B-B14F-4D97-AF65-F5344CB8AC3E}">
        <p14:creationId xmlns:p14="http://schemas.microsoft.com/office/powerpoint/2010/main" val="13723893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Legislation</a:t>
            </a:r>
            <a:endParaRPr lang="en-AU" dirty="0"/>
          </a:p>
        </p:txBody>
      </p:sp>
      <p:sp>
        <p:nvSpPr>
          <p:cNvPr id="3" name="Content Placeholder 2"/>
          <p:cNvSpPr>
            <a:spLocks noGrp="1"/>
          </p:cNvSpPr>
          <p:nvPr>
            <p:ph idx="1"/>
          </p:nvPr>
        </p:nvSpPr>
        <p:spPr/>
        <p:txBody>
          <a:bodyPr>
            <a:normAutofit lnSpcReduction="10000"/>
          </a:bodyPr>
          <a:lstStyle/>
          <a:p>
            <a:r>
              <a:rPr lang="en-AU" dirty="0" smtClean="0"/>
              <a:t>WHS Act 2011</a:t>
            </a:r>
          </a:p>
          <a:p>
            <a:r>
              <a:rPr lang="en-AU" dirty="0" smtClean="0"/>
              <a:t>WHS Regulation 2011</a:t>
            </a:r>
          </a:p>
          <a:p>
            <a:pPr lvl="0"/>
            <a:r>
              <a:rPr lang="en-AU" dirty="0"/>
              <a:t>Managing Risks of Hazardous Chemicals in the Workplace Code of Practice 2013</a:t>
            </a:r>
          </a:p>
          <a:p>
            <a:pPr lvl="0"/>
            <a:r>
              <a:rPr lang="en-AU" dirty="0"/>
              <a:t>Preparation of Safety Data Sheets for Hazardous Chemicals Code of Practice 2011</a:t>
            </a:r>
          </a:p>
          <a:p>
            <a:pPr lvl="0"/>
            <a:r>
              <a:rPr lang="en-AU" dirty="0"/>
              <a:t>Labelling of Workplace Hazardous Chemicals Code of Practice 2011</a:t>
            </a:r>
          </a:p>
          <a:p>
            <a:pPr marL="0" indent="0">
              <a:buNone/>
            </a:pPr>
            <a:endParaRPr lang="en-AU" dirty="0"/>
          </a:p>
        </p:txBody>
      </p:sp>
    </p:spTree>
    <p:extLst>
      <p:ext uri="{BB962C8B-B14F-4D97-AF65-F5344CB8AC3E}">
        <p14:creationId xmlns:p14="http://schemas.microsoft.com/office/powerpoint/2010/main" val="34409119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What is a hazardous chemical?</a:t>
            </a:r>
            <a:endParaRPr lang="en-AU" dirty="0"/>
          </a:p>
        </p:txBody>
      </p:sp>
      <p:sp>
        <p:nvSpPr>
          <p:cNvPr id="3" name="Content Placeholder 2"/>
          <p:cNvSpPr>
            <a:spLocks noGrp="1"/>
          </p:cNvSpPr>
          <p:nvPr>
            <p:ph idx="1"/>
          </p:nvPr>
        </p:nvSpPr>
        <p:spPr>
          <a:xfrm>
            <a:off x="309785" y="1417638"/>
            <a:ext cx="8524430" cy="4792054"/>
          </a:xfrm>
        </p:spPr>
        <p:txBody>
          <a:bodyPr>
            <a:normAutofit/>
          </a:bodyPr>
          <a:lstStyle/>
          <a:p>
            <a:pPr marL="0" indent="0" algn="just">
              <a:buNone/>
            </a:pPr>
            <a:r>
              <a:rPr lang="en-AU" sz="2400" dirty="0" smtClean="0"/>
              <a:t>A </a:t>
            </a:r>
            <a:r>
              <a:rPr lang="en-AU" sz="2400" b="1" dirty="0"/>
              <a:t>hazardous chemical </a:t>
            </a:r>
            <a:r>
              <a:rPr lang="en-AU" sz="2400" dirty="0"/>
              <a:t>is any substance, mixture or article that satisfies the criteria of one or more of the Globally Harmonised System of classification and labelling of chemicals (GHS) hazard classes, including a classification in Schedule 6 of the </a:t>
            </a:r>
            <a:r>
              <a:rPr lang="en-AU" sz="2400" dirty="0" smtClean="0"/>
              <a:t>Regulation.</a:t>
            </a:r>
            <a:endParaRPr lang="en-AU" sz="2400" dirty="0"/>
          </a:p>
        </p:txBody>
      </p:sp>
      <p:pic>
        <p:nvPicPr>
          <p:cNvPr id="4" name="Picture 3"/>
          <p:cNvPicPr>
            <a:picLocks noChangeAspect="1"/>
          </p:cNvPicPr>
          <p:nvPr/>
        </p:nvPicPr>
        <p:blipFill>
          <a:blip r:embed="rId2"/>
          <a:stretch>
            <a:fillRect/>
          </a:stretch>
        </p:blipFill>
        <p:spPr>
          <a:xfrm>
            <a:off x="2624137" y="3813665"/>
            <a:ext cx="3895725" cy="1952625"/>
          </a:xfrm>
          <a:prstGeom prst="rect">
            <a:avLst/>
          </a:prstGeom>
        </p:spPr>
      </p:pic>
    </p:spTree>
    <p:extLst>
      <p:ext uri="{BB962C8B-B14F-4D97-AF65-F5344CB8AC3E}">
        <p14:creationId xmlns:p14="http://schemas.microsoft.com/office/powerpoint/2010/main" val="17871828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Globally harmonised system (GHS)</a:t>
            </a:r>
            <a:endParaRPr lang="en-AU" dirty="0"/>
          </a:p>
        </p:txBody>
      </p:sp>
      <p:sp>
        <p:nvSpPr>
          <p:cNvPr id="7" name="Rectangle 4"/>
          <p:cNvSpPr>
            <a:spLocks noChangeArrowheads="1"/>
          </p:cNvSpPr>
          <p:nvPr/>
        </p:nvSpPr>
        <p:spPr bwMode="auto">
          <a:xfrm>
            <a:off x="615297" y="1794616"/>
            <a:ext cx="9894856"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AU"/>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297" y="1794617"/>
            <a:ext cx="8001306" cy="3332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43388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Safety Data Sheets (SDS)</a:t>
            </a:r>
            <a:endParaRPr lang="en-AU" dirty="0"/>
          </a:p>
        </p:txBody>
      </p:sp>
      <p:sp>
        <p:nvSpPr>
          <p:cNvPr id="3" name="Content Placeholder 2"/>
          <p:cNvSpPr>
            <a:spLocks noGrp="1"/>
          </p:cNvSpPr>
          <p:nvPr>
            <p:ph idx="1"/>
          </p:nvPr>
        </p:nvSpPr>
        <p:spPr/>
        <p:txBody>
          <a:bodyPr>
            <a:normAutofit fontScale="92500" lnSpcReduction="10000"/>
          </a:bodyPr>
          <a:lstStyle/>
          <a:p>
            <a:pPr marL="0" indent="0">
              <a:buNone/>
            </a:pPr>
            <a:r>
              <a:rPr lang="en-AU" dirty="0"/>
              <a:t>The SDS is an important tool for communicating the inherent physical hazards and health hazards to workers and other persons that may be affected by its storage, handling or use. It also serves to inform the hazardous chemical risk management processes at a workplace. </a:t>
            </a:r>
            <a:endParaRPr lang="en-AU" dirty="0" smtClean="0"/>
          </a:p>
          <a:p>
            <a:pPr marL="0" indent="0">
              <a:buNone/>
            </a:pPr>
            <a:endParaRPr lang="en-AU" dirty="0"/>
          </a:p>
          <a:p>
            <a:pPr marL="0" indent="0">
              <a:buNone/>
            </a:pPr>
            <a:r>
              <a:rPr lang="en-AU" dirty="0" smtClean="0"/>
              <a:t>There are specific duties in relation to the preparation and access of safety data sheets. </a:t>
            </a:r>
            <a:endParaRPr lang="en-AU" dirty="0"/>
          </a:p>
        </p:txBody>
      </p:sp>
    </p:spTree>
    <p:extLst>
      <p:ext uri="{BB962C8B-B14F-4D97-AF65-F5344CB8AC3E}">
        <p14:creationId xmlns:p14="http://schemas.microsoft.com/office/powerpoint/2010/main" val="37066635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Content of the Safety Data Sheet</a:t>
            </a:r>
            <a:endParaRPr lang="en-AU" dirty="0"/>
          </a:p>
        </p:txBody>
      </p:sp>
      <p:sp>
        <p:nvSpPr>
          <p:cNvPr id="3" name="Content Placeholder 2"/>
          <p:cNvSpPr>
            <a:spLocks noGrp="1"/>
          </p:cNvSpPr>
          <p:nvPr>
            <p:ph idx="1"/>
          </p:nvPr>
        </p:nvSpPr>
        <p:spPr>
          <a:xfrm>
            <a:off x="457200" y="1514742"/>
            <a:ext cx="8229600" cy="4971516"/>
          </a:xfrm>
        </p:spPr>
        <p:txBody>
          <a:bodyPr>
            <a:normAutofit fontScale="25000" lnSpcReduction="20000"/>
          </a:bodyPr>
          <a:lstStyle/>
          <a:p>
            <a:pPr marL="0" indent="0">
              <a:buNone/>
            </a:pPr>
            <a:endParaRPr lang="en-AU" dirty="0"/>
          </a:p>
          <a:p>
            <a:pPr lvl="0"/>
            <a:r>
              <a:rPr lang="en-AU" sz="6400" dirty="0"/>
              <a:t>Section 1 – Identification: Product identifier and chemical identity</a:t>
            </a:r>
          </a:p>
          <a:p>
            <a:pPr lvl="0"/>
            <a:r>
              <a:rPr lang="en-AU" sz="6400" dirty="0"/>
              <a:t>Section 2 – Hazard(s) Identification:</a:t>
            </a:r>
            <a:r>
              <a:rPr lang="en-US" sz="6400" i="1" dirty="0"/>
              <a:t> GHS Classification of the hazardous chemical</a:t>
            </a:r>
            <a:endParaRPr lang="en-AU" sz="6400" dirty="0"/>
          </a:p>
          <a:p>
            <a:pPr lvl="0"/>
            <a:r>
              <a:rPr lang="en-AU" sz="6400" dirty="0"/>
              <a:t>Section 3 – Composition and Information on Ingredients</a:t>
            </a:r>
          </a:p>
          <a:p>
            <a:pPr lvl="0"/>
            <a:r>
              <a:rPr lang="en-AU" sz="6400" dirty="0"/>
              <a:t>Section 4 – First Aid Measures</a:t>
            </a:r>
          </a:p>
          <a:p>
            <a:pPr lvl="0"/>
            <a:r>
              <a:rPr lang="en-AU" sz="6400" dirty="0"/>
              <a:t>Section 5 – Fire Fighting Measures</a:t>
            </a:r>
          </a:p>
          <a:p>
            <a:pPr lvl="0"/>
            <a:r>
              <a:rPr lang="en-AU" sz="6400" dirty="0"/>
              <a:t>Section 6 – Accidental Release Measures</a:t>
            </a:r>
          </a:p>
          <a:p>
            <a:pPr lvl="0"/>
            <a:r>
              <a:rPr lang="en-AU" sz="6400" dirty="0"/>
              <a:t>Section 7 – Handling and Storage: </a:t>
            </a:r>
            <a:r>
              <a:rPr lang="en-US" sz="6400" i="1" dirty="0"/>
              <a:t>Precautions for safe handling; any incompatibilities</a:t>
            </a:r>
            <a:endParaRPr lang="en-AU" sz="6400" dirty="0"/>
          </a:p>
          <a:p>
            <a:pPr lvl="0"/>
            <a:r>
              <a:rPr lang="en-AU" sz="6400" dirty="0"/>
              <a:t>Section 8 – Exposure controls and personal protection</a:t>
            </a:r>
          </a:p>
          <a:p>
            <a:pPr lvl="0"/>
            <a:r>
              <a:rPr lang="en-AU" sz="6400" dirty="0"/>
              <a:t>Section 9 – Physical and Chemical Properties</a:t>
            </a:r>
          </a:p>
          <a:p>
            <a:pPr lvl="0"/>
            <a:r>
              <a:rPr lang="en-AU" sz="6400" dirty="0"/>
              <a:t>Section 10 – Stability and Reactivity: </a:t>
            </a:r>
            <a:r>
              <a:rPr lang="en-US" sz="6400" i="1" dirty="0"/>
              <a:t>Possibility of hazardous reactions, Conditions to avoid incompatible materials, Hazardous decomposition products</a:t>
            </a:r>
            <a:endParaRPr lang="en-AU" sz="6400" dirty="0"/>
          </a:p>
          <a:p>
            <a:pPr lvl="0"/>
            <a:r>
              <a:rPr lang="en-AU" sz="6400" dirty="0"/>
              <a:t>Section 11 – Toxicological Information: </a:t>
            </a:r>
            <a:r>
              <a:rPr lang="en-US" sz="6400" i="1" dirty="0"/>
              <a:t>Information on possible routes of exposure; Exposure levels and health effects;</a:t>
            </a:r>
            <a:endParaRPr lang="en-AU" sz="6400" dirty="0"/>
          </a:p>
          <a:p>
            <a:pPr lvl="0"/>
            <a:r>
              <a:rPr lang="en-AU" sz="6400" dirty="0"/>
              <a:t>Section 12 – Ecological Information</a:t>
            </a:r>
          </a:p>
          <a:p>
            <a:pPr lvl="0"/>
            <a:r>
              <a:rPr lang="en-AU" sz="6400" dirty="0"/>
              <a:t>Section 13 – Disposal considerations</a:t>
            </a:r>
          </a:p>
          <a:p>
            <a:pPr lvl="0"/>
            <a:r>
              <a:rPr lang="en-AU" sz="6400" dirty="0"/>
              <a:t>Section 14 – Transport Information </a:t>
            </a:r>
          </a:p>
          <a:p>
            <a:pPr lvl="0"/>
            <a:r>
              <a:rPr lang="en-AU" sz="6400" dirty="0"/>
              <a:t>(</a:t>
            </a:r>
            <a:r>
              <a:rPr lang="en-AU" sz="6400" i="1" dirty="0"/>
              <a:t>Note: contains dangerous goods classification information which is relevant to placards and manifest information)</a:t>
            </a:r>
            <a:endParaRPr lang="en-AU" sz="6400" dirty="0"/>
          </a:p>
          <a:p>
            <a:pPr lvl="0"/>
            <a:r>
              <a:rPr lang="en-AU" sz="6400" dirty="0"/>
              <a:t>Section 15 – Regulatory Information</a:t>
            </a:r>
          </a:p>
          <a:p>
            <a:pPr lvl="0"/>
            <a:r>
              <a:rPr lang="en-AU" sz="6400" dirty="0"/>
              <a:t>Section 16 – Other information</a:t>
            </a:r>
          </a:p>
          <a:p>
            <a:pPr marL="0" indent="0">
              <a:buNone/>
            </a:pPr>
            <a:endParaRPr lang="en-AU" dirty="0"/>
          </a:p>
        </p:txBody>
      </p:sp>
    </p:spTree>
    <p:extLst>
      <p:ext uri="{BB962C8B-B14F-4D97-AF65-F5344CB8AC3E}">
        <p14:creationId xmlns:p14="http://schemas.microsoft.com/office/powerpoint/2010/main" val="9456200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Registers</a:t>
            </a:r>
            <a:endParaRPr lang="en-AU" dirty="0"/>
          </a:p>
        </p:txBody>
      </p:sp>
      <p:sp>
        <p:nvSpPr>
          <p:cNvPr id="3" name="Content Placeholder 2"/>
          <p:cNvSpPr>
            <a:spLocks noGrp="1"/>
          </p:cNvSpPr>
          <p:nvPr>
            <p:ph idx="1"/>
          </p:nvPr>
        </p:nvSpPr>
        <p:spPr/>
        <p:txBody>
          <a:bodyPr>
            <a:normAutofit lnSpcReduction="10000"/>
          </a:bodyPr>
          <a:lstStyle/>
          <a:p>
            <a:pPr marL="0" indent="0">
              <a:buNone/>
            </a:pPr>
            <a:r>
              <a:rPr lang="en-AU" dirty="0" smtClean="0"/>
              <a:t>A PCBU must ensure that a register of hazardous chemicals at the workplace is prepared and kept up to date.</a:t>
            </a:r>
          </a:p>
          <a:p>
            <a:pPr marL="0" indent="0">
              <a:buNone/>
            </a:pPr>
            <a:endParaRPr lang="en-AU" dirty="0"/>
          </a:p>
          <a:p>
            <a:pPr marL="0" indent="0">
              <a:buNone/>
            </a:pPr>
            <a:r>
              <a:rPr lang="en-AU" dirty="0" smtClean="0"/>
              <a:t>Register must be readily available to workers involved in using, handling or storing hazardous chemicals and to anyone else who is likely to be affected by hazardous chemicals at the workplace. </a:t>
            </a:r>
            <a:endParaRPr lang="en-AU" dirty="0"/>
          </a:p>
        </p:txBody>
      </p:sp>
    </p:spTree>
    <p:extLst>
      <p:ext uri="{BB962C8B-B14F-4D97-AF65-F5344CB8AC3E}">
        <p14:creationId xmlns:p14="http://schemas.microsoft.com/office/powerpoint/2010/main" val="7593337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Labelling Containers</a:t>
            </a:r>
            <a:endParaRPr lang="en-AU" dirty="0"/>
          </a:p>
        </p:txBody>
      </p:sp>
      <p:pic>
        <p:nvPicPr>
          <p:cNvPr id="2050"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4770" y="1821063"/>
            <a:ext cx="4019550"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316194" y="2139119"/>
            <a:ext cx="4084890" cy="3170099"/>
          </a:xfrm>
          <a:prstGeom prst="rect">
            <a:avLst/>
          </a:prstGeom>
          <a:noFill/>
        </p:spPr>
        <p:txBody>
          <a:bodyPr wrap="square" rtlCol="0">
            <a:spAutoFit/>
          </a:bodyPr>
          <a:lstStyle/>
          <a:p>
            <a:pPr marL="342900" indent="-342900">
              <a:buFont typeface="Arial" panose="020B0604020202020204" pitchFamily="34" charset="0"/>
              <a:buChar char="•"/>
            </a:pPr>
            <a:r>
              <a:rPr lang="en-AU" sz="2000" dirty="0" smtClean="0"/>
              <a:t>What is needed on a label?</a:t>
            </a:r>
          </a:p>
          <a:p>
            <a:pPr marL="342900" indent="-342900">
              <a:buFont typeface="Arial" panose="020B0604020202020204" pitchFamily="34" charset="0"/>
              <a:buChar char="•"/>
            </a:pPr>
            <a:endParaRPr lang="en-AU" sz="2000" dirty="0"/>
          </a:p>
          <a:p>
            <a:pPr marL="342900" indent="-342900">
              <a:buFont typeface="Arial" panose="020B0604020202020204" pitchFamily="34" charset="0"/>
              <a:buChar char="•"/>
            </a:pPr>
            <a:r>
              <a:rPr lang="en-AU" sz="2000" dirty="0" smtClean="0"/>
              <a:t>Transport labelling versus workplace labelling requirements</a:t>
            </a:r>
          </a:p>
          <a:p>
            <a:pPr marL="342900" indent="-342900">
              <a:buFont typeface="Arial" panose="020B0604020202020204" pitchFamily="34" charset="0"/>
              <a:buChar char="•"/>
            </a:pPr>
            <a:endParaRPr lang="en-AU" sz="2000" dirty="0"/>
          </a:p>
          <a:p>
            <a:pPr marL="342900" indent="-342900">
              <a:buFont typeface="Arial" panose="020B0604020202020204" pitchFamily="34" charset="0"/>
              <a:buChar char="•"/>
            </a:pPr>
            <a:r>
              <a:rPr lang="en-AU" sz="2000" dirty="0" smtClean="0"/>
              <a:t>Specific labelling situations</a:t>
            </a:r>
          </a:p>
          <a:p>
            <a:pPr marL="342900" indent="-342900">
              <a:buFont typeface="Arial" panose="020B0604020202020204" pitchFamily="34" charset="0"/>
              <a:buChar char="•"/>
            </a:pPr>
            <a:endParaRPr lang="en-AU" sz="2000" dirty="0"/>
          </a:p>
          <a:p>
            <a:pPr marL="342900" indent="-342900">
              <a:buFont typeface="Arial" panose="020B0604020202020204" pitchFamily="34" charset="0"/>
              <a:buChar char="•"/>
            </a:pPr>
            <a:r>
              <a:rPr lang="en-AU" sz="2000" dirty="0" smtClean="0"/>
              <a:t>Unlabelled containers/unknown contents</a:t>
            </a:r>
            <a:endParaRPr lang="en-AU" sz="2000" dirty="0"/>
          </a:p>
        </p:txBody>
      </p:sp>
      <p:sp>
        <p:nvSpPr>
          <p:cNvPr id="6" name="TextBox 5"/>
          <p:cNvSpPr txBox="1"/>
          <p:nvPr/>
        </p:nvSpPr>
        <p:spPr>
          <a:xfrm>
            <a:off x="4939469" y="6392254"/>
            <a:ext cx="1358781" cy="276999"/>
          </a:xfrm>
          <a:prstGeom prst="rect">
            <a:avLst/>
          </a:prstGeom>
          <a:noFill/>
        </p:spPr>
        <p:txBody>
          <a:bodyPr wrap="square" rtlCol="0">
            <a:spAutoFit/>
          </a:bodyPr>
          <a:lstStyle/>
          <a:p>
            <a:r>
              <a:rPr lang="en-AU" sz="1200" i="1" dirty="0" smtClean="0"/>
              <a:t>Example GHS</a:t>
            </a:r>
            <a:endParaRPr lang="en-AU" sz="1200" i="1" dirty="0"/>
          </a:p>
        </p:txBody>
      </p:sp>
    </p:spTree>
    <p:extLst>
      <p:ext uri="{BB962C8B-B14F-4D97-AF65-F5344CB8AC3E}">
        <p14:creationId xmlns:p14="http://schemas.microsoft.com/office/powerpoint/2010/main" val="29749911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Risk management </a:t>
            </a:r>
            <a:endParaRPr lang="en-AU" dirty="0"/>
          </a:p>
        </p:txBody>
      </p:sp>
      <p:pic>
        <p:nvPicPr>
          <p:cNvPr id="4" name="Content Placeholder 3"/>
          <p:cNvPicPr>
            <a:picLocks noGrp="1" noChangeAspect="1"/>
          </p:cNvPicPr>
          <p:nvPr>
            <p:ph idx="1"/>
          </p:nvPr>
        </p:nvPicPr>
        <p:blipFill>
          <a:blip r:embed="rId2"/>
          <a:stretch>
            <a:fillRect/>
          </a:stretch>
        </p:blipFill>
        <p:spPr>
          <a:xfrm>
            <a:off x="457200" y="1916917"/>
            <a:ext cx="8229600" cy="2935398"/>
          </a:xfrm>
          <a:prstGeom prst="rect">
            <a:avLst/>
          </a:prstGeom>
        </p:spPr>
      </p:pic>
    </p:spTree>
    <p:extLst>
      <p:ext uri="{BB962C8B-B14F-4D97-AF65-F5344CB8AC3E}">
        <p14:creationId xmlns:p14="http://schemas.microsoft.com/office/powerpoint/2010/main" val="42837639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Safety Signs </a:t>
            </a:r>
            <a:endParaRPr lang="en-AU" dirty="0"/>
          </a:p>
        </p:txBody>
      </p:sp>
      <p:sp>
        <p:nvSpPr>
          <p:cNvPr id="3" name="Content Placeholder 2"/>
          <p:cNvSpPr>
            <a:spLocks noGrp="1"/>
          </p:cNvSpPr>
          <p:nvPr>
            <p:ph idx="1"/>
          </p:nvPr>
        </p:nvSpPr>
        <p:spPr>
          <a:xfrm>
            <a:off x="457200" y="1600200"/>
            <a:ext cx="4824101" cy="4525963"/>
          </a:xfrm>
        </p:spPr>
        <p:txBody>
          <a:bodyPr/>
          <a:lstStyle/>
          <a:p>
            <a:pPr marL="0" indent="0">
              <a:buNone/>
            </a:pPr>
            <a:r>
              <a:rPr lang="en-AU" dirty="0"/>
              <a:t>Along with container labels and the provision of SDS, safety signs and placards contribute to the hazard communication system at a workplace.</a:t>
            </a:r>
            <a:endParaRPr lang="en-AU" dirty="0"/>
          </a:p>
        </p:txBody>
      </p:sp>
      <p:pic>
        <p:nvPicPr>
          <p:cNvPr id="4" name="Picture 3"/>
          <p:cNvPicPr>
            <a:picLocks noChangeAspect="1"/>
          </p:cNvPicPr>
          <p:nvPr/>
        </p:nvPicPr>
        <p:blipFill>
          <a:blip r:embed="rId2"/>
          <a:stretch>
            <a:fillRect/>
          </a:stretch>
        </p:blipFill>
        <p:spPr>
          <a:xfrm>
            <a:off x="6307776" y="1705866"/>
            <a:ext cx="1809750" cy="4095750"/>
          </a:xfrm>
          <a:prstGeom prst="rect">
            <a:avLst/>
          </a:prstGeom>
        </p:spPr>
      </p:pic>
    </p:spTree>
    <p:extLst>
      <p:ext uri="{BB962C8B-B14F-4D97-AF65-F5344CB8AC3E}">
        <p14:creationId xmlns:p14="http://schemas.microsoft.com/office/powerpoint/2010/main" val="2479374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t="-2188" b="7800"/>
          <a:stretch/>
        </p:blipFill>
        <p:spPr>
          <a:xfrm>
            <a:off x="6107016" y="5337532"/>
            <a:ext cx="1685925" cy="1474431"/>
          </a:xfrm>
          <a:prstGeom prst="rect">
            <a:avLst/>
          </a:prstGeom>
        </p:spPr>
      </p:pic>
      <p:sp>
        <p:nvSpPr>
          <p:cNvPr id="2" name="Title 1"/>
          <p:cNvSpPr>
            <a:spLocks noGrp="1"/>
          </p:cNvSpPr>
          <p:nvPr>
            <p:ph type="title"/>
          </p:nvPr>
        </p:nvSpPr>
        <p:spPr/>
        <p:txBody>
          <a:bodyPr/>
          <a:lstStyle/>
          <a:p>
            <a:r>
              <a:rPr lang="en-AU" dirty="0" smtClean="0"/>
              <a:t>Placards </a:t>
            </a:r>
            <a:endParaRPr lang="en-AU" dirty="0"/>
          </a:p>
        </p:txBody>
      </p:sp>
      <p:sp>
        <p:nvSpPr>
          <p:cNvPr id="3" name="Content Placeholder 2"/>
          <p:cNvSpPr>
            <a:spLocks noGrp="1"/>
          </p:cNvSpPr>
          <p:nvPr>
            <p:ph idx="1"/>
          </p:nvPr>
        </p:nvSpPr>
        <p:spPr/>
        <p:txBody>
          <a:bodyPr>
            <a:normAutofit fontScale="70000" lnSpcReduction="20000"/>
          </a:bodyPr>
          <a:lstStyle/>
          <a:p>
            <a:pPr marL="0" indent="0">
              <a:buNone/>
            </a:pPr>
            <a:r>
              <a:rPr lang="en-AU" dirty="0"/>
              <a:t>Placards are a special type of safety sign that contains information about the hazardous chemical stored in the container or storage area and are to be displayed in a prominent place, or next to a container or storage area for hazardous chemicals at a workplace. Placards serve to: </a:t>
            </a:r>
          </a:p>
          <a:p>
            <a:pPr lvl="0"/>
            <a:r>
              <a:rPr lang="en-AU" dirty="0"/>
              <a:t>alert people (workers, contractors, visitors and emergency service personnel) to the presence of hazardous chemicals </a:t>
            </a:r>
          </a:p>
          <a:p>
            <a:pPr lvl="0"/>
            <a:r>
              <a:rPr lang="en-AU" dirty="0"/>
              <a:t>identify hazardous chemicals stored in bulk (e.g. tanks) </a:t>
            </a:r>
          </a:p>
          <a:p>
            <a:pPr lvl="0"/>
            <a:r>
              <a:rPr lang="en-AU" dirty="0"/>
              <a:t>identify areas where significant quantities of hazardous chemicals in packages are stored</a:t>
            </a:r>
          </a:p>
          <a:p>
            <a:pPr lvl="0"/>
            <a:r>
              <a:rPr lang="en-AU" dirty="0"/>
              <a:t>identify the hazards of goods present, and indicate the required emergency actions for hazardous chemicals in tanks through the use of the HAZCHEM code. </a:t>
            </a:r>
          </a:p>
          <a:p>
            <a:pPr marL="0" indent="0">
              <a:buNone/>
            </a:pPr>
            <a:endParaRPr lang="en-AU" dirty="0"/>
          </a:p>
        </p:txBody>
      </p:sp>
      <p:pic>
        <p:nvPicPr>
          <p:cNvPr id="4" name="Picture 3"/>
          <p:cNvPicPr>
            <a:picLocks noChangeAspect="1"/>
          </p:cNvPicPr>
          <p:nvPr/>
        </p:nvPicPr>
        <p:blipFill>
          <a:blip r:embed="rId3"/>
          <a:stretch>
            <a:fillRect/>
          </a:stretch>
        </p:blipFill>
        <p:spPr>
          <a:xfrm>
            <a:off x="1694560" y="5440363"/>
            <a:ext cx="1447800" cy="1371600"/>
          </a:xfrm>
          <a:prstGeom prst="rect">
            <a:avLst/>
          </a:prstGeom>
        </p:spPr>
      </p:pic>
      <p:pic>
        <p:nvPicPr>
          <p:cNvPr id="6" name="Picture 5"/>
          <p:cNvPicPr>
            <a:picLocks noChangeAspect="1"/>
          </p:cNvPicPr>
          <p:nvPr/>
        </p:nvPicPr>
        <p:blipFill>
          <a:blip r:embed="rId4"/>
          <a:stretch>
            <a:fillRect/>
          </a:stretch>
        </p:blipFill>
        <p:spPr>
          <a:xfrm>
            <a:off x="3791250" y="5440363"/>
            <a:ext cx="1666875" cy="1409700"/>
          </a:xfrm>
          <a:prstGeom prst="rect">
            <a:avLst/>
          </a:prstGeom>
        </p:spPr>
      </p:pic>
    </p:spTree>
    <p:extLst>
      <p:ext uri="{BB962C8B-B14F-4D97-AF65-F5344CB8AC3E}">
        <p14:creationId xmlns:p14="http://schemas.microsoft.com/office/powerpoint/2010/main" val="41291369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Identification of reactions</a:t>
            </a:r>
            <a:endParaRPr lang="en-AU" dirty="0"/>
          </a:p>
        </p:txBody>
      </p:sp>
      <p:sp>
        <p:nvSpPr>
          <p:cNvPr id="3" name="Content Placeholder 2"/>
          <p:cNvSpPr>
            <a:spLocks noGrp="1"/>
          </p:cNvSpPr>
          <p:nvPr>
            <p:ph idx="1"/>
          </p:nvPr>
        </p:nvSpPr>
        <p:spPr/>
        <p:txBody>
          <a:bodyPr/>
          <a:lstStyle/>
          <a:p>
            <a:pPr marL="0" indent="0">
              <a:buNone/>
            </a:pPr>
            <a:r>
              <a:rPr lang="en-AU" dirty="0"/>
              <a:t>Some hazardous chemicals are reactive in nature and can create new hazards if it interacts with other substances or materials (not just other hazardous chemicals). </a:t>
            </a:r>
          </a:p>
          <a:p>
            <a:pPr marL="0" indent="0">
              <a:buNone/>
            </a:pPr>
            <a:endParaRPr lang="en-AU" dirty="0"/>
          </a:p>
        </p:txBody>
      </p:sp>
    </p:spTree>
    <p:extLst>
      <p:ext uri="{BB962C8B-B14F-4D97-AF65-F5344CB8AC3E}">
        <p14:creationId xmlns:p14="http://schemas.microsoft.com/office/powerpoint/2010/main" val="31062870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Fire and explosion prevention</a:t>
            </a:r>
            <a:endParaRPr lang="en-AU" dirty="0"/>
          </a:p>
        </p:txBody>
      </p:sp>
      <p:sp>
        <p:nvSpPr>
          <p:cNvPr id="3" name="Content Placeholder 2"/>
          <p:cNvSpPr>
            <a:spLocks noGrp="1"/>
          </p:cNvSpPr>
          <p:nvPr>
            <p:ph idx="1"/>
          </p:nvPr>
        </p:nvSpPr>
        <p:spPr>
          <a:xfrm>
            <a:off x="457200" y="1600200"/>
            <a:ext cx="8229600" cy="4980062"/>
          </a:xfrm>
        </p:spPr>
        <p:txBody>
          <a:bodyPr>
            <a:normAutofit fontScale="85000" lnSpcReduction="20000"/>
          </a:bodyPr>
          <a:lstStyle/>
          <a:p>
            <a:pPr marL="0" indent="0">
              <a:buNone/>
            </a:pPr>
            <a:r>
              <a:rPr lang="en-AU" dirty="0"/>
              <a:t>A PCBU must ensure an ignition source is not introduced into a hazardous area (from outside or within the space). A hazardous area should be identified and classified by a competent person and a plan detailing the extent of the areas be kept as a reference and be used to support the implementation of appropriate fire and explosion prevention measures.</a:t>
            </a:r>
            <a:r>
              <a:rPr lang="en-AU" dirty="0"/>
              <a:t> </a:t>
            </a:r>
            <a:endParaRPr lang="en-AU" dirty="0" smtClean="0"/>
          </a:p>
          <a:p>
            <a:pPr marL="0" indent="0">
              <a:buNone/>
            </a:pPr>
            <a:endParaRPr lang="en-AU" dirty="0"/>
          </a:p>
          <a:p>
            <a:pPr marL="0" indent="0">
              <a:buNone/>
            </a:pPr>
            <a:r>
              <a:rPr lang="en-AU" dirty="0" smtClean="0"/>
              <a:t>Hazardous </a:t>
            </a:r>
            <a:r>
              <a:rPr lang="en-AU" dirty="0"/>
              <a:t>area is defined in the Regulation as an area in which an explosive gas/combustible dust is present in the atmosphere in a quantity that requires special precautions to be taken for the construction, installation and use of plant.</a:t>
            </a:r>
          </a:p>
          <a:p>
            <a:pPr marL="0" indent="0">
              <a:buNone/>
            </a:pPr>
            <a:endParaRPr lang="en-AU" dirty="0"/>
          </a:p>
        </p:txBody>
      </p:sp>
    </p:spTree>
    <p:extLst>
      <p:ext uri="{BB962C8B-B14F-4D97-AF65-F5344CB8AC3E}">
        <p14:creationId xmlns:p14="http://schemas.microsoft.com/office/powerpoint/2010/main" val="13956265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Ignition sources - control measures</a:t>
            </a:r>
            <a:endParaRPr lang="en-AU" dirty="0"/>
          </a:p>
        </p:txBody>
      </p:sp>
      <p:sp>
        <p:nvSpPr>
          <p:cNvPr id="3" name="Content Placeholder 2"/>
          <p:cNvSpPr>
            <a:spLocks noGrp="1"/>
          </p:cNvSpPr>
          <p:nvPr>
            <p:ph idx="1"/>
          </p:nvPr>
        </p:nvSpPr>
        <p:spPr>
          <a:xfrm>
            <a:off x="457200" y="1719841"/>
            <a:ext cx="8229600" cy="4525963"/>
          </a:xfrm>
        </p:spPr>
        <p:txBody>
          <a:bodyPr>
            <a:normAutofit fontScale="32500" lnSpcReduction="20000"/>
          </a:bodyPr>
          <a:lstStyle/>
          <a:p>
            <a:pPr lvl="0"/>
            <a:r>
              <a:rPr lang="en-AU" sz="4900" dirty="0"/>
              <a:t>identifying, classifying and managing hazardous areas</a:t>
            </a:r>
          </a:p>
          <a:p>
            <a:pPr lvl="0"/>
            <a:r>
              <a:rPr lang="en-AU" sz="4900" dirty="0"/>
              <a:t>controlling emissions of flammable vapours, gases and mists (see below)</a:t>
            </a:r>
          </a:p>
          <a:p>
            <a:pPr lvl="0"/>
            <a:r>
              <a:rPr lang="en-AU" sz="4900" dirty="0"/>
              <a:t>use of ventilation systems to control vapours during both normal and abnormal conditions (e.g. leak or spill)</a:t>
            </a:r>
          </a:p>
          <a:p>
            <a:pPr lvl="0"/>
            <a:r>
              <a:rPr lang="en-AU" sz="4900" dirty="0"/>
              <a:t>eliminating ignition sources from hazardous areas (see below)</a:t>
            </a:r>
          </a:p>
          <a:p>
            <a:pPr lvl="0"/>
            <a:r>
              <a:rPr lang="en-AU" sz="4900" dirty="0"/>
              <a:t>installing systems to detect leaks of flammable gases or vapours and enable response actions to be taken</a:t>
            </a:r>
          </a:p>
          <a:p>
            <a:pPr lvl="0"/>
            <a:r>
              <a:rPr lang="en-AU" sz="4900" dirty="0"/>
              <a:t>using intrinsically safe or flameproof equipment</a:t>
            </a:r>
          </a:p>
          <a:p>
            <a:pPr lvl="0"/>
            <a:r>
              <a:rPr lang="en-AU" sz="4900" dirty="0"/>
              <a:t>substituting flammable materials for ones that are less flammable or combustible</a:t>
            </a:r>
          </a:p>
          <a:p>
            <a:pPr lvl="0"/>
            <a:r>
              <a:rPr lang="en-AU" sz="4900" dirty="0"/>
              <a:t>ensuring incompatible materials (e.g. oxidizers and oils) are separated or segregated</a:t>
            </a:r>
          </a:p>
          <a:p>
            <a:pPr lvl="0"/>
            <a:r>
              <a:rPr lang="en-AU" sz="4900" dirty="0"/>
              <a:t>reducing quantities of flammable and combustible materials, including items that contribute to the fire load but that are not hazardous chemicals themselves (e.g. wooden pallets, oil)</a:t>
            </a:r>
          </a:p>
          <a:p>
            <a:pPr lvl="0"/>
            <a:r>
              <a:rPr lang="en-AU" sz="4900" dirty="0"/>
              <a:t>ensuring equipment used in handling flammable hazardous chemicals is maintained in accordance with manufacturer's instructions</a:t>
            </a:r>
          </a:p>
          <a:p>
            <a:pPr lvl="0"/>
            <a:r>
              <a:rPr lang="en-AU" sz="4900" dirty="0"/>
              <a:t>adopting good housekeeping practices to minimise accumulation of combustible dusts.</a:t>
            </a:r>
          </a:p>
          <a:p>
            <a:pPr marL="0" indent="0">
              <a:buNone/>
            </a:pPr>
            <a:endParaRPr lang="en-AU" dirty="0"/>
          </a:p>
        </p:txBody>
      </p:sp>
    </p:spTree>
    <p:extLst>
      <p:ext uri="{BB962C8B-B14F-4D97-AF65-F5344CB8AC3E}">
        <p14:creationId xmlns:p14="http://schemas.microsoft.com/office/powerpoint/2010/main" val="16514407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fontScale="90000"/>
          </a:bodyPr>
          <a:lstStyle/>
          <a:p>
            <a:r>
              <a:rPr lang="en-AU" dirty="0" smtClean="0"/>
              <a:t>Keeping hazardous chemicals stable</a:t>
            </a:r>
            <a:endParaRPr lang="en-AU" dirty="0"/>
          </a:p>
        </p:txBody>
      </p:sp>
      <p:sp>
        <p:nvSpPr>
          <p:cNvPr id="3" name="Content Placeholder 2"/>
          <p:cNvSpPr>
            <a:spLocks noGrp="1"/>
          </p:cNvSpPr>
          <p:nvPr>
            <p:ph idx="1"/>
          </p:nvPr>
        </p:nvSpPr>
        <p:spPr/>
        <p:txBody>
          <a:bodyPr/>
          <a:lstStyle/>
          <a:p>
            <a:pPr marL="0" indent="0">
              <a:buNone/>
            </a:pPr>
            <a:r>
              <a:rPr lang="en-AU" dirty="0"/>
              <a:t>Some hazardous chemicals are inherently unstable or highly reactive, or they can become unstable under certain conditions during use, often in a deliberate process. </a:t>
            </a:r>
            <a:endParaRPr lang="en-AU" dirty="0" smtClean="0"/>
          </a:p>
          <a:p>
            <a:pPr marL="0" indent="0">
              <a:buNone/>
            </a:pPr>
            <a:endParaRPr lang="en-AU" dirty="0"/>
          </a:p>
          <a:p>
            <a:pPr marL="0" indent="0">
              <a:buNone/>
            </a:pPr>
            <a:r>
              <a:rPr lang="en-AU" dirty="0"/>
              <a:t>Always check the product’s SDS for any conditions that may affect its stability and conditions to avoid. </a:t>
            </a:r>
            <a:endParaRPr lang="en-AU" dirty="0"/>
          </a:p>
        </p:txBody>
      </p:sp>
    </p:spTree>
    <p:extLst>
      <p:ext uri="{BB962C8B-B14F-4D97-AF65-F5344CB8AC3E}">
        <p14:creationId xmlns:p14="http://schemas.microsoft.com/office/powerpoint/2010/main" val="25523088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Identification of contents</a:t>
            </a:r>
            <a:endParaRPr lang="en-AU" dirty="0"/>
          </a:p>
        </p:txBody>
      </p:sp>
      <p:sp>
        <p:nvSpPr>
          <p:cNvPr id="3" name="Content Placeholder 2"/>
          <p:cNvSpPr>
            <a:spLocks noGrp="1"/>
          </p:cNvSpPr>
          <p:nvPr>
            <p:ph idx="1"/>
          </p:nvPr>
        </p:nvSpPr>
        <p:spPr/>
        <p:txBody>
          <a:bodyPr>
            <a:normAutofit fontScale="85000" lnSpcReduction="10000"/>
          </a:bodyPr>
          <a:lstStyle/>
          <a:p>
            <a:pPr marL="0" indent="0">
              <a:buNone/>
            </a:pPr>
            <a:r>
              <a:rPr lang="en-AU" dirty="0"/>
              <a:t>The hazardous chemical contents of storage and handling systems must be identified and specific requirements apply depending on the type of storage and handling system. For example: </a:t>
            </a:r>
          </a:p>
          <a:p>
            <a:pPr lvl="0"/>
            <a:r>
              <a:rPr lang="en-AU" dirty="0"/>
              <a:t>packages require correct labelling (section 342)</a:t>
            </a:r>
          </a:p>
          <a:p>
            <a:pPr lvl="0"/>
            <a:r>
              <a:rPr lang="en-AU" dirty="0"/>
              <a:t>bulk containers require tank placards displaying the proper shipping name, UN Number, Hazchem code and dangerous goods class label as specified in the ADG Code (section 350)</a:t>
            </a:r>
          </a:p>
          <a:p>
            <a:pPr lvl="0"/>
            <a:r>
              <a:rPr lang="en-AU" dirty="0"/>
              <a:t>pipework is identified by a label, sign or another way on or near the pipework (section 343).</a:t>
            </a:r>
          </a:p>
          <a:p>
            <a:pPr marL="0" indent="0">
              <a:buNone/>
            </a:pPr>
            <a:endParaRPr lang="en-AU" dirty="0"/>
          </a:p>
        </p:txBody>
      </p:sp>
    </p:spTree>
    <p:extLst>
      <p:ext uri="{BB962C8B-B14F-4D97-AF65-F5344CB8AC3E}">
        <p14:creationId xmlns:p14="http://schemas.microsoft.com/office/powerpoint/2010/main" val="12998831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Containing spills</a:t>
            </a:r>
            <a:endParaRPr lang="en-AU" dirty="0"/>
          </a:p>
        </p:txBody>
      </p:sp>
      <p:pic>
        <p:nvPicPr>
          <p:cNvPr id="4" name="Content Placeholder 3"/>
          <p:cNvPicPr>
            <a:picLocks noGrp="1" noChangeAspect="1"/>
          </p:cNvPicPr>
          <p:nvPr>
            <p:ph idx="1"/>
          </p:nvPr>
        </p:nvPicPr>
        <p:blipFill rotWithShape="1">
          <a:blip r:embed="rId2"/>
          <a:srcRect t="2660"/>
          <a:stretch/>
        </p:blipFill>
        <p:spPr>
          <a:xfrm>
            <a:off x="517021" y="1824535"/>
            <a:ext cx="8229600" cy="1371592"/>
          </a:xfrm>
          <a:prstGeom prst="rect">
            <a:avLst/>
          </a:prstGeom>
        </p:spPr>
      </p:pic>
      <p:pic>
        <p:nvPicPr>
          <p:cNvPr id="1026"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4819" y="3286349"/>
            <a:ext cx="6115050"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058200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Emergency Plan </a:t>
            </a:r>
            <a:endParaRPr lang="en-AU" dirty="0"/>
          </a:p>
        </p:txBody>
      </p:sp>
      <p:pic>
        <p:nvPicPr>
          <p:cNvPr id="4" name="Content Placeholder 3"/>
          <p:cNvPicPr>
            <a:picLocks noGrp="1" noChangeAspect="1"/>
          </p:cNvPicPr>
          <p:nvPr>
            <p:ph idx="1"/>
          </p:nvPr>
        </p:nvPicPr>
        <p:blipFill>
          <a:blip r:embed="rId2"/>
          <a:stretch>
            <a:fillRect/>
          </a:stretch>
        </p:blipFill>
        <p:spPr>
          <a:xfrm>
            <a:off x="457200" y="1897162"/>
            <a:ext cx="8229600" cy="2034873"/>
          </a:xfrm>
          <a:prstGeom prst="rect">
            <a:avLst/>
          </a:prstGeom>
        </p:spPr>
      </p:pic>
    </p:spTree>
    <p:extLst>
      <p:ext uri="{BB962C8B-B14F-4D97-AF65-F5344CB8AC3E}">
        <p14:creationId xmlns:p14="http://schemas.microsoft.com/office/powerpoint/2010/main" val="19953655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Manifests</a:t>
            </a:r>
            <a:endParaRPr lang="en-AU" dirty="0"/>
          </a:p>
        </p:txBody>
      </p:sp>
      <p:pic>
        <p:nvPicPr>
          <p:cNvPr id="4" name="Content Placeholder 3"/>
          <p:cNvPicPr>
            <a:picLocks noGrp="1" noChangeAspect="1"/>
          </p:cNvPicPr>
          <p:nvPr>
            <p:ph idx="1"/>
          </p:nvPr>
        </p:nvPicPr>
        <p:blipFill>
          <a:blip r:embed="rId2"/>
          <a:stretch>
            <a:fillRect/>
          </a:stretch>
        </p:blipFill>
        <p:spPr>
          <a:xfrm>
            <a:off x="1301632" y="1529823"/>
            <a:ext cx="5600700" cy="4495800"/>
          </a:xfrm>
          <a:prstGeom prst="rect">
            <a:avLst/>
          </a:prstGeom>
        </p:spPr>
      </p:pic>
    </p:spTree>
    <p:extLst>
      <p:ext uri="{BB962C8B-B14F-4D97-AF65-F5344CB8AC3E}">
        <p14:creationId xmlns:p14="http://schemas.microsoft.com/office/powerpoint/2010/main" val="7656804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Fire protection and equipment</a:t>
            </a:r>
            <a:endParaRPr lang="en-AU" dirty="0"/>
          </a:p>
        </p:txBody>
      </p:sp>
      <p:sp>
        <p:nvSpPr>
          <p:cNvPr id="3" name="Content Placeholder 2"/>
          <p:cNvSpPr>
            <a:spLocks noGrp="1"/>
          </p:cNvSpPr>
          <p:nvPr>
            <p:ph idx="1"/>
          </p:nvPr>
        </p:nvSpPr>
        <p:spPr/>
        <p:txBody>
          <a:bodyPr>
            <a:normAutofit fontScale="85000" lnSpcReduction="20000"/>
          </a:bodyPr>
          <a:lstStyle/>
          <a:p>
            <a:pPr marL="0" indent="0">
              <a:buNone/>
            </a:pPr>
            <a:r>
              <a:rPr lang="en-AU" dirty="0"/>
              <a:t>Regulation section 359 requires a PCBU to ensure the workplace is provided with fire protection and firefighting equipment that is designed and built for the types of hazardous chemicals at the workplace:</a:t>
            </a:r>
          </a:p>
          <a:p>
            <a:pPr lvl="0"/>
            <a:r>
              <a:rPr lang="en-AU" dirty="0"/>
              <a:t>in the quantities in which they are used, handled, generated or stored, and</a:t>
            </a:r>
          </a:p>
          <a:p>
            <a:pPr lvl="0"/>
            <a:r>
              <a:rPr lang="en-AU" dirty="0"/>
              <a:t>the conditions under which they are used, handled, generated or stored, having regard to:</a:t>
            </a:r>
          </a:p>
          <a:p>
            <a:pPr lvl="0"/>
            <a:r>
              <a:rPr lang="en-AU" dirty="0"/>
              <a:t>the fire load of the hazardous chemicals</a:t>
            </a:r>
          </a:p>
          <a:p>
            <a:pPr lvl="0"/>
            <a:r>
              <a:rPr lang="en-AU" dirty="0"/>
              <a:t>the fire load from other sources</a:t>
            </a:r>
          </a:p>
          <a:p>
            <a:pPr lvl="0"/>
            <a:r>
              <a:rPr lang="en-AU" dirty="0"/>
              <a:t>the compatibility of the hazardous chemicals with other substances and mixtures at the workplace.</a:t>
            </a:r>
          </a:p>
          <a:p>
            <a:pPr marL="0" indent="0">
              <a:buNone/>
            </a:pPr>
            <a:endParaRPr lang="en-AU" dirty="0"/>
          </a:p>
        </p:txBody>
      </p:sp>
    </p:spTree>
    <p:extLst>
      <p:ext uri="{BB962C8B-B14F-4D97-AF65-F5344CB8AC3E}">
        <p14:creationId xmlns:p14="http://schemas.microsoft.com/office/powerpoint/2010/main" val="26059841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Maintaining control measures</a:t>
            </a:r>
            <a:endParaRPr lang="en-AU" dirty="0"/>
          </a:p>
        </p:txBody>
      </p:sp>
      <p:sp>
        <p:nvSpPr>
          <p:cNvPr id="3" name="Content Placeholder 2"/>
          <p:cNvSpPr>
            <a:spLocks noGrp="1"/>
          </p:cNvSpPr>
          <p:nvPr>
            <p:ph idx="1"/>
          </p:nvPr>
        </p:nvSpPr>
        <p:spPr/>
        <p:txBody>
          <a:bodyPr>
            <a:normAutofit fontScale="92500" lnSpcReduction="20000"/>
          </a:bodyPr>
          <a:lstStyle/>
          <a:p>
            <a:pPr marL="0" indent="0">
              <a:buNone/>
            </a:pPr>
            <a:r>
              <a:rPr lang="en-AU" dirty="0"/>
              <a:t>Maintenance of control measures may involve the following:</a:t>
            </a:r>
          </a:p>
          <a:p>
            <a:pPr lvl="0"/>
            <a:r>
              <a:rPr lang="en-AU" dirty="0"/>
              <a:t>regular inspections of control measures</a:t>
            </a:r>
          </a:p>
          <a:p>
            <a:pPr lvl="0"/>
            <a:r>
              <a:rPr lang="en-AU" dirty="0"/>
              <a:t>supervision to ensure workers are using the control measures properly</a:t>
            </a:r>
          </a:p>
          <a:p>
            <a:pPr lvl="0"/>
            <a:r>
              <a:rPr lang="en-AU" dirty="0"/>
              <a:t>preventative maintenance and testing programs for chemical storage and handling systems</a:t>
            </a:r>
          </a:p>
          <a:p>
            <a:pPr lvl="0"/>
            <a:r>
              <a:rPr lang="en-AU" dirty="0"/>
              <a:t>periodic air monitoring to ensure that engineering and administrative controls remain 	effective.</a:t>
            </a:r>
          </a:p>
          <a:p>
            <a:pPr marL="0" indent="0">
              <a:buNone/>
            </a:pPr>
            <a:endParaRPr lang="en-AU" dirty="0"/>
          </a:p>
        </p:txBody>
      </p:sp>
    </p:spTree>
    <p:extLst>
      <p:ext uri="{BB962C8B-B14F-4D97-AF65-F5344CB8AC3E}">
        <p14:creationId xmlns:p14="http://schemas.microsoft.com/office/powerpoint/2010/main" val="32029636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Notification requirements</a:t>
            </a:r>
            <a:endParaRPr lang="en-AU" dirty="0"/>
          </a:p>
        </p:txBody>
      </p:sp>
      <p:sp>
        <p:nvSpPr>
          <p:cNvPr id="3" name="Content Placeholder 2"/>
          <p:cNvSpPr>
            <a:spLocks noGrp="1"/>
          </p:cNvSpPr>
          <p:nvPr>
            <p:ph idx="1"/>
          </p:nvPr>
        </p:nvSpPr>
        <p:spPr>
          <a:xfrm>
            <a:off x="457200" y="1600200"/>
            <a:ext cx="8229600" cy="4877512"/>
          </a:xfrm>
        </p:spPr>
        <p:txBody>
          <a:bodyPr>
            <a:normAutofit fontScale="70000" lnSpcReduction="20000"/>
          </a:bodyPr>
          <a:lstStyle/>
          <a:p>
            <a:pPr marL="0" indent="0">
              <a:buNone/>
            </a:pPr>
            <a:endParaRPr lang="en-AU" dirty="0" smtClean="0"/>
          </a:p>
          <a:p>
            <a:r>
              <a:rPr lang="en-AU" dirty="0"/>
              <a:t>Notification of hazardous chemicals above manifest </a:t>
            </a:r>
            <a:r>
              <a:rPr lang="en-AU" dirty="0" smtClean="0"/>
              <a:t>quantities – </a:t>
            </a:r>
            <a:r>
              <a:rPr lang="en-AU" i="1" dirty="0" smtClean="0"/>
              <a:t>Form 73</a:t>
            </a:r>
          </a:p>
          <a:p>
            <a:endParaRPr lang="en-AU" i="1" dirty="0"/>
          </a:p>
          <a:p>
            <a:r>
              <a:rPr lang="en-AU" dirty="0"/>
              <a:t>Notification of the presence of schedule 15 chemicals in excess of 10 per cent of the prescribed quantities for a major hazard </a:t>
            </a:r>
            <a:r>
              <a:rPr lang="en-AU" dirty="0" smtClean="0"/>
              <a:t>facility – </a:t>
            </a:r>
            <a:r>
              <a:rPr lang="en-AU" i="1" dirty="0" smtClean="0"/>
              <a:t>Form 69</a:t>
            </a:r>
          </a:p>
          <a:p>
            <a:endParaRPr lang="en-AU" i="1" dirty="0"/>
          </a:p>
          <a:p>
            <a:r>
              <a:rPr lang="en-AU" dirty="0"/>
              <a:t>Construction or operation of a hazardous chemicals pipeline that enters a public </a:t>
            </a:r>
            <a:r>
              <a:rPr lang="en-AU" dirty="0" smtClean="0"/>
              <a:t>place – </a:t>
            </a:r>
            <a:r>
              <a:rPr lang="en-AU" i="1" dirty="0" smtClean="0"/>
              <a:t>Form 70</a:t>
            </a:r>
          </a:p>
          <a:p>
            <a:endParaRPr lang="en-AU" i="1" dirty="0"/>
          </a:p>
          <a:p>
            <a:r>
              <a:rPr lang="en-AU" dirty="0"/>
              <a:t>Presence of an abandoned underground tank that has been used to store flammable gas or flammable </a:t>
            </a:r>
            <a:r>
              <a:rPr lang="en-AU" dirty="0" smtClean="0"/>
              <a:t>liquid – </a:t>
            </a:r>
            <a:r>
              <a:rPr lang="en-AU" i="1" dirty="0" smtClean="0"/>
              <a:t>Form 72</a:t>
            </a:r>
            <a:endParaRPr lang="en-AU" i="1" dirty="0"/>
          </a:p>
          <a:p>
            <a:pPr marL="0" indent="0">
              <a:buNone/>
            </a:pPr>
            <a:endParaRPr lang="en-AU" dirty="0"/>
          </a:p>
          <a:p>
            <a:pPr marL="0" indent="0">
              <a:buNone/>
            </a:pPr>
            <a:endParaRPr lang="en-AU" dirty="0"/>
          </a:p>
        </p:txBody>
      </p:sp>
    </p:spTree>
    <p:extLst>
      <p:ext uri="{BB962C8B-B14F-4D97-AF65-F5344CB8AC3E}">
        <p14:creationId xmlns:p14="http://schemas.microsoft.com/office/powerpoint/2010/main" val="18921553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F5BED7FE-73DA-E24A-BF43-1540DFCBB957}"/>
              </a:ext>
            </a:extLst>
          </p:cNvPr>
          <p:cNvPicPr>
            <a:picLocks noChangeAspect="1"/>
          </p:cNvPicPr>
          <p:nvPr/>
        </p:nvPicPr>
        <p:blipFill>
          <a:blip r:embed="rId2"/>
          <a:stretch>
            <a:fillRect/>
          </a:stretch>
        </p:blipFill>
        <p:spPr>
          <a:xfrm>
            <a:off x="0" y="4756"/>
            <a:ext cx="9144000" cy="6848488"/>
          </a:xfrm>
          <a:prstGeom prst="rect">
            <a:avLst/>
          </a:prstGeom>
        </p:spPr>
      </p:pic>
    </p:spTree>
    <p:extLst>
      <p:ext uri="{BB962C8B-B14F-4D97-AF65-F5344CB8AC3E}">
        <p14:creationId xmlns:p14="http://schemas.microsoft.com/office/powerpoint/2010/main" val="38366722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392</TotalTime>
  <Words>1318</Words>
  <Application>Microsoft Office PowerPoint</Application>
  <PresentationFormat>On-screen Show (4:3)</PresentationFormat>
  <Paragraphs>121</Paragraphs>
  <Slides>24</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24</vt:i4>
      </vt:variant>
    </vt:vector>
  </HeadingPairs>
  <TitlesOfParts>
    <vt:vector size="26" baseType="lpstr">
      <vt:lpstr>Arial</vt:lpstr>
      <vt:lpstr>Office Theme</vt:lpstr>
      <vt:lpstr>PowerPoint Presentation</vt:lpstr>
      <vt:lpstr>Assessment Criteria</vt:lpstr>
      <vt:lpstr>Legislation</vt:lpstr>
      <vt:lpstr>What is a hazardous chemical?</vt:lpstr>
      <vt:lpstr>Globally harmonised system (GHS)</vt:lpstr>
      <vt:lpstr>Safety Data Sheets (SDS)</vt:lpstr>
      <vt:lpstr>Content of the Safety Data Sheet</vt:lpstr>
      <vt:lpstr>Registers</vt:lpstr>
      <vt:lpstr>Labelling Containers</vt:lpstr>
      <vt:lpstr>Risk management </vt:lpstr>
      <vt:lpstr>Safety Signs </vt:lpstr>
      <vt:lpstr>Placards </vt:lpstr>
      <vt:lpstr>Identification of reactions</vt:lpstr>
      <vt:lpstr>Fire and explosion prevention</vt:lpstr>
      <vt:lpstr>Ignition sources - control measures</vt:lpstr>
      <vt:lpstr>Keeping hazardous chemicals stable</vt:lpstr>
      <vt:lpstr>Identification of contents</vt:lpstr>
      <vt:lpstr>Containing spills</vt:lpstr>
      <vt:lpstr>Emergency Plan </vt:lpstr>
      <vt:lpstr>Manifests</vt:lpstr>
      <vt:lpstr>Fire protection and equipment</vt:lpstr>
      <vt:lpstr>Maintaining control measures</vt:lpstr>
      <vt:lpstr>Notification requirements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Angelos Sariyiannis</dc:creator>
  <cp:lastModifiedBy>Emma-Claire Bayliss</cp:lastModifiedBy>
  <cp:revision>21</cp:revision>
  <dcterms:created xsi:type="dcterms:W3CDTF">2018-06-15T02:04:24Z</dcterms:created>
  <dcterms:modified xsi:type="dcterms:W3CDTF">2018-07-31T00:35:43Z</dcterms:modified>
</cp:coreProperties>
</file>