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2"/>
  </p:notesMasterIdLst>
  <p:sldIdLst>
    <p:sldId id="257" r:id="rId2"/>
    <p:sldId id="610" r:id="rId3"/>
    <p:sldId id="417" r:id="rId4"/>
    <p:sldId id="309" r:id="rId5"/>
    <p:sldId id="437" r:id="rId6"/>
    <p:sldId id="611" r:id="rId7"/>
    <p:sldId id="392" r:id="rId8"/>
    <p:sldId id="504" r:id="rId9"/>
    <p:sldId id="612" r:id="rId10"/>
    <p:sldId id="439" r:id="rId11"/>
    <p:sldId id="396" r:id="rId12"/>
    <p:sldId id="440" r:id="rId13"/>
    <p:sldId id="401" r:id="rId14"/>
    <p:sldId id="614" r:id="rId15"/>
    <p:sldId id="441" r:id="rId16"/>
    <p:sldId id="405" r:id="rId17"/>
    <p:sldId id="443" r:id="rId18"/>
    <p:sldId id="615" r:id="rId19"/>
    <p:sldId id="616" r:id="rId20"/>
    <p:sldId id="507" r:id="rId21"/>
    <p:sldId id="586" r:id="rId22"/>
    <p:sldId id="587" r:id="rId23"/>
    <p:sldId id="617" r:id="rId24"/>
    <p:sldId id="618" r:id="rId25"/>
    <p:sldId id="619" r:id="rId26"/>
    <p:sldId id="588" r:id="rId27"/>
    <p:sldId id="589" r:id="rId28"/>
    <p:sldId id="590" r:id="rId29"/>
    <p:sldId id="620" r:id="rId30"/>
    <p:sldId id="621" r:id="rId31"/>
    <p:sldId id="622" r:id="rId32"/>
    <p:sldId id="591" r:id="rId33"/>
    <p:sldId id="592" r:id="rId34"/>
    <p:sldId id="593" r:id="rId35"/>
    <p:sldId id="623" r:id="rId36"/>
    <p:sldId id="625" r:id="rId37"/>
    <p:sldId id="626" r:id="rId38"/>
    <p:sldId id="627" r:id="rId39"/>
    <p:sldId id="595" r:id="rId40"/>
    <p:sldId id="596" r:id="rId41"/>
    <p:sldId id="628" r:id="rId42"/>
    <p:sldId id="597" r:id="rId43"/>
    <p:sldId id="562" r:id="rId44"/>
    <p:sldId id="563" r:id="rId45"/>
    <p:sldId id="565" r:id="rId46"/>
    <p:sldId id="566" r:id="rId47"/>
    <p:sldId id="629" r:id="rId48"/>
    <p:sldId id="630" r:id="rId49"/>
    <p:sldId id="568" r:id="rId50"/>
    <p:sldId id="569" r:id="rId51"/>
    <p:sldId id="631" r:id="rId52"/>
    <p:sldId id="570" r:id="rId53"/>
    <p:sldId id="538" r:id="rId54"/>
    <p:sldId id="539" r:id="rId55"/>
    <p:sldId id="632" r:id="rId56"/>
    <p:sldId id="540" r:id="rId57"/>
    <p:sldId id="541" r:id="rId58"/>
    <p:sldId id="542" r:id="rId59"/>
    <p:sldId id="544" r:id="rId60"/>
    <p:sldId id="545" r:id="rId61"/>
    <p:sldId id="633" r:id="rId62"/>
    <p:sldId id="634" r:id="rId63"/>
    <p:sldId id="547" r:id="rId64"/>
    <p:sldId id="548" r:id="rId65"/>
    <p:sldId id="635" r:id="rId66"/>
    <p:sldId id="636" r:id="rId67"/>
    <p:sldId id="549" r:id="rId68"/>
    <p:sldId id="550" r:id="rId69"/>
    <p:sldId id="551" r:id="rId70"/>
    <p:sldId id="637" r:id="rId71"/>
    <p:sldId id="638" r:id="rId72"/>
    <p:sldId id="553" r:id="rId73"/>
    <p:sldId id="554" r:id="rId74"/>
    <p:sldId id="639" r:id="rId75"/>
    <p:sldId id="640" r:id="rId76"/>
    <p:sldId id="555" r:id="rId77"/>
    <p:sldId id="436" r:id="rId78"/>
    <p:sldId id="435" r:id="rId79"/>
    <p:sldId id="418" r:id="rId80"/>
    <p:sldId id="419" r:id="rId8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1525" autoAdjust="0"/>
  </p:normalViewPr>
  <p:slideViewPr>
    <p:cSldViewPr>
      <p:cViewPr>
        <p:scale>
          <a:sx n="60" d="100"/>
          <a:sy n="60" d="100"/>
        </p:scale>
        <p:origin x="-1890" y="-2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61" Type="http://schemas.openxmlformats.org/officeDocument/2006/relationships/slide" Target="slides/slide60.xml"/><Relationship Id="rId8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47094E-D86D-4A95-B272-5BA9F1AEFA32}" type="doc">
      <dgm:prSet loTypeId="urn:microsoft.com/office/officeart/2005/8/layout/process1" loCatId="process" qsTypeId="urn:microsoft.com/office/officeart/2005/8/quickstyle/3d3" qsCatId="3D" csTypeId="urn:microsoft.com/office/officeart/2005/8/colors/accent2_2" csCatId="accent2" phldr="1"/>
      <dgm:spPr/>
    </dgm:pt>
    <dgm:pt modelId="{17FBBA04-3B79-4844-915A-5F01DA12A9BF}">
      <dgm:prSet phldrT="[Text]" custT="1"/>
      <dgm:spPr/>
      <dgm:t>
        <a:bodyPr/>
        <a:lstStyle/>
        <a:p>
          <a:r>
            <a:rPr lang="en-AU" sz="1800" dirty="0"/>
            <a:t>Manufacturer or provider </a:t>
          </a:r>
        </a:p>
      </dgm:t>
    </dgm:pt>
    <dgm:pt modelId="{AC44635C-33B0-4A70-9D05-D7B876CFD67B}" type="parTrans" cxnId="{6A9C1261-63BC-4A8F-A98E-6A86DCECD8B7}">
      <dgm:prSet/>
      <dgm:spPr/>
      <dgm:t>
        <a:bodyPr/>
        <a:lstStyle/>
        <a:p>
          <a:endParaRPr lang="en-AU"/>
        </a:p>
      </dgm:t>
    </dgm:pt>
    <dgm:pt modelId="{3B6DA40E-A3E6-4331-9856-AF32ED11BB42}" type="sibTrans" cxnId="{6A9C1261-63BC-4A8F-A98E-6A86DCECD8B7}">
      <dgm:prSet/>
      <dgm:spPr/>
      <dgm:t>
        <a:bodyPr/>
        <a:lstStyle/>
        <a:p>
          <a:endParaRPr lang="en-AU"/>
        </a:p>
      </dgm:t>
    </dgm:pt>
    <dgm:pt modelId="{B3D529F5-F98D-4267-BB76-957A370EE672}">
      <dgm:prSet phldrT="[Text]" custT="1"/>
      <dgm:spPr/>
      <dgm:t>
        <a:bodyPr/>
        <a:lstStyle/>
        <a:p>
          <a:r>
            <a:rPr lang="en-AU" sz="1800" dirty="0"/>
            <a:t>Consumer</a:t>
          </a:r>
        </a:p>
      </dgm:t>
    </dgm:pt>
    <dgm:pt modelId="{E1CB73F9-C2BE-4504-952D-CE4BE6638E18}" type="parTrans" cxnId="{988D9B79-4DF2-47BA-85BC-63D098FC698D}">
      <dgm:prSet/>
      <dgm:spPr/>
      <dgm:t>
        <a:bodyPr/>
        <a:lstStyle/>
        <a:p>
          <a:endParaRPr lang="en-AU"/>
        </a:p>
      </dgm:t>
    </dgm:pt>
    <dgm:pt modelId="{C1DAB143-6923-4979-B2E6-AD5B6B3EA96C}" type="sibTrans" cxnId="{988D9B79-4DF2-47BA-85BC-63D098FC698D}">
      <dgm:prSet/>
      <dgm:spPr/>
      <dgm:t>
        <a:bodyPr/>
        <a:lstStyle/>
        <a:p>
          <a:endParaRPr lang="en-AU"/>
        </a:p>
      </dgm:t>
    </dgm:pt>
    <dgm:pt modelId="{0BA40EA6-F260-4558-9BC7-9B966E568504}" type="pres">
      <dgm:prSet presAssocID="{E447094E-D86D-4A95-B272-5BA9F1AEFA32}" presName="Name0" presStyleCnt="0">
        <dgm:presLayoutVars>
          <dgm:dir/>
          <dgm:resizeHandles val="exact"/>
        </dgm:presLayoutVars>
      </dgm:prSet>
      <dgm:spPr/>
    </dgm:pt>
    <dgm:pt modelId="{C6864C94-B457-4361-B111-D2D05188843B}" type="pres">
      <dgm:prSet presAssocID="{17FBBA04-3B79-4844-915A-5F01DA12A9BF}" presName="node" presStyleLbl="node1" presStyleIdx="0" presStyleCnt="2" custScaleX="184023">
        <dgm:presLayoutVars>
          <dgm:bulletEnabled val="1"/>
        </dgm:presLayoutVars>
      </dgm:prSet>
      <dgm:spPr/>
      <dgm:t>
        <a:bodyPr/>
        <a:lstStyle/>
        <a:p>
          <a:endParaRPr lang="en-AU"/>
        </a:p>
      </dgm:t>
    </dgm:pt>
    <dgm:pt modelId="{18AE63A9-6E0D-41F1-B963-E3B5916F7EFC}" type="pres">
      <dgm:prSet presAssocID="{3B6DA40E-A3E6-4331-9856-AF32ED11BB42}" presName="sibTrans" presStyleLbl="sibTrans2D1" presStyleIdx="0" presStyleCnt="1"/>
      <dgm:spPr/>
      <dgm:t>
        <a:bodyPr/>
        <a:lstStyle/>
        <a:p>
          <a:endParaRPr lang="en-AU"/>
        </a:p>
      </dgm:t>
    </dgm:pt>
    <dgm:pt modelId="{5133CDCB-981D-41E2-A5E8-D6560C5E04E6}" type="pres">
      <dgm:prSet presAssocID="{3B6DA40E-A3E6-4331-9856-AF32ED11BB42}" presName="connectorText" presStyleLbl="sibTrans2D1" presStyleIdx="0" presStyleCnt="1"/>
      <dgm:spPr/>
      <dgm:t>
        <a:bodyPr/>
        <a:lstStyle/>
        <a:p>
          <a:endParaRPr lang="en-AU"/>
        </a:p>
      </dgm:t>
    </dgm:pt>
    <dgm:pt modelId="{0E87AF81-F717-49F2-8F10-58602A240698}" type="pres">
      <dgm:prSet presAssocID="{B3D529F5-F98D-4267-BB76-957A370EE672}" presName="node" presStyleLbl="node1" presStyleIdx="1" presStyleCnt="2" custScaleX="205491">
        <dgm:presLayoutVars>
          <dgm:bulletEnabled val="1"/>
        </dgm:presLayoutVars>
      </dgm:prSet>
      <dgm:spPr/>
      <dgm:t>
        <a:bodyPr/>
        <a:lstStyle/>
        <a:p>
          <a:endParaRPr lang="en-AU"/>
        </a:p>
      </dgm:t>
    </dgm:pt>
  </dgm:ptLst>
  <dgm:cxnLst>
    <dgm:cxn modelId="{932DD119-4562-4A33-87FE-AAAFCCC005B4}" type="presOf" srcId="{3B6DA40E-A3E6-4331-9856-AF32ED11BB42}" destId="{18AE63A9-6E0D-41F1-B963-E3B5916F7EFC}" srcOrd="0" destOrd="0" presId="urn:microsoft.com/office/officeart/2005/8/layout/process1"/>
    <dgm:cxn modelId="{7F930E49-71F9-4F16-BAE5-ECCEB40E383E}" type="presOf" srcId="{3B6DA40E-A3E6-4331-9856-AF32ED11BB42}" destId="{5133CDCB-981D-41E2-A5E8-D6560C5E04E6}" srcOrd="1" destOrd="0" presId="urn:microsoft.com/office/officeart/2005/8/layout/process1"/>
    <dgm:cxn modelId="{34A73176-A770-433D-83B5-C8B3E0161463}" type="presOf" srcId="{E447094E-D86D-4A95-B272-5BA9F1AEFA32}" destId="{0BA40EA6-F260-4558-9BC7-9B966E568504}" srcOrd="0" destOrd="0" presId="urn:microsoft.com/office/officeart/2005/8/layout/process1"/>
    <dgm:cxn modelId="{896596A7-5EB9-4790-AB42-9C1D6E4BD478}" type="presOf" srcId="{B3D529F5-F98D-4267-BB76-957A370EE672}" destId="{0E87AF81-F717-49F2-8F10-58602A240698}" srcOrd="0" destOrd="0" presId="urn:microsoft.com/office/officeart/2005/8/layout/process1"/>
    <dgm:cxn modelId="{BAA461A6-83CF-4F5E-A18D-6517720EFD33}" type="presOf" srcId="{17FBBA04-3B79-4844-915A-5F01DA12A9BF}" destId="{C6864C94-B457-4361-B111-D2D05188843B}" srcOrd="0" destOrd="0" presId="urn:microsoft.com/office/officeart/2005/8/layout/process1"/>
    <dgm:cxn modelId="{988D9B79-4DF2-47BA-85BC-63D098FC698D}" srcId="{E447094E-D86D-4A95-B272-5BA9F1AEFA32}" destId="{B3D529F5-F98D-4267-BB76-957A370EE672}" srcOrd="1" destOrd="0" parTransId="{E1CB73F9-C2BE-4504-952D-CE4BE6638E18}" sibTransId="{C1DAB143-6923-4979-B2E6-AD5B6B3EA96C}"/>
    <dgm:cxn modelId="{6A9C1261-63BC-4A8F-A98E-6A86DCECD8B7}" srcId="{E447094E-D86D-4A95-B272-5BA9F1AEFA32}" destId="{17FBBA04-3B79-4844-915A-5F01DA12A9BF}" srcOrd="0" destOrd="0" parTransId="{AC44635C-33B0-4A70-9D05-D7B876CFD67B}" sibTransId="{3B6DA40E-A3E6-4331-9856-AF32ED11BB42}"/>
    <dgm:cxn modelId="{651F925E-46EB-4BB2-A35F-2BC5F569D9DB}" type="presParOf" srcId="{0BA40EA6-F260-4558-9BC7-9B966E568504}" destId="{C6864C94-B457-4361-B111-D2D05188843B}" srcOrd="0" destOrd="0" presId="urn:microsoft.com/office/officeart/2005/8/layout/process1"/>
    <dgm:cxn modelId="{C6C3CCD5-8A1E-47C4-BF36-E146091BD4BC}" type="presParOf" srcId="{0BA40EA6-F260-4558-9BC7-9B966E568504}" destId="{18AE63A9-6E0D-41F1-B963-E3B5916F7EFC}" srcOrd="1" destOrd="0" presId="urn:microsoft.com/office/officeart/2005/8/layout/process1"/>
    <dgm:cxn modelId="{25488DC2-EEFC-4B22-86BC-0FFA27802840}" type="presParOf" srcId="{18AE63A9-6E0D-41F1-B963-E3B5916F7EFC}" destId="{5133CDCB-981D-41E2-A5E8-D6560C5E04E6}" srcOrd="0" destOrd="0" presId="urn:microsoft.com/office/officeart/2005/8/layout/process1"/>
    <dgm:cxn modelId="{9DBF4279-5DF9-423E-8485-902CD01FE153}" type="presParOf" srcId="{0BA40EA6-F260-4558-9BC7-9B966E568504}" destId="{0E87AF81-F717-49F2-8F10-58602A240698}" srcOrd="2" destOrd="0" presId="urn:microsoft.com/office/officeart/2005/8/layout/process1"/>
  </dgm:cxnLst>
  <dgm:bg/>
  <dgm:whole>
    <a:ln w="0">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E934E0C-2A04-41F7-8996-E7178F5A2130}" type="doc">
      <dgm:prSet loTypeId="urn:microsoft.com/office/officeart/2005/8/layout/process1" loCatId="process" qsTypeId="urn:microsoft.com/office/officeart/2005/8/quickstyle/3d3" qsCatId="3D" csTypeId="urn:microsoft.com/office/officeart/2005/8/colors/accent2_2" csCatId="accent2" phldr="1"/>
      <dgm:spPr/>
    </dgm:pt>
    <dgm:pt modelId="{D24E8412-7154-4781-AA82-CFB4ABED8492}">
      <dgm:prSet phldrT="[Text]" custT="1"/>
      <dgm:spPr/>
      <dgm:t>
        <a:bodyPr/>
        <a:lstStyle/>
        <a:p>
          <a:r>
            <a:rPr lang="en-AU" sz="1800" dirty="0"/>
            <a:t>Manufacturer or provider</a:t>
          </a:r>
        </a:p>
      </dgm:t>
    </dgm:pt>
    <dgm:pt modelId="{67286702-A0A2-4462-8D30-CE4D7BBC9D09}" type="parTrans" cxnId="{689A58EA-B7C3-41F5-8099-A41A2088E1E6}">
      <dgm:prSet/>
      <dgm:spPr/>
      <dgm:t>
        <a:bodyPr/>
        <a:lstStyle/>
        <a:p>
          <a:endParaRPr lang="en-AU"/>
        </a:p>
      </dgm:t>
    </dgm:pt>
    <dgm:pt modelId="{9CD56060-7EC5-4329-875A-811DA014ACC7}" type="sibTrans" cxnId="{689A58EA-B7C3-41F5-8099-A41A2088E1E6}">
      <dgm:prSet/>
      <dgm:spPr/>
      <dgm:t>
        <a:bodyPr/>
        <a:lstStyle/>
        <a:p>
          <a:endParaRPr lang="en-AU"/>
        </a:p>
      </dgm:t>
    </dgm:pt>
    <dgm:pt modelId="{6687A3D3-B25D-4443-AC22-4A4D41D8E90B}">
      <dgm:prSet phldrT="[Text]" custT="1"/>
      <dgm:spPr/>
      <dgm:t>
        <a:bodyPr/>
        <a:lstStyle/>
        <a:p>
          <a:r>
            <a:rPr lang="en-AU" sz="1800" dirty="0"/>
            <a:t>Retailer</a:t>
          </a:r>
        </a:p>
      </dgm:t>
    </dgm:pt>
    <dgm:pt modelId="{66C79DD4-98DA-4ADF-A7BD-6ACFFBF4F644}" type="parTrans" cxnId="{C382F48F-3B72-416C-B17F-285F4C15C365}">
      <dgm:prSet/>
      <dgm:spPr/>
      <dgm:t>
        <a:bodyPr/>
        <a:lstStyle/>
        <a:p>
          <a:endParaRPr lang="en-AU"/>
        </a:p>
      </dgm:t>
    </dgm:pt>
    <dgm:pt modelId="{CA9787E4-3479-4F85-B2D9-07BB3C501FE2}" type="sibTrans" cxnId="{C382F48F-3B72-416C-B17F-285F4C15C365}">
      <dgm:prSet/>
      <dgm:spPr/>
      <dgm:t>
        <a:bodyPr/>
        <a:lstStyle/>
        <a:p>
          <a:endParaRPr lang="en-AU"/>
        </a:p>
      </dgm:t>
    </dgm:pt>
    <dgm:pt modelId="{0561ADEC-7499-4CFC-B380-30DA31920A6F}">
      <dgm:prSet phldrT="[Text]" custT="1"/>
      <dgm:spPr/>
      <dgm:t>
        <a:bodyPr/>
        <a:lstStyle/>
        <a:p>
          <a:r>
            <a:rPr lang="en-AU" sz="1800" dirty="0"/>
            <a:t>Consumer</a:t>
          </a:r>
        </a:p>
      </dgm:t>
    </dgm:pt>
    <dgm:pt modelId="{DF694D27-8294-4489-8C7A-2778B199D05B}" type="parTrans" cxnId="{BE258A95-C2DF-42C7-A995-3A8759ADF61F}">
      <dgm:prSet/>
      <dgm:spPr/>
      <dgm:t>
        <a:bodyPr/>
        <a:lstStyle/>
        <a:p>
          <a:endParaRPr lang="en-AU"/>
        </a:p>
      </dgm:t>
    </dgm:pt>
    <dgm:pt modelId="{7EDF1E63-871C-4A7D-9F1E-FCD530A42F05}" type="sibTrans" cxnId="{BE258A95-C2DF-42C7-A995-3A8759ADF61F}">
      <dgm:prSet/>
      <dgm:spPr/>
      <dgm:t>
        <a:bodyPr/>
        <a:lstStyle/>
        <a:p>
          <a:endParaRPr lang="en-AU"/>
        </a:p>
      </dgm:t>
    </dgm:pt>
    <dgm:pt modelId="{4C20606C-787A-4810-80BF-68164FA255B9}" type="pres">
      <dgm:prSet presAssocID="{6E934E0C-2A04-41F7-8996-E7178F5A2130}" presName="Name0" presStyleCnt="0">
        <dgm:presLayoutVars>
          <dgm:dir/>
          <dgm:resizeHandles val="exact"/>
        </dgm:presLayoutVars>
      </dgm:prSet>
      <dgm:spPr/>
    </dgm:pt>
    <dgm:pt modelId="{0EC5247D-A86D-4673-878A-520EEEA774BB}" type="pres">
      <dgm:prSet presAssocID="{D24E8412-7154-4781-AA82-CFB4ABED8492}" presName="node" presStyleLbl="node1" presStyleIdx="0" presStyleCnt="3" custScaleX="157618">
        <dgm:presLayoutVars>
          <dgm:bulletEnabled val="1"/>
        </dgm:presLayoutVars>
      </dgm:prSet>
      <dgm:spPr/>
      <dgm:t>
        <a:bodyPr/>
        <a:lstStyle/>
        <a:p>
          <a:endParaRPr lang="en-AU"/>
        </a:p>
      </dgm:t>
    </dgm:pt>
    <dgm:pt modelId="{BD35C85D-4296-4760-B8F7-2B70A271EE98}" type="pres">
      <dgm:prSet presAssocID="{9CD56060-7EC5-4329-875A-811DA014ACC7}" presName="sibTrans" presStyleLbl="sibTrans2D1" presStyleIdx="0" presStyleCnt="2"/>
      <dgm:spPr/>
      <dgm:t>
        <a:bodyPr/>
        <a:lstStyle/>
        <a:p>
          <a:endParaRPr lang="en-AU"/>
        </a:p>
      </dgm:t>
    </dgm:pt>
    <dgm:pt modelId="{707723F1-66FA-44AE-82DE-2E9497DEE640}" type="pres">
      <dgm:prSet presAssocID="{9CD56060-7EC5-4329-875A-811DA014ACC7}" presName="connectorText" presStyleLbl="sibTrans2D1" presStyleIdx="0" presStyleCnt="2"/>
      <dgm:spPr/>
      <dgm:t>
        <a:bodyPr/>
        <a:lstStyle/>
        <a:p>
          <a:endParaRPr lang="en-AU"/>
        </a:p>
      </dgm:t>
    </dgm:pt>
    <dgm:pt modelId="{548416B0-3850-4175-8735-ED15BF3B5185}" type="pres">
      <dgm:prSet presAssocID="{6687A3D3-B25D-4443-AC22-4A4D41D8E90B}" presName="node" presStyleLbl="node1" presStyleIdx="1" presStyleCnt="3">
        <dgm:presLayoutVars>
          <dgm:bulletEnabled val="1"/>
        </dgm:presLayoutVars>
      </dgm:prSet>
      <dgm:spPr/>
      <dgm:t>
        <a:bodyPr/>
        <a:lstStyle/>
        <a:p>
          <a:endParaRPr lang="en-AU"/>
        </a:p>
      </dgm:t>
    </dgm:pt>
    <dgm:pt modelId="{A4B6CCD6-4D66-4902-91EE-50B053D07E03}" type="pres">
      <dgm:prSet presAssocID="{CA9787E4-3479-4F85-B2D9-07BB3C501FE2}" presName="sibTrans" presStyleLbl="sibTrans2D1" presStyleIdx="1" presStyleCnt="2"/>
      <dgm:spPr/>
      <dgm:t>
        <a:bodyPr/>
        <a:lstStyle/>
        <a:p>
          <a:endParaRPr lang="en-AU"/>
        </a:p>
      </dgm:t>
    </dgm:pt>
    <dgm:pt modelId="{5DBD0BF3-25F5-4080-A78C-3379000E9960}" type="pres">
      <dgm:prSet presAssocID="{CA9787E4-3479-4F85-B2D9-07BB3C501FE2}" presName="connectorText" presStyleLbl="sibTrans2D1" presStyleIdx="1" presStyleCnt="2"/>
      <dgm:spPr/>
      <dgm:t>
        <a:bodyPr/>
        <a:lstStyle/>
        <a:p>
          <a:endParaRPr lang="en-AU"/>
        </a:p>
      </dgm:t>
    </dgm:pt>
    <dgm:pt modelId="{EE5EE73E-D1EE-46BC-911B-D5C11CC587CF}" type="pres">
      <dgm:prSet presAssocID="{0561ADEC-7499-4CFC-B380-30DA31920A6F}" presName="node" presStyleLbl="node1" presStyleIdx="2" presStyleCnt="3" custScaleX="125054">
        <dgm:presLayoutVars>
          <dgm:bulletEnabled val="1"/>
        </dgm:presLayoutVars>
      </dgm:prSet>
      <dgm:spPr/>
      <dgm:t>
        <a:bodyPr/>
        <a:lstStyle/>
        <a:p>
          <a:endParaRPr lang="en-AU"/>
        </a:p>
      </dgm:t>
    </dgm:pt>
  </dgm:ptLst>
  <dgm:cxnLst>
    <dgm:cxn modelId="{BE258A95-C2DF-42C7-A995-3A8759ADF61F}" srcId="{6E934E0C-2A04-41F7-8996-E7178F5A2130}" destId="{0561ADEC-7499-4CFC-B380-30DA31920A6F}" srcOrd="2" destOrd="0" parTransId="{DF694D27-8294-4489-8C7A-2778B199D05B}" sibTransId="{7EDF1E63-871C-4A7D-9F1E-FCD530A42F05}"/>
    <dgm:cxn modelId="{689A58EA-B7C3-41F5-8099-A41A2088E1E6}" srcId="{6E934E0C-2A04-41F7-8996-E7178F5A2130}" destId="{D24E8412-7154-4781-AA82-CFB4ABED8492}" srcOrd="0" destOrd="0" parTransId="{67286702-A0A2-4462-8D30-CE4D7BBC9D09}" sibTransId="{9CD56060-7EC5-4329-875A-811DA014ACC7}"/>
    <dgm:cxn modelId="{9A0C5753-36C1-4360-9AE3-43B015BF5822}" type="presOf" srcId="{D24E8412-7154-4781-AA82-CFB4ABED8492}" destId="{0EC5247D-A86D-4673-878A-520EEEA774BB}" srcOrd="0" destOrd="0" presId="urn:microsoft.com/office/officeart/2005/8/layout/process1"/>
    <dgm:cxn modelId="{2FB32DA0-D3E1-4822-861A-249F2E716143}" type="presOf" srcId="{9CD56060-7EC5-4329-875A-811DA014ACC7}" destId="{BD35C85D-4296-4760-B8F7-2B70A271EE98}" srcOrd="0" destOrd="0" presId="urn:microsoft.com/office/officeart/2005/8/layout/process1"/>
    <dgm:cxn modelId="{A3D4E476-D11E-489D-8CB5-350ECFC7066D}" type="presOf" srcId="{6E934E0C-2A04-41F7-8996-E7178F5A2130}" destId="{4C20606C-787A-4810-80BF-68164FA255B9}" srcOrd="0" destOrd="0" presId="urn:microsoft.com/office/officeart/2005/8/layout/process1"/>
    <dgm:cxn modelId="{93E84BA6-BB9B-41CB-957C-BAC0DE6D3381}" type="presOf" srcId="{CA9787E4-3479-4F85-B2D9-07BB3C501FE2}" destId="{5DBD0BF3-25F5-4080-A78C-3379000E9960}" srcOrd="1" destOrd="0" presId="urn:microsoft.com/office/officeart/2005/8/layout/process1"/>
    <dgm:cxn modelId="{92860340-9788-442E-B33C-0536152A46F5}" type="presOf" srcId="{9CD56060-7EC5-4329-875A-811DA014ACC7}" destId="{707723F1-66FA-44AE-82DE-2E9497DEE640}" srcOrd="1" destOrd="0" presId="urn:microsoft.com/office/officeart/2005/8/layout/process1"/>
    <dgm:cxn modelId="{EAE67084-5F44-46EF-A387-6DDF04499152}" type="presOf" srcId="{CA9787E4-3479-4F85-B2D9-07BB3C501FE2}" destId="{A4B6CCD6-4D66-4902-91EE-50B053D07E03}" srcOrd="0" destOrd="0" presId="urn:microsoft.com/office/officeart/2005/8/layout/process1"/>
    <dgm:cxn modelId="{C382F48F-3B72-416C-B17F-285F4C15C365}" srcId="{6E934E0C-2A04-41F7-8996-E7178F5A2130}" destId="{6687A3D3-B25D-4443-AC22-4A4D41D8E90B}" srcOrd="1" destOrd="0" parTransId="{66C79DD4-98DA-4ADF-A7BD-6ACFFBF4F644}" sibTransId="{CA9787E4-3479-4F85-B2D9-07BB3C501FE2}"/>
    <dgm:cxn modelId="{E62A8DB7-51C7-49DB-985E-7C7DE0EECF96}" type="presOf" srcId="{0561ADEC-7499-4CFC-B380-30DA31920A6F}" destId="{EE5EE73E-D1EE-46BC-911B-D5C11CC587CF}" srcOrd="0" destOrd="0" presId="urn:microsoft.com/office/officeart/2005/8/layout/process1"/>
    <dgm:cxn modelId="{3ABBDD99-ADA3-4B4C-9B51-07DE5EAFD0B3}" type="presOf" srcId="{6687A3D3-B25D-4443-AC22-4A4D41D8E90B}" destId="{548416B0-3850-4175-8735-ED15BF3B5185}" srcOrd="0" destOrd="0" presId="urn:microsoft.com/office/officeart/2005/8/layout/process1"/>
    <dgm:cxn modelId="{DCD80EAB-C265-4BE0-BAA7-36B8BDD3770D}" type="presParOf" srcId="{4C20606C-787A-4810-80BF-68164FA255B9}" destId="{0EC5247D-A86D-4673-878A-520EEEA774BB}" srcOrd="0" destOrd="0" presId="urn:microsoft.com/office/officeart/2005/8/layout/process1"/>
    <dgm:cxn modelId="{9645FBE9-E445-4E33-8B6D-1775D08A0C59}" type="presParOf" srcId="{4C20606C-787A-4810-80BF-68164FA255B9}" destId="{BD35C85D-4296-4760-B8F7-2B70A271EE98}" srcOrd="1" destOrd="0" presId="urn:microsoft.com/office/officeart/2005/8/layout/process1"/>
    <dgm:cxn modelId="{0D6B79E5-B39A-4A1D-89B8-46D7AB003C2D}" type="presParOf" srcId="{BD35C85D-4296-4760-B8F7-2B70A271EE98}" destId="{707723F1-66FA-44AE-82DE-2E9497DEE640}" srcOrd="0" destOrd="0" presId="urn:microsoft.com/office/officeart/2005/8/layout/process1"/>
    <dgm:cxn modelId="{BEE4E7F5-D513-417D-9046-33532B525B65}" type="presParOf" srcId="{4C20606C-787A-4810-80BF-68164FA255B9}" destId="{548416B0-3850-4175-8735-ED15BF3B5185}" srcOrd="2" destOrd="0" presId="urn:microsoft.com/office/officeart/2005/8/layout/process1"/>
    <dgm:cxn modelId="{768BB356-E033-473E-8FE6-04E62DBB6357}" type="presParOf" srcId="{4C20606C-787A-4810-80BF-68164FA255B9}" destId="{A4B6CCD6-4D66-4902-91EE-50B053D07E03}" srcOrd="3" destOrd="0" presId="urn:microsoft.com/office/officeart/2005/8/layout/process1"/>
    <dgm:cxn modelId="{12EF5490-6FCB-445A-8B70-CCEB78D93684}" type="presParOf" srcId="{A4B6CCD6-4D66-4902-91EE-50B053D07E03}" destId="{5DBD0BF3-25F5-4080-A78C-3379000E9960}" srcOrd="0" destOrd="0" presId="urn:microsoft.com/office/officeart/2005/8/layout/process1"/>
    <dgm:cxn modelId="{7D6292DD-A4D0-4ACD-B8EB-7741E1A13E8B}" type="presParOf" srcId="{4C20606C-787A-4810-80BF-68164FA255B9}" destId="{EE5EE73E-D1EE-46BC-911B-D5C11CC587CF}" srcOrd="4"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E934E0C-2A04-41F7-8996-E7178F5A2130}" type="doc">
      <dgm:prSet loTypeId="urn:microsoft.com/office/officeart/2005/8/layout/process1" loCatId="process" qsTypeId="urn:microsoft.com/office/officeart/2005/8/quickstyle/3d3" qsCatId="3D" csTypeId="urn:microsoft.com/office/officeart/2005/8/colors/accent2_2" csCatId="accent2" phldr="1"/>
      <dgm:spPr/>
      <dgm:t>
        <a:bodyPr/>
        <a:lstStyle/>
        <a:p>
          <a:endParaRPr lang="en-AU"/>
        </a:p>
      </dgm:t>
    </dgm:pt>
    <dgm:pt modelId="{D24E8412-7154-4781-AA82-CFB4ABED8492}">
      <dgm:prSet phldrT="[Text]" custT="1"/>
      <dgm:spPr/>
      <dgm:t>
        <a:bodyPr/>
        <a:lstStyle/>
        <a:p>
          <a:r>
            <a:rPr lang="en-AU" sz="1800" dirty="0"/>
            <a:t>Manufacturer or provider</a:t>
          </a:r>
        </a:p>
      </dgm:t>
    </dgm:pt>
    <dgm:pt modelId="{67286702-A0A2-4462-8D30-CE4D7BBC9D09}" type="parTrans" cxnId="{689A58EA-B7C3-41F5-8099-A41A2088E1E6}">
      <dgm:prSet/>
      <dgm:spPr/>
      <dgm:t>
        <a:bodyPr/>
        <a:lstStyle/>
        <a:p>
          <a:endParaRPr lang="en-AU"/>
        </a:p>
      </dgm:t>
    </dgm:pt>
    <dgm:pt modelId="{9CD56060-7EC5-4329-875A-811DA014ACC7}" type="sibTrans" cxnId="{689A58EA-B7C3-41F5-8099-A41A2088E1E6}">
      <dgm:prSet/>
      <dgm:spPr/>
      <dgm:t>
        <a:bodyPr/>
        <a:lstStyle/>
        <a:p>
          <a:endParaRPr lang="en-AU"/>
        </a:p>
      </dgm:t>
    </dgm:pt>
    <dgm:pt modelId="{6687A3D3-B25D-4443-AC22-4A4D41D8E90B}">
      <dgm:prSet phldrT="[Text]" custT="1"/>
      <dgm:spPr/>
      <dgm:t>
        <a:bodyPr/>
        <a:lstStyle/>
        <a:p>
          <a:r>
            <a:rPr lang="en-AU" sz="1800" dirty="0"/>
            <a:t>Wholesaler</a:t>
          </a:r>
        </a:p>
      </dgm:t>
    </dgm:pt>
    <dgm:pt modelId="{66C79DD4-98DA-4ADF-A7BD-6ACFFBF4F644}" type="parTrans" cxnId="{C382F48F-3B72-416C-B17F-285F4C15C365}">
      <dgm:prSet/>
      <dgm:spPr/>
      <dgm:t>
        <a:bodyPr/>
        <a:lstStyle/>
        <a:p>
          <a:endParaRPr lang="en-AU"/>
        </a:p>
      </dgm:t>
    </dgm:pt>
    <dgm:pt modelId="{CA9787E4-3479-4F85-B2D9-07BB3C501FE2}" type="sibTrans" cxnId="{C382F48F-3B72-416C-B17F-285F4C15C365}">
      <dgm:prSet/>
      <dgm:spPr/>
      <dgm:t>
        <a:bodyPr/>
        <a:lstStyle/>
        <a:p>
          <a:endParaRPr lang="en-AU"/>
        </a:p>
      </dgm:t>
    </dgm:pt>
    <dgm:pt modelId="{0561ADEC-7499-4CFC-B380-30DA31920A6F}">
      <dgm:prSet phldrT="[Text]" custT="1"/>
      <dgm:spPr/>
      <dgm:t>
        <a:bodyPr/>
        <a:lstStyle/>
        <a:p>
          <a:r>
            <a:rPr lang="en-AU" sz="1800" dirty="0"/>
            <a:t>Retailer</a:t>
          </a:r>
        </a:p>
      </dgm:t>
    </dgm:pt>
    <dgm:pt modelId="{DF694D27-8294-4489-8C7A-2778B199D05B}" type="parTrans" cxnId="{BE258A95-C2DF-42C7-A995-3A8759ADF61F}">
      <dgm:prSet/>
      <dgm:spPr/>
      <dgm:t>
        <a:bodyPr/>
        <a:lstStyle/>
        <a:p>
          <a:endParaRPr lang="en-AU"/>
        </a:p>
      </dgm:t>
    </dgm:pt>
    <dgm:pt modelId="{7EDF1E63-871C-4A7D-9F1E-FCD530A42F05}" type="sibTrans" cxnId="{BE258A95-C2DF-42C7-A995-3A8759ADF61F}">
      <dgm:prSet/>
      <dgm:spPr/>
      <dgm:t>
        <a:bodyPr/>
        <a:lstStyle/>
        <a:p>
          <a:endParaRPr lang="en-AU"/>
        </a:p>
      </dgm:t>
    </dgm:pt>
    <dgm:pt modelId="{0131E41C-8611-4E67-984E-0FEC44834F1B}">
      <dgm:prSet phldrT="[Text]" custT="1"/>
      <dgm:spPr/>
      <dgm:t>
        <a:bodyPr/>
        <a:lstStyle/>
        <a:p>
          <a:r>
            <a:rPr lang="en-AU" sz="1800" dirty="0"/>
            <a:t>Consumer</a:t>
          </a:r>
        </a:p>
      </dgm:t>
    </dgm:pt>
    <dgm:pt modelId="{A2468975-8FD1-4B00-9972-FAD3412D8148}" type="parTrans" cxnId="{1A4F59E5-729D-4C91-B445-90DAE7FDB757}">
      <dgm:prSet/>
      <dgm:spPr/>
      <dgm:t>
        <a:bodyPr/>
        <a:lstStyle/>
        <a:p>
          <a:endParaRPr lang="en-AU"/>
        </a:p>
      </dgm:t>
    </dgm:pt>
    <dgm:pt modelId="{1AB6EE47-141E-4E7F-A8DC-02E331875AE5}" type="sibTrans" cxnId="{1A4F59E5-729D-4C91-B445-90DAE7FDB757}">
      <dgm:prSet/>
      <dgm:spPr/>
      <dgm:t>
        <a:bodyPr/>
        <a:lstStyle/>
        <a:p>
          <a:endParaRPr lang="en-AU"/>
        </a:p>
      </dgm:t>
    </dgm:pt>
    <dgm:pt modelId="{4C20606C-787A-4810-80BF-68164FA255B9}" type="pres">
      <dgm:prSet presAssocID="{6E934E0C-2A04-41F7-8996-E7178F5A2130}" presName="Name0" presStyleCnt="0">
        <dgm:presLayoutVars>
          <dgm:dir/>
          <dgm:resizeHandles val="exact"/>
        </dgm:presLayoutVars>
      </dgm:prSet>
      <dgm:spPr/>
      <dgm:t>
        <a:bodyPr/>
        <a:lstStyle/>
        <a:p>
          <a:endParaRPr lang="en-AU"/>
        </a:p>
      </dgm:t>
    </dgm:pt>
    <dgm:pt modelId="{0EC5247D-A86D-4673-878A-520EEEA774BB}" type="pres">
      <dgm:prSet presAssocID="{D24E8412-7154-4781-AA82-CFB4ABED8492}" presName="node" presStyleLbl="node1" presStyleIdx="0" presStyleCnt="4" custScaleX="133640">
        <dgm:presLayoutVars>
          <dgm:bulletEnabled val="1"/>
        </dgm:presLayoutVars>
      </dgm:prSet>
      <dgm:spPr/>
      <dgm:t>
        <a:bodyPr/>
        <a:lstStyle/>
        <a:p>
          <a:endParaRPr lang="en-AU"/>
        </a:p>
      </dgm:t>
    </dgm:pt>
    <dgm:pt modelId="{BD35C85D-4296-4760-B8F7-2B70A271EE98}" type="pres">
      <dgm:prSet presAssocID="{9CD56060-7EC5-4329-875A-811DA014ACC7}" presName="sibTrans" presStyleLbl="sibTrans2D1" presStyleIdx="0" presStyleCnt="3"/>
      <dgm:spPr/>
      <dgm:t>
        <a:bodyPr/>
        <a:lstStyle/>
        <a:p>
          <a:endParaRPr lang="en-AU"/>
        </a:p>
      </dgm:t>
    </dgm:pt>
    <dgm:pt modelId="{707723F1-66FA-44AE-82DE-2E9497DEE640}" type="pres">
      <dgm:prSet presAssocID="{9CD56060-7EC5-4329-875A-811DA014ACC7}" presName="connectorText" presStyleLbl="sibTrans2D1" presStyleIdx="0" presStyleCnt="3"/>
      <dgm:spPr/>
      <dgm:t>
        <a:bodyPr/>
        <a:lstStyle/>
        <a:p>
          <a:endParaRPr lang="en-AU"/>
        </a:p>
      </dgm:t>
    </dgm:pt>
    <dgm:pt modelId="{548416B0-3850-4175-8735-ED15BF3B5185}" type="pres">
      <dgm:prSet presAssocID="{6687A3D3-B25D-4443-AC22-4A4D41D8E90B}" presName="node" presStyleLbl="node1" presStyleIdx="1" presStyleCnt="4">
        <dgm:presLayoutVars>
          <dgm:bulletEnabled val="1"/>
        </dgm:presLayoutVars>
      </dgm:prSet>
      <dgm:spPr/>
      <dgm:t>
        <a:bodyPr/>
        <a:lstStyle/>
        <a:p>
          <a:endParaRPr lang="en-AU"/>
        </a:p>
      </dgm:t>
    </dgm:pt>
    <dgm:pt modelId="{A4B6CCD6-4D66-4902-91EE-50B053D07E03}" type="pres">
      <dgm:prSet presAssocID="{CA9787E4-3479-4F85-B2D9-07BB3C501FE2}" presName="sibTrans" presStyleLbl="sibTrans2D1" presStyleIdx="1" presStyleCnt="3"/>
      <dgm:spPr/>
      <dgm:t>
        <a:bodyPr/>
        <a:lstStyle/>
        <a:p>
          <a:endParaRPr lang="en-AU"/>
        </a:p>
      </dgm:t>
    </dgm:pt>
    <dgm:pt modelId="{5DBD0BF3-25F5-4080-A78C-3379000E9960}" type="pres">
      <dgm:prSet presAssocID="{CA9787E4-3479-4F85-B2D9-07BB3C501FE2}" presName="connectorText" presStyleLbl="sibTrans2D1" presStyleIdx="1" presStyleCnt="3"/>
      <dgm:spPr/>
      <dgm:t>
        <a:bodyPr/>
        <a:lstStyle/>
        <a:p>
          <a:endParaRPr lang="en-AU"/>
        </a:p>
      </dgm:t>
    </dgm:pt>
    <dgm:pt modelId="{EE5EE73E-D1EE-46BC-911B-D5C11CC587CF}" type="pres">
      <dgm:prSet presAssocID="{0561ADEC-7499-4CFC-B380-30DA31920A6F}" presName="node" presStyleLbl="node1" presStyleIdx="2" presStyleCnt="4" custScaleX="80147">
        <dgm:presLayoutVars>
          <dgm:bulletEnabled val="1"/>
        </dgm:presLayoutVars>
      </dgm:prSet>
      <dgm:spPr/>
      <dgm:t>
        <a:bodyPr/>
        <a:lstStyle/>
        <a:p>
          <a:endParaRPr lang="en-AU"/>
        </a:p>
      </dgm:t>
    </dgm:pt>
    <dgm:pt modelId="{5BBF96FB-32CE-42DA-806F-A86930123FC4}" type="pres">
      <dgm:prSet presAssocID="{7EDF1E63-871C-4A7D-9F1E-FCD530A42F05}" presName="sibTrans" presStyleLbl="sibTrans2D1" presStyleIdx="2" presStyleCnt="3"/>
      <dgm:spPr/>
      <dgm:t>
        <a:bodyPr/>
        <a:lstStyle/>
        <a:p>
          <a:endParaRPr lang="en-AU"/>
        </a:p>
      </dgm:t>
    </dgm:pt>
    <dgm:pt modelId="{725E4475-F197-45B6-93B6-E5C63382718A}" type="pres">
      <dgm:prSet presAssocID="{7EDF1E63-871C-4A7D-9F1E-FCD530A42F05}" presName="connectorText" presStyleLbl="sibTrans2D1" presStyleIdx="2" presStyleCnt="3"/>
      <dgm:spPr/>
      <dgm:t>
        <a:bodyPr/>
        <a:lstStyle/>
        <a:p>
          <a:endParaRPr lang="en-AU"/>
        </a:p>
      </dgm:t>
    </dgm:pt>
    <dgm:pt modelId="{D0DFD28F-A589-4243-BA06-3D5BF059E23C}" type="pres">
      <dgm:prSet presAssocID="{0131E41C-8611-4E67-984E-0FEC44834F1B}" presName="node" presStyleLbl="node1" presStyleIdx="3" presStyleCnt="4">
        <dgm:presLayoutVars>
          <dgm:bulletEnabled val="1"/>
        </dgm:presLayoutVars>
      </dgm:prSet>
      <dgm:spPr/>
      <dgm:t>
        <a:bodyPr/>
        <a:lstStyle/>
        <a:p>
          <a:endParaRPr lang="en-AU"/>
        </a:p>
      </dgm:t>
    </dgm:pt>
  </dgm:ptLst>
  <dgm:cxnLst>
    <dgm:cxn modelId="{1D95E88C-CA76-43EA-A9BB-0EB2EF919B66}" type="presOf" srcId="{9CD56060-7EC5-4329-875A-811DA014ACC7}" destId="{707723F1-66FA-44AE-82DE-2E9497DEE640}" srcOrd="1" destOrd="0" presId="urn:microsoft.com/office/officeart/2005/8/layout/process1"/>
    <dgm:cxn modelId="{82D0252A-5D69-4851-BAF5-077DDD4E3AE7}" type="presOf" srcId="{0561ADEC-7499-4CFC-B380-30DA31920A6F}" destId="{EE5EE73E-D1EE-46BC-911B-D5C11CC587CF}" srcOrd="0" destOrd="0" presId="urn:microsoft.com/office/officeart/2005/8/layout/process1"/>
    <dgm:cxn modelId="{A10BD4D5-960C-4B11-BCB8-0CD6F26E589E}" type="presOf" srcId="{6E934E0C-2A04-41F7-8996-E7178F5A2130}" destId="{4C20606C-787A-4810-80BF-68164FA255B9}" srcOrd="0" destOrd="0" presId="urn:microsoft.com/office/officeart/2005/8/layout/process1"/>
    <dgm:cxn modelId="{1A4F59E5-729D-4C91-B445-90DAE7FDB757}" srcId="{6E934E0C-2A04-41F7-8996-E7178F5A2130}" destId="{0131E41C-8611-4E67-984E-0FEC44834F1B}" srcOrd="3" destOrd="0" parTransId="{A2468975-8FD1-4B00-9972-FAD3412D8148}" sibTransId="{1AB6EE47-141E-4E7F-A8DC-02E331875AE5}"/>
    <dgm:cxn modelId="{689A58EA-B7C3-41F5-8099-A41A2088E1E6}" srcId="{6E934E0C-2A04-41F7-8996-E7178F5A2130}" destId="{D24E8412-7154-4781-AA82-CFB4ABED8492}" srcOrd="0" destOrd="0" parTransId="{67286702-A0A2-4462-8D30-CE4D7BBC9D09}" sibTransId="{9CD56060-7EC5-4329-875A-811DA014ACC7}"/>
    <dgm:cxn modelId="{9F53FC47-7AEF-4867-B7DC-10CCA944C0FD}" type="presOf" srcId="{CA9787E4-3479-4F85-B2D9-07BB3C501FE2}" destId="{A4B6CCD6-4D66-4902-91EE-50B053D07E03}" srcOrd="0" destOrd="0" presId="urn:microsoft.com/office/officeart/2005/8/layout/process1"/>
    <dgm:cxn modelId="{E29CEDFF-1809-462B-9D2A-539C7B9F7FE2}" type="presOf" srcId="{7EDF1E63-871C-4A7D-9F1E-FCD530A42F05}" destId="{725E4475-F197-45B6-93B6-E5C63382718A}" srcOrd="1" destOrd="0" presId="urn:microsoft.com/office/officeart/2005/8/layout/process1"/>
    <dgm:cxn modelId="{73822385-AEED-4766-99BC-7B2E5658FAC9}" type="presOf" srcId="{9CD56060-7EC5-4329-875A-811DA014ACC7}" destId="{BD35C85D-4296-4760-B8F7-2B70A271EE98}" srcOrd="0" destOrd="0" presId="urn:microsoft.com/office/officeart/2005/8/layout/process1"/>
    <dgm:cxn modelId="{FE500EE4-2057-45A8-85DB-25AAEC69368D}" type="presOf" srcId="{CA9787E4-3479-4F85-B2D9-07BB3C501FE2}" destId="{5DBD0BF3-25F5-4080-A78C-3379000E9960}" srcOrd="1" destOrd="0" presId="urn:microsoft.com/office/officeart/2005/8/layout/process1"/>
    <dgm:cxn modelId="{C667F00F-101C-4A63-9A0F-40255BACF4B1}" type="presOf" srcId="{7EDF1E63-871C-4A7D-9F1E-FCD530A42F05}" destId="{5BBF96FB-32CE-42DA-806F-A86930123FC4}" srcOrd="0" destOrd="0" presId="urn:microsoft.com/office/officeart/2005/8/layout/process1"/>
    <dgm:cxn modelId="{BE258A95-C2DF-42C7-A995-3A8759ADF61F}" srcId="{6E934E0C-2A04-41F7-8996-E7178F5A2130}" destId="{0561ADEC-7499-4CFC-B380-30DA31920A6F}" srcOrd="2" destOrd="0" parTransId="{DF694D27-8294-4489-8C7A-2778B199D05B}" sibTransId="{7EDF1E63-871C-4A7D-9F1E-FCD530A42F05}"/>
    <dgm:cxn modelId="{3440E91F-4308-4DE5-A407-85D29F20A3CA}" type="presOf" srcId="{6687A3D3-B25D-4443-AC22-4A4D41D8E90B}" destId="{548416B0-3850-4175-8735-ED15BF3B5185}" srcOrd="0" destOrd="0" presId="urn:microsoft.com/office/officeart/2005/8/layout/process1"/>
    <dgm:cxn modelId="{ADEE6662-2948-4BE6-B028-6F5F5469553C}" type="presOf" srcId="{D24E8412-7154-4781-AA82-CFB4ABED8492}" destId="{0EC5247D-A86D-4673-878A-520EEEA774BB}" srcOrd="0" destOrd="0" presId="urn:microsoft.com/office/officeart/2005/8/layout/process1"/>
    <dgm:cxn modelId="{5CF1FD2D-241B-4EBA-AC82-55C80DC45EE5}" type="presOf" srcId="{0131E41C-8611-4E67-984E-0FEC44834F1B}" destId="{D0DFD28F-A589-4243-BA06-3D5BF059E23C}" srcOrd="0" destOrd="0" presId="urn:microsoft.com/office/officeart/2005/8/layout/process1"/>
    <dgm:cxn modelId="{C382F48F-3B72-416C-B17F-285F4C15C365}" srcId="{6E934E0C-2A04-41F7-8996-E7178F5A2130}" destId="{6687A3D3-B25D-4443-AC22-4A4D41D8E90B}" srcOrd="1" destOrd="0" parTransId="{66C79DD4-98DA-4ADF-A7BD-6ACFFBF4F644}" sibTransId="{CA9787E4-3479-4F85-B2D9-07BB3C501FE2}"/>
    <dgm:cxn modelId="{FEDA31F3-5B01-4929-8524-8B09EE437265}" type="presParOf" srcId="{4C20606C-787A-4810-80BF-68164FA255B9}" destId="{0EC5247D-A86D-4673-878A-520EEEA774BB}" srcOrd="0" destOrd="0" presId="urn:microsoft.com/office/officeart/2005/8/layout/process1"/>
    <dgm:cxn modelId="{AF3FA5C1-4961-4ADB-96C1-6275F6945708}" type="presParOf" srcId="{4C20606C-787A-4810-80BF-68164FA255B9}" destId="{BD35C85D-4296-4760-B8F7-2B70A271EE98}" srcOrd="1" destOrd="0" presId="urn:microsoft.com/office/officeart/2005/8/layout/process1"/>
    <dgm:cxn modelId="{40CD5B94-FF5F-441F-AE81-FC9306743439}" type="presParOf" srcId="{BD35C85D-4296-4760-B8F7-2B70A271EE98}" destId="{707723F1-66FA-44AE-82DE-2E9497DEE640}" srcOrd="0" destOrd="0" presId="urn:microsoft.com/office/officeart/2005/8/layout/process1"/>
    <dgm:cxn modelId="{0A7A7881-A50B-49C5-8736-C1D5FE99C9C1}" type="presParOf" srcId="{4C20606C-787A-4810-80BF-68164FA255B9}" destId="{548416B0-3850-4175-8735-ED15BF3B5185}" srcOrd="2" destOrd="0" presId="urn:microsoft.com/office/officeart/2005/8/layout/process1"/>
    <dgm:cxn modelId="{33CC0772-075B-40A6-889A-350A5EA5BC09}" type="presParOf" srcId="{4C20606C-787A-4810-80BF-68164FA255B9}" destId="{A4B6CCD6-4D66-4902-91EE-50B053D07E03}" srcOrd="3" destOrd="0" presId="urn:microsoft.com/office/officeart/2005/8/layout/process1"/>
    <dgm:cxn modelId="{28370881-C2A1-4AA8-9F28-BB6AE47C3058}" type="presParOf" srcId="{A4B6CCD6-4D66-4902-91EE-50B053D07E03}" destId="{5DBD0BF3-25F5-4080-A78C-3379000E9960}" srcOrd="0" destOrd="0" presId="urn:microsoft.com/office/officeart/2005/8/layout/process1"/>
    <dgm:cxn modelId="{53341B17-EBC6-4C57-893D-2424285308CD}" type="presParOf" srcId="{4C20606C-787A-4810-80BF-68164FA255B9}" destId="{EE5EE73E-D1EE-46BC-911B-D5C11CC587CF}" srcOrd="4" destOrd="0" presId="urn:microsoft.com/office/officeart/2005/8/layout/process1"/>
    <dgm:cxn modelId="{F3942A39-09BD-4D16-AD54-3F8ED715BD81}" type="presParOf" srcId="{4C20606C-787A-4810-80BF-68164FA255B9}" destId="{5BBF96FB-32CE-42DA-806F-A86930123FC4}" srcOrd="5" destOrd="0" presId="urn:microsoft.com/office/officeart/2005/8/layout/process1"/>
    <dgm:cxn modelId="{92942C5A-D300-4883-A521-9D130139DE01}" type="presParOf" srcId="{5BBF96FB-32CE-42DA-806F-A86930123FC4}" destId="{725E4475-F197-45B6-93B6-E5C63382718A}" srcOrd="0" destOrd="0" presId="urn:microsoft.com/office/officeart/2005/8/layout/process1"/>
    <dgm:cxn modelId="{9D39AD39-C248-4892-BF90-1A95CB097A62}" type="presParOf" srcId="{4C20606C-787A-4810-80BF-68164FA255B9}" destId="{D0DFD28F-A589-4243-BA06-3D5BF059E23C}" srcOrd="6" destOrd="0" presId="urn:microsoft.com/office/officeart/2005/8/layout/process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864C94-B457-4361-B111-D2D05188843B}">
      <dsp:nvSpPr>
        <dsp:cNvPr id="0" name=""/>
        <dsp:cNvSpPr/>
      </dsp:nvSpPr>
      <dsp:spPr>
        <a:xfrm>
          <a:off x="2854" y="147657"/>
          <a:ext cx="1486266" cy="684991"/>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AU" sz="1800" kern="1200" dirty="0"/>
            <a:t>Manufacturer or provider </a:t>
          </a:r>
        </a:p>
      </dsp:txBody>
      <dsp:txXfrm>
        <a:off x="22917" y="167720"/>
        <a:ext cx="1446140" cy="644865"/>
      </dsp:txXfrm>
    </dsp:sp>
    <dsp:sp modelId="{18AE63A9-6E0D-41F1-B963-E3B5916F7EFC}">
      <dsp:nvSpPr>
        <dsp:cNvPr id="0" name=""/>
        <dsp:cNvSpPr/>
      </dsp:nvSpPr>
      <dsp:spPr>
        <a:xfrm>
          <a:off x="1569886" y="390004"/>
          <a:ext cx="171222" cy="200297"/>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AU" sz="800" kern="1200"/>
        </a:p>
      </dsp:txBody>
      <dsp:txXfrm>
        <a:off x="1569886" y="430063"/>
        <a:ext cx="119855" cy="120179"/>
      </dsp:txXfrm>
    </dsp:sp>
    <dsp:sp modelId="{0E87AF81-F717-49F2-8F10-58602A240698}">
      <dsp:nvSpPr>
        <dsp:cNvPr id="0" name=""/>
        <dsp:cNvSpPr/>
      </dsp:nvSpPr>
      <dsp:spPr>
        <a:xfrm>
          <a:off x="1812182" y="147657"/>
          <a:ext cx="1659653" cy="684991"/>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AU" sz="1800" kern="1200" dirty="0"/>
            <a:t>Consumer</a:t>
          </a:r>
        </a:p>
      </dsp:txBody>
      <dsp:txXfrm>
        <a:off x="1832245" y="167720"/>
        <a:ext cx="1619527" cy="6448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C5247D-A86D-4673-878A-520EEEA774BB}">
      <dsp:nvSpPr>
        <dsp:cNvPr id="0" name=""/>
        <dsp:cNvSpPr/>
      </dsp:nvSpPr>
      <dsp:spPr>
        <a:xfrm>
          <a:off x="3010" y="205593"/>
          <a:ext cx="1567925" cy="684187"/>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AU" sz="1800" kern="1200" dirty="0"/>
            <a:t>Manufacturer or provider</a:t>
          </a:r>
        </a:p>
      </dsp:txBody>
      <dsp:txXfrm>
        <a:off x="23049" y="225632"/>
        <a:ext cx="1527847" cy="644109"/>
      </dsp:txXfrm>
    </dsp:sp>
    <dsp:sp modelId="{BD35C85D-4296-4760-B8F7-2B70A271EE98}">
      <dsp:nvSpPr>
        <dsp:cNvPr id="0" name=""/>
        <dsp:cNvSpPr/>
      </dsp:nvSpPr>
      <dsp:spPr>
        <a:xfrm>
          <a:off x="1670412" y="424336"/>
          <a:ext cx="210889" cy="246701"/>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AU" sz="1000" kern="1200"/>
        </a:p>
      </dsp:txBody>
      <dsp:txXfrm>
        <a:off x="1670412" y="473676"/>
        <a:ext cx="147622" cy="148021"/>
      </dsp:txXfrm>
    </dsp:sp>
    <dsp:sp modelId="{548416B0-3850-4175-8735-ED15BF3B5185}">
      <dsp:nvSpPr>
        <dsp:cNvPr id="0" name=""/>
        <dsp:cNvSpPr/>
      </dsp:nvSpPr>
      <dsp:spPr>
        <a:xfrm>
          <a:off x="1968841" y="205593"/>
          <a:ext cx="994763" cy="684187"/>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AU" sz="1800" kern="1200" dirty="0"/>
            <a:t>Retailer</a:t>
          </a:r>
        </a:p>
      </dsp:txBody>
      <dsp:txXfrm>
        <a:off x="1988880" y="225632"/>
        <a:ext cx="954685" cy="644109"/>
      </dsp:txXfrm>
    </dsp:sp>
    <dsp:sp modelId="{A4B6CCD6-4D66-4902-91EE-50B053D07E03}">
      <dsp:nvSpPr>
        <dsp:cNvPr id="0" name=""/>
        <dsp:cNvSpPr/>
      </dsp:nvSpPr>
      <dsp:spPr>
        <a:xfrm>
          <a:off x="3063081" y="424336"/>
          <a:ext cx="210889" cy="246701"/>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AU" sz="1000" kern="1200"/>
        </a:p>
      </dsp:txBody>
      <dsp:txXfrm>
        <a:off x="3063081" y="473676"/>
        <a:ext cx="147622" cy="148021"/>
      </dsp:txXfrm>
    </dsp:sp>
    <dsp:sp modelId="{EE5EE73E-D1EE-46BC-911B-D5C11CC587CF}">
      <dsp:nvSpPr>
        <dsp:cNvPr id="0" name=""/>
        <dsp:cNvSpPr/>
      </dsp:nvSpPr>
      <dsp:spPr>
        <a:xfrm>
          <a:off x="3361510" y="205593"/>
          <a:ext cx="1243991" cy="684187"/>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AU" sz="1800" kern="1200" dirty="0"/>
            <a:t>Consumer</a:t>
          </a:r>
        </a:p>
      </dsp:txBody>
      <dsp:txXfrm>
        <a:off x="3381549" y="225632"/>
        <a:ext cx="1203913" cy="6441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C5247D-A86D-4673-878A-520EEEA774BB}">
      <dsp:nvSpPr>
        <dsp:cNvPr id="0" name=""/>
        <dsp:cNvSpPr/>
      </dsp:nvSpPr>
      <dsp:spPr>
        <a:xfrm>
          <a:off x="4732" y="323168"/>
          <a:ext cx="1656212" cy="744312"/>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AU" sz="1800" kern="1200" dirty="0"/>
            <a:t>Manufacturer or provider</a:t>
          </a:r>
        </a:p>
      </dsp:txBody>
      <dsp:txXfrm>
        <a:off x="26532" y="344968"/>
        <a:ext cx="1612612" cy="700712"/>
      </dsp:txXfrm>
    </dsp:sp>
    <dsp:sp modelId="{BD35C85D-4296-4760-B8F7-2B70A271EE98}">
      <dsp:nvSpPr>
        <dsp:cNvPr id="0" name=""/>
        <dsp:cNvSpPr/>
      </dsp:nvSpPr>
      <dsp:spPr>
        <a:xfrm>
          <a:off x="1784876" y="541650"/>
          <a:ext cx="262733" cy="307348"/>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AU" sz="1300" kern="1200"/>
        </a:p>
      </dsp:txBody>
      <dsp:txXfrm>
        <a:off x="1784876" y="603120"/>
        <a:ext cx="183913" cy="184408"/>
      </dsp:txXfrm>
    </dsp:sp>
    <dsp:sp modelId="{548416B0-3850-4175-8735-ED15BF3B5185}">
      <dsp:nvSpPr>
        <dsp:cNvPr id="0" name=""/>
        <dsp:cNvSpPr/>
      </dsp:nvSpPr>
      <dsp:spPr>
        <a:xfrm>
          <a:off x="2156668" y="323168"/>
          <a:ext cx="1239309" cy="744312"/>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AU" sz="1800" kern="1200" dirty="0"/>
            <a:t>Wholesaler</a:t>
          </a:r>
        </a:p>
      </dsp:txBody>
      <dsp:txXfrm>
        <a:off x="2178468" y="344968"/>
        <a:ext cx="1195709" cy="700712"/>
      </dsp:txXfrm>
    </dsp:sp>
    <dsp:sp modelId="{A4B6CCD6-4D66-4902-91EE-50B053D07E03}">
      <dsp:nvSpPr>
        <dsp:cNvPr id="0" name=""/>
        <dsp:cNvSpPr/>
      </dsp:nvSpPr>
      <dsp:spPr>
        <a:xfrm>
          <a:off x="3519908" y="541650"/>
          <a:ext cx="262733" cy="307348"/>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AU" sz="1300" kern="1200"/>
        </a:p>
      </dsp:txBody>
      <dsp:txXfrm>
        <a:off x="3519908" y="603120"/>
        <a:ext cx="183913" cy="184408"/>
      </dsp:txXfrm>
    </dsp:sp>
    <dsp:sp modelId="{EE5EE73E-D1EE-46BC-911B-D5C11CC587CF}">
      <dsp:nvSpPr>
        <dsp:cNvPr id="0" name=""/>
        <dsp:cNvSpPr/>
      </dsp:nvSpPr>
      <dsp:spPr>
        <a:xfrm>
          <a:off x="3891701" y="323168"/>
          <a:ext cx="993269" cy="744312"/>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AU" sz="1800" kern="1200" dirty="0"/>
            <a:t>Retailer</a:t>
          </a:r>
        </a:p>
      </dsp:txBody>
      <dsp:txXfrm>
        <a:off x="3913501" y="344968"/>
        <a:ext cx="949669" cy="700712"/>
      </dsp:txXfrm>
    </dsp:sp>
    <dsp:sp modelId="{5BBF96FB-32CE-42DA-806F-A86930123FC4}">
      <dsp:nvSpPr>
        <dsp:cNvPr id="0" name=""/>
        <dsp:cNvSpPr/>
      </dsp:nvSpPr>
      <dsp:spPr>
        <a:xfrm>
          <a:off x="5008901" y="541650"/>
          <a:ext cx="262733" cy="307348"/>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AU" sz="1300" kern="1200"/>
        </a:p>
      </dsp:txBody>
      <dsp:txXfrm>
        <a:off x="5008901" y="603120"/>
        <a:ext cx="183913" cy="184408"/>
      </dsp:txXfrm>
    </dsp:sp>
    <dsp:sp modelId="{D0DFD28F-A589-4243-BA06-3D5BF059E23C}">
      <dsp:nvSpPr>
        <dsp:cNvPr id="0" name=""/>
        <dsp:cNvSpPr/>
      </dsp:nvSpPr>
      <dsp:spPr>
        <a:xfrm>
          <a:off x="5380694" y="323168"/>
          <a:ext cx="1239309" cy="744312"/>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AU" sz="1800" kern="1200" dirty="0"/>
            <a:t>Consumer</a:t>
          </a:r>
        </a:p>
      </dsp:txBody>
      <dsp:txXfrm>
        <a:off x="5402494" y="344968"/>
        <a:ext cx="1195709" cy="700712"/>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25/04/2016</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52A90-ECD8-4590-AA2A-3CF7C89AC4E9}"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a:t>
            </a:fld>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a:t>
            </a:fld>
            <a:endParaRPr lang="en-CA"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11</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13</a:t>
            </a:fld>
            <a:endParaRPr lang="en-A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16</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20</a:t>
            </a:fld>
            <a:endParaRPr lang="en-CA"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21</a:t>
            </a:fld>
            <a:endParaRPr lang="en-A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26</a:t>
            </a:fld>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27</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32</a:t>
            </a:fld>
            <a:endParaRPr lang="en-CA"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33</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39</a:t>
            </a:fld>
            <a:endParaRPr lang="en-A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42</a:t>
            </a:fld>
            <a:endParaRPr lang="en-CA"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43</a:t>
            </a:fld>
            <a:endParaRPr lang="en-A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45</a:t>
            </a:fld>
            <a:endParaRPr lang="en-A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49</a:t>
            </a:fld>
            <a:endParaRPr lang="en-A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52</a:t>
            </a:fld>
            <a:endParaRPr lang="en-CA"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53</a:t>
            </a:fld>
            <a:endParaRPr lang="en-A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56</a:t>
            </a:fld>
            <a:endParaRPr lang="en-CA"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57</a:t>
            </a:fld>
            <a:endParaRPr lang="en-A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59</a:t>
            </a:fld>
            <a:endParaRPr lang="en-A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63</a:t>
            </a:fld>
            <a:endParaRPr lang="en-AU"/>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67</a:t>
            </a:fld>
            <a:endParaRPr lang="en-CA"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68</a:t>
            </a:fld>
            <a:endParaRPr lang="en-AU"/>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72</a:t>
            </a:fld>
            <a:endParaRPr lang="en-A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76</a:t>
            </a:fld>
            <a:endParaRPr lang="en-CA"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77</a:t>
            </a:fld>
            <a:endParaRPr lang="en-CA"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79</a:t>
            </a:fld>
            <a:endParaRPr lang="en-CA"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80</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25/04/2016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25/04/2016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25/04/2016</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25/04/2016</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25/04/2016</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25/04/2016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25/04/2016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25/04/2016</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diagramData" Target="../diagrams/data3.xml"/><Relationship Id="rId2" Type="http://schemas.openxmlformats.org/officeDocument/2006/relationships/diagramData" Target="../diagrams/data1.xml"/><Relationship Id="rId16" Type="http://schemas.microsoft.com/office/2007/relationships/diagramDrawing" Target="../diagrams/drawing3.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smtClean="0">
                <a:solidFill>
                  <a:srgbClr val="FF0000"/>
                </a:solidFill>
              </a:rPr>
              <a:t>BSBSMB403</a:t>
            </a:r>
            <a:endParaRPr lang="en-GB" sz="4400" dirty="0" smtClean="0">
              <a:solidFill>
                <a:srgbClr val="FF0000"/>
              </a:solidFill>
            </a:endParaRPr>
          </a:p>
          <a:p>
            <a:pPr algn="r"/>
            <a:r>
              <a:rPr lang="en-AU" sz="4400" b="1" dirty="0" smtClean="0">
                <a:solidFill>
                  <a:srgbClr val="FF0000"/>
                </a:solidFill>
              </a:rPr>
              <a:t>Market the small business</a:t>
            </a:r>
            <a:endParaRPr lang="en-GB" sz="4400" dirty="0">
              <a:solidFill>
                <a:srgbClr val="FF0000"/>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3648" y="2636912"/>
            <a:ext cx="3165816" cy="4221088"/>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CA" dirty="0" smtClean="0">
                <a:solidFill>
                  <a:srgbClr val="FF0000"/>
                </a:solidFill>
              </a:rPr>
              <a:t>Housekeeping</a:t>
            </a:r>
          </a:p>
        </p:txBody>
      </p:sp>
      <p:sp>
        <p:nvSpPr>
          <p:cNvPr id="5123" name="Content Placeholder 2"/>
          <p:cNvSpPr>
            <a:spLocks noGrp="1"/>
          </p:cNvSpPr>
          <p:nvPr>
            <p:ph idx="1"/>
          </p:nvPr>
        </p:nvSpPr>
        <p:spPr/>
        <p:txBody>
          <a:bodyPr/>
          <a:lstStyle/>
          <a:p>
            <a:r>
              <a:rPr lang="en-AU" dirty="0" smtClean="0"/>
              <a:t>Emergency procedures</a:t>
            </a:r>
          </a:p>
          <a:p>
            <a:r>
              <a:rPr lang="en-AU" dirty="0" smtClean="0"/>
              <a:t>Mobiles and </a:t>
            </a:r>
            <a:r>
              <a:rPr lang="en-AU" smtClean="0"/>
              <a:t>security issues </a:t>
            </a:r>
            <a:endParaRPr lang="en-AU" dirty="0" smtClean="0"/>
          </a:p>
          <a:p>
            <a:r>
              <a:rPr lang="en-AU" dirty="0" smtClean="0"/>
              <a:t>Break times and smoking policy</a:t>
            </a:r>
          </a:p>
          <a:p>
            <a:r>
              <a:rPr lang="en-AU" dirty="0" smtClean="0"/>
              <a:t>This course is interactive – ask questions</a:t>
            </a:r>
          </a:p>
          <a:p>
            <a:r>
              <a:rPr lang="en-AU" dirty="0" smtClean="0"/>
              <a:t>Practise respect and confidentiality</a:t>
            </a:r>
          </a:p>
          <a:p>
            <a:r>
              <a:rPr lang="en-AU" dirty="0" smtClean="0"/>
              <a:t>Ground rules</a:t>
            </a:r>
            <a:endParaRPr lang="en-CA"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6075040" y="3789040"/>
            <a:ext cx="3068960" cy="30689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Objectives</a:t>
            </a:r>
            <a:endParaRPr lang="en-GB" dirty="0"/>
          </a:p>
        </p:txBody>
      </p:sp>
      <p:sp>
        <p:nvSpPr>
          <p:cNvPr id="5" name="Content Placeholder 4"/>
          <p:cNvSpPr>
            <a:spLocks noGrp="1"/>
          </p:cNvSpPr>
          <p:nvPr>
            <p:ph idx="1"/>
          </p:nvPr>
        </p:nvSpPr>
        <p:spPr>
          <a:xfrm>
            <a:off x="457200" y="1600200"/>
            <a:ext cx="8229600" cy="4925144"/>
          </a:xfrm>
        </p:spPr>
        <p:txBody>
          <a:bodyPr>
            <a:normAutofit/>
          </a:bodyPr>
          <a:lstStyle/>
          <a:p>
            <a:pPr lvl="0"/>
            <a:r>
              <a:rPr lang="en-AU" b="1" i="1" dirty="0"/>
              <a:t>Discover</a:t>
            </a:r>
            <a:r>
              <a:rPr lang="en-AU" dirty="0"/>
              <a:t> how to develop marketing strategies</a:t>
            </a:r>
            <a:endParaRPr lang="en-GB" dirty="0"/>
          </a:p>
          <a:p>
            <a:pPr lvl="0"/>
            <a:r>
              <a:rPr lang="en-US" b="1" i="1" dirty="0"/>
              <a:t>Know</a:t>
            </a:r>
            <a:r>
              <a:rPr lang="en-US" dirty="0"/>
              <a:t> how to determine a marketing mix for the business</a:t>
            </a:r>
            <a:endParaRPr lang="en-GB" dirty="0"/>
          </a:p>
          <a:p>
            <a:pPr lvl="0"/>
            <a:r>
              <a:rPr lang="en-US" b="1" i="1" dirty="0"/>
              <a:t>Learn</a:t>
            </a:r>
            <a:r>
              <a:rPr lang="en-US" b="1" dirty="0"/>
              <a:t> </a:t>
            </a:r>
            <a:r>
              <a:rPr lang="en-US" dirty="0"/>
              <a:t>how to implement marketing strategies</a:t>
            </a:r>
            <a:endParaRPr lang="en-GB" dirty="0"/>
          </a:p>
          <a:p>
            <a:pPr lvl="0"/>
            <a:r>
              <a:rPr lang="en-AU" b="1" i="1" dirty="0"/>
              <a:t>Understand</a:t>
            </a:r>
            <a:r>
              <a:rPr lang="en-AU" dirty="0"/>
              <a:t> how to monitor and improve marketing </a:t>
            </a:r>
            <a:r>
              <a:rPr lang="en-AU" dirty="0" smtClean="0"/>
              <a:t>performance</a:t>
            </a:r>
            <a:endParaRPr lang="en-US" b="1" i="1" dirty="0" smtClean="0"/>
          </a:p>
          <a:p>
            <a:r>
              <a:rPr lang="en-US" b="1" i="1" dirty="0" smtClean="0"/>
              <a:t>Gain</a:t>
            </a:r>
            <a:r>
              <a:rPr lang="en-US" dirty="0" smtClean="0"/>
              <a:t> the skills and knowledge required for this unit</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Develop marketing strategies</a:t>
            </a:r>
            <a:endParaRPr lang="en-GB" dirty="0"/>
          </a:p>
        </p:txBody>
      </p:sp>
      <p:sp>
        <p:nvSpPr>
          <p:cNvPr id="6" name="TextBox 5"/>
          <p:cNvSpPr txBox="1"/>
          <p:nvPr/>
        </p:nvSpPr>
        <p:spPr>
          <a:xfrm>
            <a:off x="5220072" y="2492896"/>
            <a:ext cx="3744416" cy="3970318"/>
          </a:xfrm>
          <a:prstGeom prst="rect">
            <a:avLst/>
          </a:prstGeom>
          <a:noFill/>
        </p:spPr>
        <p:txBody>
          <a:bodyPr wrap="square" rtlCol="0">
            <a:spAutoFit/>
          </a:bodyPr>
          <a:lstStyle/>
          <a:p>
            <a:pPr lvl="0"/>
            <a:r>
              <a:rPr lang="en-AU" sz="2800" b="1" dirty="0" smtClean="0">
                <a:latin typeface="+mj-lt"/>
              </a:rPr>
              <a:t>1.1  </a:t>
            </a:r>
            <a:r>
              <a:rPr lang="en-US" sz="2800" dirty="0"/>
              <a:t>Analyse the business and its key products or services to determine focus of marketing activities, in accordance with objectives of the business plan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Analysing the business</a:t>
            </a:r>
            <a:endParaRPr lang="en-GB" dirty="0"/>
          </a:p>
        </p:txBody>
      </p:sp>
      <p:sp>
        <p:nvSpPr>
          <p:cNvPr id="3" name="Content Placeholder 2"/>
          <p:cNvSpPr>
            <a:spLocks noGrp="1"/>
          </p:cNvSpPr>
          <p:nvPr>
            <p:ph idx="1"/>
          </p:nvPr>
        </p:nvSpPr>
        <p:spPr/>
        <p:txBody>
          <a:bodyPr/>
          <a:lstStyle/>
          <a:p>
            <a:pPr marL="0" indent="0">
              <a:buNone/>
            </a:pPr>
            <a:r>
              <a:rPr lang="en-AU" b="1" dirty="0"/>
              <a:t>To focus on results, you should:</a:t>
            </a:r>
            <a:endParaRPr lang="en-GB" b="1" dirty="0"/>
          </a:p>
          <a:p>
            <a:pPr lvl="0"/>
            <a:r>
              <a:rPr lang="en-AU" dirty="0"/>
              <a:t>Create an integrated annual marketing plan</a:t>
            </a:r>
            <a:endParaRPr lang="en-GB" dirty="0"/>
          </a:p>
          <a:p>
            <a:pPr lvl="0"/>
            <a:r>
              <a:rPr lang="en-AU" dirty="0"/>
              <a:t>Determine your content strategy</a:t>
            </a:r>
            <a:endParaRPr lang="en-GB" dirty="0"/>
          </a:p>
          <a:p>
            <a:pPr lvl="0"/>
            <a:r>
              <a:rPr lang="en-AU" dirty="0"/>
              <a:t>Determine ROI optimisation (return on investment</a:t>
            </a:r>
            <a:r>
              <a:rPr lang="en-AU" dirty="0" smtClean="0"/>
              <a:t>).</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3808" y="3888432"/>
            <a:ext cx="3899925" cy="292494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Analysing the business</a:t>
            </a:r>
            <a:endParaRPr lang="en-GB" dirty="0"/>
          </a:p>
        </p:txBody>
      </p:sp>
      <p:sp>
        <p:nvSpPr>
          <p:cNvPr id="3" name="Content Placeholder 2"/>
          <p:cNvSpPr>
            <a:spLocks noGrp="1"/>
          </p:cNvSpPr>
          <p:nvPr>
            <p:ph idx="1"/>
          </p:nvPr>
        </p:nvSpPr>
        <p:spPr/>
        <p:txBody>
          <a:bodyPr>
            <a:normAutofit/>
          </a:bodyPr>
          <a:lstStyle/>
          <a:p>
            <a:pPr marL="0" indent="0">
              <a:buNone/>
            </a:pPr>
            <a:r>
              <a:rPr lang="en-GB" b="1" dirty="0" smtClean="0"/>
              <a:t>You need to ask:</a:t>
            </a:r>
            <a:endParaRPr lang="en-GB" b="1" dirty="0"/>
          </a:p>
          <a:p>
            <a:pPr lvl="0"/>
            <a:r>
              <a:rPr lang="en-AU" dirty="0"/>
              <a:t>Where will most of your small business growth come from?</a:t>
            </a:r>
            <a:endParaRPr lang="en-GB" dirty="0"/>
          </a:p>
          <a:p>
            <a:pPr lvl="0"/>
            <a:r>
              <a:rPr lang="en-AU" dirty="0"/>
              <a:t>What approach to growth will you take? </a:t>
            </a:r>
            <a:endParaRPr lang="en-GB" dirty="0"/>
          </a:p>
          <a:p>
            <a:pPr lvl="0"/>
            <a:r>
              <a:rPr lang="en-GB" dirty="0" smtClean="0"/>
              <a:t>How can you retain clients?</a:t>
            </a:r>
            <a:endParaRPr lang="en-GB" dirty="0"/>
          </a:p>
          <a:p>
            <a:pPr lvl="0"/>
            <a:r>
              <a:rPr lang="en-AU" dirty="0"/>
              <a:t>New </a:t>
            </a:r>
            <a:r>
              <a:rPr lang="en-AU" dirty="0" smtClean="0"/>
              <a:t>products/services </a:t>
            </a:r>
            <a:r>
              <a:rPr lang="en-AU" dirty="0"/>
              <a:t>evaluations</a:t>
            </a:r>
            <a:endParaRPr lang="en-GB" dirty="0"/>
          </a:p>
          <a:p>
            <a:pPr lvl="0"/>
            <a:r>
              <a:rPr lang="en-AU" dirty="0" smtClean="0"/>
              <a:t>What </a:t>
            </a:r>
            <a:r>
              <a:rPr lang="en-AU" dirty="0"/>
              <a:t>do you need to do differently?</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16018" y="3861048"/>
            <a:ext cx="2841104" cy="2130828"/>
          </a:xfrm>
          <a:prstGeom prst="rect">
            <a:avLst/>
          </a:prstGeom>
        </p:spPr>
      </p:pic>
    </p:spTree>
    <p:extLst>
      <p:ext uri="{BB962C8B-B14F-4D97-AF65-F5344CB8AC3E}">
        <p14:creationId xmlns:p14="http://schemas.microsoft.com/office/powerpoint/2010/main" val="1723072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1A</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Develop marketing strategies</a:t>
            </a:r>
            <a:endParaRPr lang="en-GB" dirty="0"/>
          </a:p>
        </p:txBody>
      </p:sp>
      <p:sp>
        <p:nvSpPr>
          <p:cNvPr id="8" name="TextBox 7"/>
          <p:cNvSpPr txBox="1"/>
          <p:nvPr/>
        </p:nvSpPr>
        <p:spPr>
          <a:xfrm>
            <a:off x="5220072" y="2492896"/>
            <a:ext cx="3744416" cy="3539430"/>
          </a:xfrm>
          <a:prstGeom prst="rect">
            <a:avLst/>
          </a:prstGeom>
          <a:noFill/>
        </p:spPr>
        <p:txBody>
          <a:bodyPr wrap="square" rtlCol="0">
            <a:spAutoFit/>
          </a:bodyPr>
          <a:lstStyle/>
          <a:p>
            <a:pPr lvl="0"/>
            <a:r>
              <a:rPr lang="en-AU" sz="2800" b="1" dirty="0" smtClean="0">
                <a:latin typeface="+mj-lt"/>
              </a:rPr>
              <a:t>1.2 </a:t>
            </a:r>
            <a:r>
              <a:rPr lang="en-US" sz="2800" dirty="0"/>
              <a:t>Analyse the business and its key products or services to determine focus of marketing activities, in accordance with objectives of the business plan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Customer base</a:t>
            </a:r>
            <a:endParaRPr lang="en-GB" dirty="0"/>
          </a:p>
        </p:txBody>
      </p:sp>
      <p:sp>
        <p:nvSpPr>
          <p:cNvPr id="3" name="Content Placeholder 2"/>
          <p:cNvSpPr>
            <a:spLocks noGrp="1"/>
          </p:cNvSpPr>
          <p:nvPr>
            <p:ph idx="1"/>
          </p:nvPr>
        </p:nvSpPr>
        <p:spPr/>
        <p:txBody>
          <a:bodyPr/>
          <a:lstStyle/>
          <a:p>
            <a:pPr marL="0" indent="0">
              <a:buNone/>
            </a:pPr>
            <a:r>
              <a:rPr lang="en-GB" dirty="0" smtClean="0"/>
              <a:t>You will need to consider your target audience.</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809890904"/>
              </p:ext>
            </p:extLst>
          </p:nvPr>
        </p:nvGraphicFramePr>
        <p:xfrm>
          <a:off x="611560" y="2348880"/>
          <a:ext cx="8064896" cy="3925824"/>
        </p:xfrm>
        <a:graphic>
          <a:graphicData uri="http://schemas.openxmlformats.org/drawingml/2006/table">
            <a:tbl>
              <a:tblPr firstRow="1" firstCol="1" bandRow="1">
                <a:tableStyleId>{5C22544A-7EE6-4342-B048-85BDC9FD1C3A}</a:tableStyleId>
              </a:tblPr>
              <a:tblGrid>
                <a:gridCol w="2662895"/>
                <a:gridCol w="5402001"/>
              </a:tblGrid>
              <a:tr h="0">
                <a:tc>
                  <a:txBody>
                    <a:bodyPr/>
                    <a:lstStyle/>
                    <a:p>
                      <a:pPr>
                        <a:lnSpc>
                          <a:spcPct val="115000"/>
                        </a:lnSpc>
                        <a:spcBef>
                          <a:spcPts val="600"/>
                        </a:spcBef>
                        <a:spcAft>
                          <a:spcPts val="600"/>
                        </a:spcAft>
                      </a:pPr>
                      <a:r>
                        <a:rPr lang="en-AU" sz="2800" dirty="0">
                          <a:solidFill>
                            <a:sysClr val="windowText" lastClr="000000"/>
                          </a:solidFill>
                          <a:effectLst/>
                        </a:rPr>
                        <a:t>Demographic bases</a:t>
                      </a:r>
                      <a:endParaRPr lang="en-GB" sz="28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a:lnSpc>
                          <a:spcPct val="115000"/>
                        </a:lnSpc>
                        <a:spcBef>
                          <a:spcPts val="600"/>
                        </a:spcBef>
                        <a:spcAft>
                          <a:spcPts val="600"/>
                        </a:spcAft>
                      </a:pPr>
                      <a:r>
                        <a:rPr lang="en-AU" sz="2800" b="0" dirty="0">
                          <a:solidFill>
                            <a:sysClr val="windowText" lastClr="000000"/>
                          </a:solidFill>
                          <a:effectLst/>
                        </a:rPr>
                        <a:t>Age, family size, life cycle, occupation</a:t>
                      </a:r>
                      <a:endParaRPr lang="en-GB" sz="2800" b="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0">
                <a:tc>
                  <a:txBody>
                    <a:bodyPr/>
                    <a:lstStyle/>
                    <a:p>
                      <a:pPr>
                        <a:lnSpc>
                          <a:spcPct val="115000"/>
                        </a:lnSpc>
                        <a:spcBef>
                          <a:spcPts val="600"/>
                        </a:spcBef>
                        <a:spcAft>
                          <a:spcPts val="600"/>
                        </a:spcAft>
                      </a:pPr>
                      <a:r>
                        <a:rPr lang="en-AU" sz="2800" dirty="0">
                          <a:solidFill>
                            <a:sysClr val="windowText" lastClr="000000"/>
                          </a:solidFill>
                          <a:effectLst/>
                        </a:rPr>
                        <a:t>Geographic bases</a:t>
                      </a:r>
                      <a:endParaRPr lang="en-GB" sz="28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a:lnSpc>
                          <a:spcPct val="115000"/>
                        </a:lnSpc>
                        <a:spcBef>
                          <a:spcPts val="600"/>
                        </a:spcBef>
                        <a:spcAft>
                          <a:spcPts val="600"/>
                        </a:spcAft>
                      </a:pPr>
                      <a:r>
                        <a:rPr lang="en-AU" sz="2800" dirty="0">
                          <a:solidFill>
                            <a:sysClr val="windowText" lastClr="000000"/>
                          </a:solidFill>
                          <a:effectLst/>
                        </a:rPr>
                        <a:t>States, regions, countries</a:t>
                      </a:r>
                      <a:endParaRPr lang="en-GB" sz="28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0">
                <a:tc>
                  <a:txBody>
                    <a:bodyPr/>
                    <a:lstStyle/>
                    <a:p>
                      <a:pPr>
                        <a:lnSpc>
                          <a:spcPct val="115000"/>
                        </a:lnSpc>
                        <a:spcBef>
                          <a:spcPts val="600"/>
                        </a:spcBef>
                        <a:spcAft>
                          <a:spcPts val="600"/>
                        </a:spcAft>
                      </a:pPr>
                      <a:r>
                        <a:rPr lang="en-AU" sz="2800">
                          <a:solidFill>
                            <a:sysClr val="windowText" lastClr="000000"/>
                          </a:solidFill>
                          <a:effectLst/>
                        </a:rPr>
                        <a:t>Behaviour bases</a:t>
                      </a:r>
                      <a:endParaRPr lang="en-GB" sz="28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a:lnSpc>
                          <a:spcPct val="115000"/>
                        </a:lnSpc>
                        <a:spcBef>
                          <a:spcPts val="600"/>
                        </a:spcBef>
                        <a:spcAft>
                          <a:spcPts val="600"/>
                        </a:spcAft>
                      </a:pPr>
                      <a:r>
                        <a:rPr lang="en-AU" sz="2800">
                          <a:solidFill>
                            <a:sysClr val="windowText" lastClr="000000"/>
                          </a:solidFill>
                          <a:effectLst/>
                        </a:rPr>
                        <a:t>Product knowledge, usage, attitudes, responses</a:t>
                      </a:r>
                      <a:endParaRPr lang="en-GB" sz="28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0">
                <a:tc>
                  <a:txBody>
                    <a:bodyPr/>
                    <a:lstStyle/>
                    <a:p>
                      <a:pPr>
                        <a:lnSpc>
                          <a:spcPct val="115000"/>
                        </a:lnSpc>
                        <a:spcBef>
                          <a:spcPts val="600"/>
                        </a:spcBef>
                        <a:spcAft>
                          <a:spcPts val="600"/>
                        </a:spcAft>
                      </a:pPr>
                      <a:r>
                        <a:rPr lang="en-AU" sz="2800" dirty="0">
                          <a:solidFill>
                            <a:sysClr val="windowText" lastClr="000000"/>
                          </a:solidFill>
                          <a:effectLst/>
                        </a:rPr>
                        <a:t>Psychographic bases</a:t>
                      </a:r>
                      <a:endParaRPr lang="en-GB" sz="28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a:lnSpc>
                          <a:spcPct val="115000"/>
                        </a:lnSpc>
                        <a:spcBef>
                          <a:spcPts val="600"/>
                        </a:spcBef>
                        <a:spcAft>
                          <a:spcPts val="600"/>
                        </a:spcAft>
                      </a:pPr>
                      <a:r>
                        <a:rPr lang="en-AU" sz="2800" dirty="0">
                          <a:solidFill>
                            <a:sysClr val="windowText" lastClr="000000"/>
                          </a:solidFill>
                          <a:effectLst/>
                        </a:rPr>
                        <a:t>Lifestyle, values, personality</a:t>
                      </a:r>
                      <a:endParaRPr lang="en-GB" sz="28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bl>
          </a:graphicData>
        </a:graphic>
      </p:graphicFrame>
    </p:spTree>
    <p:extLst>
      <p:ext uri="{BB962C8B-B14F-4D97-AF65-F5344CB8AC3E}">
        <p14:creationId xmlns:p14="http://schemas.microsoft.com/office/powerpoint/2010/main" val="703327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1B</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Develop marketing strategies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pPr lvl="0"/>
            <a:r>
              <a:rPr lang="en-AU" sz="2800" b="1" dirty="0" smtClean="0">
                <a:latin typeface="+mj-lt"/>
              </a:rPr>
              <a:t>1.3 </a:t>
            </a:r>
            <a:r>
              <a:rPr lang="en-US" sz="2800" dirty="0"/>
              <a:t>Conduct a competitor analysis to inform development of marketing strategies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Competitor analysis</a:t>
            </a:r>
            <a:endParaRPr lang="en-GB" dirty="0"/>
          </a:p>
        </p:txBody>
      </p:sp>
      <p:sp>
        <p:nvSpPr>
          <p:cNvPr id="3" name="Content Placeholder 2"/>
          <p:cNvSpPr>
            <a:spLocks noGrp="1"/>
          </p:cNvSpPr>
          <p:nvPr>
            <p:ph idx="1"/>
          </p:nvPr>
        </p:nvSpPr>
        <p:spPr/>
        <p:txBody>
          <a:bodyPr/>
          <a:lstStyle/>
          <a:p>
            <a:pPr marL="0" indent="0">
              <a:buNone/>
            </a:pPr>
            <a:r>
              <a:rPr lang="en-AU" dirty="0"/>
              <a:t>Competitor analysis is the process of comparing your organisation’s services against those in other organisations you are competing against. </a:t>
            </a:r>
            <a:endParaRPr lang="en-GB" dirty="0"/>
          </a:p>
          <a:p>
            <a:pPr marL="0" indent="0">
              <a:buNone/>
            </a:pPr>
            <a:r>
              <a:rPr lang="en-GB" b="1" dirty="0"/>
              <a:t>You may have to compare your service’s:</a:t>
            </a:r>
          </a:p>
          <a:p>
            <a:pPr lvl="0"/>
            <a:r>
              <a:rPr lang="en-GB" dirty="0"/>
              <a:t>Products</a:t>
            </a:r>
          </a:p>
          <a:p>
            <a:pPr lvl="0"/>
            <a:r>
              <a:rPr lang="en-GB" dirty="0"/>
              <a:t>Speed</a:t>
            </a:r>
          </a:p>
          <a:p>
            <a:pPr lvl="0"/>
            <a:r>
              <a:rPr lang="en-GB" dirty="0"/>
              <a:t>Efficiency</a:t>
            </a:r>
          </a:p>
          <a:p>
            <a:pPr lvl="0"/>
            <a:r>
              <a:rPr lang="en-GB" dirty="0"/>
              <a:t>Customer </a:t>
            </a:r>
            <a:r>
              <a:rPr lang="en-GB" dirty="0" smtClean="0"/>
              <a:t>satisfaction</a:t>
            </a:r>
            <a:endParaRPr lang="en-GB" dirty="0"/>
          </a:p>
          <a:p>
            <a:pPr lvl="0"/>
            <a:r>
              <a:rPr lang="en-GB" dirty="0"/>
              <a:t>Price. </a:t>
            </a:r>
          </a:p>
          <a:p>
            <a:pPr marL="0" indent="0">
              <a:buNone/>
            </a:pP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6" y="3801554"/>
            <a:ext cx="3611893" cy="2708920"/>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Develop marketing strategies</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pPr lvl="0"/>
            <a:r>
              <a:rPr lang="en-AU" sz="2800" b="1" dirty="0" smtClean="0">
                <a:latin typeface="+mj-lt"/>
              </a:rPr>
              <a:t>1.4 </a:t>
            </a:r>
            <a:r>
              <a:rPr lang="en-US" sz="2800" dirty="0"/>
              <a:t>Determine marketing objectives in consultation with relevant people and in accordance with the business plan</a:t>
            </a:r>
            <a:endParaRPr lang="en-GB" sz="2800" dirty="0"/>
          </a:p>
          <a:p>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Marketing objectives</a:t>
            </a:r>
            <a:endParaRPr lang="en-GB" dirty="0"/>
          </a:p>
        </p:txBody>
      </p:sp>
      <p:sp>
        <p:nvSpPr>
          <p:cNvPr id="3" name="Content Placeholder 2"/>
          <p:cNvSpPr>
            <a:spLocks noGrp="1"/>
          </p:cNvSpPr>
          <p:nvPr>
            <p:ph idx="1"/>
          </p:nvPr>
        </p:nvSpPr>
        <p:spPr/>
        <p:txBody>
          <a:bodyPr/>
          <a:lstStyle/>
          <a:p>
            <a:pPr marL="0" indent="0">
              <a:buNone/>
            </a:pPr>
            <a:r>
              <a:rPr lang="en-AU" b="1" dirty="0"/>
              <a:t>Marketing objectives may include:</a:t>
            </a:r>
            <a:endParaRPr lang="en-GB" b="1" dirty="0"/>
          </a:p>
          <a:p>
            <a:pPr lvl="0"/>
            <a:r>
              <a:rPr lang="en-AU" dirty="0"/>
              <a:t>Reaching potential clients</a:t>
            </a:r>
            <a:endParaRPr lang="en-GB" dirty="0"/>
          </a:p>
          <a:p>
            <a:pPr lvl="0"/>
            <a:r>
              <a:rPr lang="en-AU" dirty="0"/>
              <a:t>Increasing revenue</a:t>
            </a:r>
            <a:endParaRPr lang="en-GB" dirty="0"/>
          </a:p>
          <a:p>
            <a:pPr lvl="0"/>
            <a:r>
              <a:rPr lang="en-AU" dirty="0"/>
              <a:t>Increasing brand recognition</a:t>
            </a:r>
            <a:endParaRPr lang="en-GB" dirty="0"/>
          </a:p>
          <a:p>
            <a:pPr lvl="0"/>
            <a:r>
              <a:rPr lang="en-AU" dirty="0"/>
              <a:t>Achieving lower costs of production and distribution than competitors</a:t>
            </a:r>
            <a:endParaRPr lang="en-GB" dirty="0"/>
          </a:p>
          <a:p>
            <a:pPr lvl="0"/>
            <a:r>
              <a:rPr lang="en-AU" dirty="0"/>
              <a:t>Creating a very different product line or service so that the business becomes a class leader in the industry.</a:t>
            </a:r>
            <a:endParaRPr lang="en-GB"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56176" y="1268760"/>
            <a:ext cx="2348880" cy="2348880"/>
          </a:xfrm>
          <a:prstGeom prst="rect">
            <a:avLst/>
          </a:prstGeom>
          <a:ln>
            <a:noFill/>
          </a:ln>
          <a:effectLst>
            <a:softEdge rad="112500"/>
          </a:effectLst>
        </p:spPr>
      </p:pic>
    </p:spTree>
    <p:extLst>
      <p:ext uri="{BB962C8B-B14F-4D97-AF65-F5344CB8AC3E}">
        <p14:creationId xmlns:p14="http://schemas.microsoft.com/office/powerpoint/2010/main" val="32636219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Consulting with relevant people</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AU" b="1" dirty="0"/>
              <a:t>Relevant people may include:</a:t>
            </a:r>
            <a:endParaRPr lang="en-GB" b="1" dirty="0"/>
          </a:p>
          <a:p>
            <a:pPr lvl="0"/>
            <a:r>
              <a:rPr lang="en-AU" dirty="0"/>
              <a:t>Accountant or other specialist services</a:t>
            </a:r>
            <a:endParaRPr lang="en-GB" dirty="0"/>
          </a:p>
          <a:p>
            <a:pPr lvl="0"/>
            <a:r>
              <a:rPr lang="en-AU" dirty="0"/>
              <a:t>Family members, work team members, sub-contractors, community members</a:t>
            </a:r>
            <a:endParaRPr lang="en-GB" dirty="0"/>
          </a:p>
          <a:p>
            <a:pPr lvl="0"/>
            <a:r>
              <a:rPr lang="en-AU" dirty="0"/>
              <a:t>Franchise agency</a:t>
            </a:r>
            <a:endParaRPr lang="en-GB" dirty="0"/>
          </a:p>
          <a:p>
            <a:pPr lvl="0"/>
            <a:r>
              <a:rPr lang="en-AU" dirty="0"/>
              <a:t>Financial backers, clients</a:t>
            </a:r>
            <a:endParaRPr lang="en-GB" dirty="0"/>
          </a:p>
          <a:p>
            <a:pPr lvl="0"/>
            <a:r>
              <a:rPr lang="en-AU" dirty="0" smtClean="0"/>
              <a:t>Owners and partners</a:t>
            </a:r>
            <a:endParaRPr lang="en-GB" dirty="0"/>
          </a:p>
          <a:p>
            <a:pPr lvl="0"/>
            <a:r>
              <a:rPr lang="en-AU" dirty="0"/>
              <a:t>Regulatory bodies</a:t>
            </a:r>
            <a:endParaRPr lang="en-GB" dirty="0"/>
          </a:p>
          <a:p>
            <a:pPr lvl="0"/>
            <a:r>
              <a:rPr lang="en-AU" dirty="0"/>
              <a:t>Trade or industry associations.</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2120" y="3357745"/>
            <a:ext cx="2843957" cy="350025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Develop marketing strategies</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pPr lvl="0"/>
            <a:r>
              <a:rPr lang="en-AU" sz="2800" b="1" dirty="0" smtClean="0">
                <a:latin typeface="+mj-lt"/>
              </a:rPr>
              <a:t>1.5 </a:t>
            </a:r>
            <a:r>
              <a:rPr lang="en-US" sz="2800" dirty="0"/>
              <a:t>Ensure strategies are ethically and culturally appropriate and aligned with customer and industry expectations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Ethical considerations</a:t>
            </a:r>
            <a:endParaRPr lang="en-GB" dirty="0"/>
          </a:p>
        </p:txBody>
      </p:sp>
      <p:sp>
        <p:nvSpPr>
          <p:cNvPr id="3" name="Content Placeholder 2"/>
          <p:cNvSpPr>
            <a:spLocks noGrp="1"/>
          </p:cNvSpPr>
          <p:nvPr>
            <p:ph idx="1"/>
          </p:nvPr>
        </p:nvSpPr>
        <p:spPr/>
        <p:txBody>
          <a:bodyPr>
            <a:normAutofit/>
          </a:bodyPr>
          <a:lstStyle/>
          <a:p>
            <a:pPr marL="0" indent="0">
              <a:buNone/>
            </a:pPr>
            <a:r>
              <a:rPr lang="en-GB" b="1" dirty="0"/>
              <a:t>Ethical considerations may include:</a:t>
            </a:r>
          </a:p>
          <a:p>
            <a:pPr lvl="0"/>
            <a:r>
              <a:rPr lang="en-GB" dirty="0"/>
              <a:t>Privacy of clients and employees</a:t>
            </a:r>
          </a:p>
          <a:p>
            <a:pPr lvl="0"/>
            <a:r>
              <a:rPr lang="en-GB" dirty="0"/>
              <a:t>Providing a safe workplace as defined by WHS legislation</a:t>
            </a:r>
          </a:p>
          <a:p>
            <a:pPr lvl="0"/>
            <a:r>
              <a:rPr lang="en-GB" dirty="0"/>
              <a:t>Fair treatment of all people, regardless </a:t>
            </a:r>
            <a:r>
              <a:rPr lang="en-GB" dirty="0" smtClean="0"/>
              <a:t>of </a:t>
            </a:r>
            <a:r>
              <a:rPr lang="en-AU" dirty="0" smtClean="0"/>
              <a:t>age</a:t>
            </a:r>
            <a:r>
              <a:rPr lang="en-GB" dirty="0" smtClean="0"/>
              <a:t>, </a:t>
            </a:r>
            <a:r>
              <a:rPr lang="en-AU" dirty="0" smtClean="0"/>
              <a:t>gender</a:t>
            </a:r>
            <a:r>
              <a:rPr lang="en-GB" dirty="0" smtClean="0"/>
              <a:t>, </a:t>
            </a:r>
            <a:r>
              <a:rPr lang="en-AU" dirty="0" smtClean="0"/>
              <a:t>race</a:t>
            </a:r>
            <a:r>
              <a:rPr lang="en-GB" dirty="0" smtClean="0"/>
              <a:t>, </a:t>
            </a:r>
            <a:r>
              <a:rPr lang="en-AU" dirty="0" smtClean="0"/>
              <a:t>religion and views.</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9752" y="4350789"/>
            <a:ext cx="4462835" cy="250721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Cultural differences</a:t>
            </a:r>
            <a:endParaRPr lang="en-GB" dirty="0"/>
          </a:p>
        </p:txBody>
      </p:sp>
      <p:sp>
        <p:nvSpPr>
          <p:cNvPr id="3" name="Content Placeholder 2"/>
          <p:cNvSpPr>
            <a:spLocks noGrp="1"/>
          </p:cNvSpPr>
          <p:nvPr>
            <p:ph idx="1"/>
          </p:nvPr>
        </p:nvSpPr>
        <p:spPr/>
        <p:txBody>
          <a:bodyPr/>
          <a:lstStyle/>
          <a:p>
            <a:pPr marL="0" indent="0">
              <a:buNone/>
            </a:pPr>
            <a:r>
              <a:rPr lang="en-AU" b="1" dirty="0"/>
              <a:t>Cultural differences may change the way people:</a:t>
            </a:r>
            <a:endParaRPr lang="en-GB" b="1" dirty="0"/>
          </a:p>
          <a:p>
            <a:pPr lvl="0"/>
            <a:r>
              <a:rPr lang="en-AU" dirty="0"/>
              <a:t>Eat and drink</a:t>
            </a:r>
            <a:endParaRPr lang="en-GB" dirty="0"/>
          </a:p>
          <a:p>
            <a:pPr lvl="0"/>
            <a:r>
              <a:rPr lang="en-AU" dirty="0"/>
              <a:t>Dress</a:t>
            </a:r>
            <a:endParaRPr lang="en-GB" dirty="0"/>
          </a:p>
          <a:p>
            <a:pPr lvl="0"/>
            <a:r>
              <a:rPr lang="en-AU" dirty="0"/>
              <a:t>Communicate with others, particularly members of the opposite sex</a:t>
            </a:r>
            <a:endParaRPr lang="en-GB" dirty="0"/>
          </a:p>
          <a:p>
            <a:pPr lvl="0"/>
            <a:r>
              <a:rPr lang="en-AU" dirty="0"/>
              <a:t>Pray</a:t>
            </a:r>
            <a:endParaRPr lang="en-GB" dirty="0"/>
          </a:p>
          <a:p>
            <a:pPr lvl="0"/>
            <a:r>
              <a:rPr lang="en-AU" dirty="0"/>
              <a:t>View the world.</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1960" y="3933056"/>
            <a:ext cx="2669282" cy="2669282"/>
          </a:xfrm>
          <a:prstGeom prst="rect">
            <a:avLst/>
          </a:prstGeom>
        </p:spPr>
      </p:pic>
    </p:spTree>
    <p:extLst>
      <p:ext uri="{BB962C8B-B14F-4D97-AF65-F5344CB8AC3E}">
        <p14:creationId xmlns:p14="http://schemas.microsoft.com/office/powerpoint/2010/main" val="2210304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Customer and industry expectations</a:t>
            </a:r>
            <a:endParaRPr lang="en-GB" dirty="0"/>
          </a:p>
        </p:txBody>
      </p:sp>
      <p:sp>
        <p:nvSpPr>
          <p:cNvPr id="3" name="Content Placeholder 2"/>
          <p:cNvSpPr>
            <a:spLocks noGrp="1"/>
          </p:cNvSpPr>
          <p:nvPr>
            <p:ph idx="1"/>
          </p:nvPr>
        </p:nvSpPr>
        <p:spPr/>
        <p:txBody>
          <a:bodyPr/>
          <a:lstStyle/>
          <a:p>
            <a:pPr marL="0" indent="0">
              <a:buNone/>
            </a:pPr>
            <a:r>
              <a:rPr lang="en-AU" dirty="0"/>
              <a:t>Customer expectations are what the customer believes is acceptable; if you don’t meet these expectations, they may negatively respond to the marketing. There is a range of ways to identify customer expectations. These include speaking to them through surveys, interviewing customers and researching competitors</a:t>
            </a:r>
            <a:r>
              <a:rPr lang="en-AU" dirty="0" smtClean="0"/>
              <a:t>.</a:t>
            </a:r>
            <a:endParaRPr lang="en-GB"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9985" r="7912"/>
          <a:stretch/>
        </p:blipFill>
        <p:spPr>
          <a:xfrm>
            <a:off x="2900854" y="4218326"/>
            <a:ext cx="3039298" cy="2619122"/>
          </a:xfrm>
          <a:prstGeom prst="rect">
            <a:avLst/>
          </a:prstGeom>
          <a:ln>
            <a:noFill/>
          </a:ln>
          <a:effectLst>
            <a:softEdge rad="112500"/>
          </a:effectLst>
        </p:spPr>
      </p:pic>
    </p:spTree>
    <p:extLst>
      <p:ext uri="{BB962C8B-B14F-4D97-AF65-F5344CB8AC3E}">
        <p14:creationId xmlns:p14="http://schemas.microsoft.com/office/powerpoint/2010/main" val="924716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1E</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Determine a marketing mix for the business</a:t>
            </a:r>
            <a:endParaRPr lang="en-GB" dirty="0"/>
          </a:p>
        </p:txBody>
      </p:sp>
      <p:sp>
        <p:nvSpPr>
          <p:cNvPr id="6" name="TextBox 5"/>
          <p:cNvSpPr txBox="1"/>
          <p:nvPr/>
        </p:nvSpPr>
        <p:spPr>
          <a:xfrm>
            <a:off x="5220072" y="2492896"/>
            <a:ext cx="3744416" cy="3108543"/>
          </a:xfrm>
          <a:prstGeom prst="rect">
            <a:avLst/>
          </a:prstGeom>
          <a:noFill/>
        </p:spPr>
        <p:txBody>
          <a:bodyPr wrap="square" rtlCol="0">
            <a:spAutoFit/>
          </a:bodyPr>
          <a:lstStyle/>
          <a:p>
            <a:pPr lvl="0"/>
            <a:r>
              <a:rPr lang="en-AU" sz="2800" b="1" dirty="0" smtClean="0">
                <a:latin typeface="+mj-lt"/>
              </a:rPr>
              <a:t>2.1 </a:t>
            </a:r>
            <a:r>
              <a:rPr lang="en-US" sz="2800" dirty="0"/>
              <a:t>Assess product mix, volumes and pricing opportunities to determine marketing focus and </a:t>
            </a:r>
            <a:r>
              <a:rPr lang="en-US" sz="2800" dirty="0" err="1"/>
              <a:t>optimise</a:t>
            </a:r>
            <a:r>
              <a:rPr lang="en-US" sz="2800" dirty="0"/>
              <a:t> profit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Product mix, volumes and pricing </a:t>
            </a:r>
            <a:r>
              <a:rPr lang="en-GB" dirty="0" smtClean="0"/>
              <a:t>options</a:t>
            </a:r>
            <a:endParaRPr lang="en-GB" dirty="0"/>
          </a:p>
        </p:txBody>
      </p:sp>
      <p:sp>
        <p:nvSpPr>
          <p:cNvPr id="3" name="Content Placeholder 2"/>
          <p:cNvSpPr>
            <a:spLocks noGrp="1"/>
          </p:cNvSpPr>
          <p:nvPr>
            <p:ph idx="1"/>
          </p:nvPr>
        </p:nvSpPr>
        <p:spPr/>
        <p:txBody>
          <a:bodyPr/>
          <a:lstStyle/>
          <a:p>
            <a:pPr marL="0" indent="0">
              <a:buNone/>
            </a:pPr>
            <a:r>
              <a:rPr lang="en-AU" b="1" dirty="0"/>
              <a:t>The generally accepted marketing order is:</a:t>
            </a:r>
            <a:endParaRPr lang="en-GB" b="1" dirty="0"/>
          </a:p>
          <a:p>
            <a:pPr marL="514350" lvl="0" indent="-514350">
              <a:buFont typeface="+mj-lt"/>
              <a:buAutoNum type="arabicPeriod"/>
            </a:pPr>
            <a:r>
              <a:rPr lang="en-US" dirty="0"/>
              <a:t>Product</a:t>
            </a:r>
            <a:endParaRPr lang="en-GB" b="1" dirty="0"/>
          </a:p>
          <a:p>
            <a:pPr marL="514350" lvl="0" indent="-514350">
              <a:buFont typeface="+mj-lt"/>
              <a:buAutoNum type="arabicPeriod"/>
            </a:pPr>
            <a:r>
              <a:rPr lang="en-US" dirty="0"/>
              <a:t>Price</a:t>
            </a:r>
            <a:endParaRPr lang="en-GB" b="1" dirty="0"/>
          </a:p>
          <a:p>
            <a:pPr marL="514350" lvl="0" indent="-514350">
              <a:buFont typeface="+mj-lt"/>
              <a:buAutoNum type="arabicPeriod"/>
            </a:pPr>
            <a:r>
              <a:rPr lang="en-US" dirty="0"/>
              <a:t>Place</a:t>
            </a:r>
            <a:endParaRPr lang="en-GB" b="1" dirty="0"/>
          </a:p>
          <a:p>
            <a:pPr marL="514350" lvl="0" indent="-514350">
              <a:buFont typeface="+mj-lt"/>
              <a:buAutoNum type="arabicPeriod"/>
            </a:pPr>
            <a:r>
              <a:rPr lang="en-US" dirty="0"/>
              <a:t>Promotion.</a:t>
            </a:r>
            <a:endParaRPr lang="en-GB" b="1" dirty="0"/>
          </a:p>
          <a:p>
            <a:pPr marL="0" indent="0">
              <a:buNone/>
            </a:pPr>
            <a:r>
              <a:rPr lang="en-GB" dirty="0" smtClean="0"/>
              <a:t>For the product, consider the benefits of it, the presentation, packaging, style, quality and warranty.</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2060848"/>
            <a:ext cx="2197100" cy="2197100"/>
          </a:xfrm>
          <a:prstGeom prst="rect">
            <a:avLst/>
          </a:prstGeom>
          <a:ln>
            <a:noFill/>
          </a:ln>
          <a:effectLst>
            <a:softEdge rad="112500"/>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Product mix, volumes and pricing options</a:t>
            </a:r>
          </a:p>
        </p:txBody>
      </p:sp>
      <p:sp>
        <p:nvSpPr>
          <p:cNvPr id="3" name="Content Placeholder 2"/>
          <p:cNvSpPr>
            <a:spLocks noGrp="1"/>
          </p:cNvSpPr>
          <p:nvPr>
            <p:ph idx="1"/>
          </p:nvPr>
        </p:nvSpPr>
        <p:spPr/>
        <p:txBody>
          <a:bodyPr/>
          <a:lstStyle/>
          <a:p>
            <a:pPr marL="0" lvl="0" indent="0">
              <a:buNone/>
            </a:pPr>
            <a:r>
              <a:rPr lang="en-AU" dirty="0"/>
              <a:t>Price is ultimately derived by the interaction of supply and </a:t>
            </a:r>
            <a:r>
              <a:rPr lang="en-AU" dirty="0" smtClean="0"/>
              <a:t>demand</a:t>
            </a:r>
            <a:r>
              <a:rPr lang="en-GB" dirty="0" smtClean="0"/>
              <a:t>. </a:t>
            </a:r>
            <a:r>
              <a:rPr lang="en-AU" dirty="0" smtClean="0"/>
              <a:t>Products </a:t>
            </a:r>
            <a:r>
              <a:rPr lang="en-AU" dirty="0"/>
              <a:t>and services in a variable industry market make it more difficult to set </a:t>
            </a:r>
            <a:r>
              <a:rPr lang="en-AU" dirty="0" smtClean="0"/>
              <a:t>pricing</a:t>
            </a:r>
            <a:r>
              <a:rPr lang="en-GB" dirty="0" smtClean="0"/>
              <a:t>. </a:t>
            </a:r>
          </a:p>
          <a:p>
            <a:pPr marL="0" lvl="0" indent="0">
              <a:buNone/>
            </a:pPr>
            <a:r>
              <a:rPr lang="en-AU" dirty="0" smtClean="0"/>
              <a:t>Your </a:t>
            </a:r>
            <a:r>
              <a:rPr lang="en-AU" dirty="0"/>
              <a:t>products or services will require </a:t>
            </a:r>
            <a:r>
              <a:rPr lang="en-AU" dirty="0" smtClean="0"/>
              <a:t>distribution</a:t>
            </a:r>
            <a:r>
              <a:rPr lang="en-GB" dirty="0" smtClean="0"/>
              <a:t>. </a:t>
            </a:r>
            <a:r>
              <a:rPr lang="en-AU" dirty="0" smtClean="0"/>
              <a:t>You </a:t>
            </a:r>
            <a:r>
              <a:rPr lang="en-AU" dirty="0"/>
              <a:t>may have products or services suitable for retail stores or maybe they can be placed directly to </a:t>
            </a:r>
            <a:r>
              <a:rPr lang="en-AU" dirty="0" smtClean="0"/>
              <a:t>consumers.</a:t>
            </a:r>
            <a:endParaRPr lang="en-GB"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91880" y="4365104"/>
            <a:ext cx="2181284" cy="2492896"/>
          </a:xfrm>
          <a:prstGeom prst="rect">
            <a:avLst/>
          </a:prstGeom>
        </p:spPr>
      </p:pic>
    </p:spTree>
    <p:extLst>
      <p:ext uri="{BB962C8B-B14F-4D97-AF65-F5344CB8AC3E}">
        <p14:creationId xmlns:p14="http://schemas.microsoft.com/office/powerpoint/2010/main" val="19792436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Volume</a:t>
            </a:r>
            <a:endParaRPr lang="en-GB" dirty="0"/>
          </a:p>
        </p:txBody>
      </p:sp>
      <p:sp>
        <p:nvSpPr>
          <p:cNvPr id="3" name="Content Placeholder 2"/>
          <p:cNvSpPr>
            <a:spLocks noGrp="1"/>
          </p:cNvSpPr>
          <p:nvPr>
            <p:ph idx="1"/>
          </p:nvPr>
        </p:nvSpPr>
        <p:spPr>
          <a:xfrm>
            <a:off x="457200" y="1600200"/>
            <a:ext cx="5626968" cy="4525963"/>
          </a:xfrm>
        </p:spPr>
        <p:txBody>
          <a:bodyPr/>
          <a:lstStyle/>
          <a:p>
            <a:pPr marL="0" indent="0">
              <a:buNone/>
            </a:pPr>
            <a:r>
              <a:rPr lang="en-AU" dirty="0"/>
              <a:t>This will generally impact calculations and marketing strategies that deal with “Cost-Volume-Profit Analysis”.</a:t>
            </a:r>
            <a:endParaRPr lang="en-GB" dirty="0"/>
          </a:p>
          <a:p>
            <a:pPr marL="0" indent="0">
              <a:buNone/>
            </a:pPr>
            <a:r>
              <a:rPr lang="en-AU" dirty="0"/>
              <a:t>This deals with how costs and profits change with a change in volume. It analyses the effects on profits of changes in such factors as variable costs, fixed costs, selling prices, volume, and the mix of products sold.</a:t>
            </a:r>
            <a:endParaRPr lang="en-GB" dirty="0"/>
          </a:p>
          <a:p>
            <a:pPr marL="0" indent="0">
              <a:buNone/>
            </a:pPr>
            <a:endParaRPr lang="en-GB" dirty="0"/>
          </a:p>
        </p:txBody>
      </p:sp>
      <p:pic>
        <p:nvPicPr>
          <p:cNvPr id="4" name="Picture 3" descr="green_gauge_800_wht.png"/>
          <p:cNvPicPr/>
          <p:nvPr/>
        </p:nvPicPr>
        <p:blipFill>
          <a:blip r:embed="rId2" cstate="print"/>
          <a:stretch>
            <a:fillRect/>
          </a:stretch>
        </p:blipFill>
        <p:spPr>
          <a:xfrm>
            <a:off x="6228184" y="2132856"/>
            <a:ext cx="2664296" cy="2664296"/>
          </a:xfrm>
          <a:prstGeom prst="rect">
            <a:avLst/>
          </a:prstGeom>
        </p:spPr>
      </p:pic>
    </p:spTree>
    <p:extLst>
      <p:ext uri="{BB962C8B-B14F-4D97-AF65-F5344CB8AC3E}">
        <p14:creationId xmlns:p14="http://schemas.microsoft.com/office/powerpoint/2010/main" val="14033676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Optimising sales and profit</a:t>
            </a:r>
            <a:endParaRPr lang="en-GB" dirty="0"/>
          </a:p>
        </p:txBody>
      </p:sp>
      <p:sp>
        <p:nvSpPr>
          <p:cNvPr id="3" name="Content Placeholder 2"/>
          <p:cNvSpPr>
            <a:spLocks noGrp="1"/>
          </p:cNvSpPr>
          <p:nvPr>
            <p:ph idx="1"/>
          </p:nvPr>
        </p:nvSpPr>
        <p:spPr/>
        <p:txBody>
          <a:bodyPr/>
          <a:lstStyle/>
          <a:p>
            <a:pPr marL="0" indent="0">
              <a:buNone/>
            </a:pPr>
            <a:r>
              <a:rPr lang="en-AU" dirty="0"/>
              <a:t>To “optimise” something is to “make the best or most effective use of it”.</a:t>
            </a:r>
            <a:endParaRPr lang="en-GB" dirty="0"/>
          </a:p>
          <a:p>
            <a:pPr marL="0" indent="0">
              <a:buNone/>
            </a:pPr>
            <a:r>
              <a:rPr lang="en-AU" dirty="0"/>
              <a:t>Using the examples above of balancing your product mix, volumes and pricing, this should lead to optimising your sales and eventual profits. Obviously, just applying product mix, volumes and pricing will not guarantee optimisation of sales. This depends on other complimentary sales tools.</a:t>
            </a:r>
            <a:endParaRPr lang="en-GB" dirty="0"/>
          </a:p>
          <a:p>
            <a:pPr marL="0" indent="0">
              <a:buNone/>
            </a:pPr>
            <a:endParaRPr lang="en-GB"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t="10589" b="20142"/>
          <a:stretch/>
        </p:blipFill>
        <p:spPr>
          <a:xfrm>
            <a:off x="2843808" y="5140607"/>
            <a:ext cx="3816424" cy="1717391"/>
          </a:xfrm>
          <a:prstGeom prst="rect">
            <a:avLst/>
          </a:prstGeom>
          <a:ln>
            <a:noFill/>
          </a:ln>
          <a:effectLst>
            <a:softEdge rad="112500"/>
          </a:effectLst>
        </p:spPr>
      </p:pic>
    </p:spTree>
    <p:extLst>
      <p:ext uri="{BB962C8B-B14F-4D97-AF65-F5344CB8AC3E}">
        <p14:creationId xmlns:p14="http://schemas.microsoft.com/office/powerpoint/2010/main" val="17425211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Determine a marketing mix for the business</a:t>
            </a:r>
            <a:endParaRPr lang="en-GB" dirty="0"/>
          </a:p>
        </p:txBody>
      </p:sp>
      <p:sp>
        <p:nvSpPr>
          <p:cNvPr id="8" name="TextBox 7"/>
          <p:cNvSpPr txBox="1"/>
          <p:nvPr/>
        </p:nvSpPr>
        <p:spPr>
          <a:xfrm>
            <a:off x="5220072" y="2492896"/>
            <a:ext cx="3744416" cy="4401205"/>
          </a:xfrm>
          <a:prstGeom prst="rect">
            <a:avLst/>
          </a:prstGeom>
          <a:noFill/>
        </p:spPr>
        <p:txBody>
          <a:bodyPr wrap="square" rtlCol="0">
            <a:spAutoFit/>
          </a:bodyPr>
          <a:lstStyle/>
          <a:p>
            <a:pPr lvl="0"/>
            <a:r>
              <a:rPr lang="en-AU" sz="2800" b="1" dirty="0" smtClean="0">
                <a:latin typeface="+mj-lt"/>
              </a:rPr>
              <a:t>2.2 </a:t>
            </a:r>
            <a:r>
              <a:rPr lang="en-US" sz="2800" dirty="0"/>
              <a:t>Evaluate costs and benefits of using different distribution channels or providing different levels of customer service, and consider results in determining marketing mix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Distribution channels</a:t>
            </a:r>
            <a:endParaRPr lang="en-GB" dirty="0"/>
          </a:p>
        </p:txBody>
      </p:sp>
      <p:sp>
        <p:nvSpPr>
          <p:cNvPr id="3" name="Content Placeholder 2"/>
          <p:cNvSpPr>
            <a:spLocks noGrp="1"/>
          </p:cNvSpPr>
          <p:nvPr>
            <p:ph idx="1"/>
          </p:nvPr>
        </p:nvSpPr>
        <p:spPr/>
        <p:txBody>
          <a:bodyPr/>
          <a:lstStyle/>
          <a:p>
            <a:pPr marL="0" indent="0">
              <a:buNone/>
            </a:pPr>
            <a:r>
              <a:rPr lang="en-AU" b="1" dirty="0"/>
              <a:t>Distribution channels may include:</a:t>
            </a:r>
            <a:endParaRPr lang="en-GB" b="1" dirty="0"/>
          </a:p>
          <a:p>
            <a:pPr lvl="0"/>
            <a:r>
              <a:rPr lang="en-AU" dirty="0"/>
              <a:t>Dealer, re-seller, franchisee</a:t>
            </a:r>
            <a:endParaRPr lang="en-GB" dirty="0"/>
          </a:p>
          <a:p>
            <a:pPr lvl="0"/>
            <a:r>
              <a:rPr lang="en-AU" dirty="0"/>
              <a:t>Distributor, delivery </a:t>
            </a:r>
            <a:r>
              <a:rPr lang="en-AU" dirty="0" smtClean="0"/>
              <a:t>service</a:t>
            </a:r>
            <a:endParaRPr lang="en-GB" dirty="0"/>
          </a:p>
          <a:p>
            <a:pPr lvl="0"/>
            <a:r>
              <a:rPr lang="en-AU" dirty="0"/>
              <a:t>Self-access, wholesale, retail.</a:t>
            </a:r>
            <a:endParaRPr lang="en-GB" dirty="0"/>
          </a:p>
          <a:p>
            <a:pPr marL="0" indent="0">
              <a:buNone/>
            </a:pPr>
            <a:r>
              <a:rPr lang="en-AU" b="1" dirty="0"/>
              <a:t>Levels of customer service may include:</a:t>
            </a:r>
            <a:endParaRPr lang="en-GB" b="1" dirty="0"/>
          </a:p>
          <a:p>
            <a:pPr lvl="0"/>
            <a:r>
              <a:rPr lang="en-AU" dirty="0"/>
              <a:t>After sales service</a:t>
            </a:r>
            <a:endParaRPr lang="en-GB" dirty="0"/>
          </a:p>
          <a:p>
            <a:pPr lvl="0"/>
            <a:r>
              <a:rPr lang="en-AU" dirty="0"/>
              <a:t>One-on-one personal service</a:t>
            </a:r>
            <a:endParaRPr lang="en-GB" dirty="0"/>
          </a:p>
          <a:p>
            <a:pPr lvl="0"/>
            <a:r>
              <a:rPr lang="en-AU" dirty="0"/>
              <a:t>Sales assistance for problems/queries only.</a:t>
            </a:r>
            <a:endParaRPr lang="en-GB" dirty="0"/>
          </a:p>
          <a:p>
            <a:pPr marL="0" indent="0">
              <a:buNone/>
            </a:pPr>
            <a:endParaRPr lang="en-GB"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3448" r="21954"/>
          <a:stretch/>
        </p:blipFill>
        <p:spPr>
          <a:xfrm>
            <a:off x="6732240" y="1412776"/>
            <a:ext cx="2215055" cy="3429000"/>
          </a:xfrm>
          <a:prstGeom prst="rect">
            <a:avLst/>
          </a:prstGeom>
          <a:ln>
            <a:noFill/>
          </a:ln>
          <a:effectLst>
            <a:softEdge rad="1125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Multi-level channels</a:t>
            </a:r>
            <a:endParaRPr lang="en-GB" dirty="0"/>
          </a:p>
        </p:txBody>
      </p:sp>
      <p:sp>
        <p:nvSpPr>
          <p:cNvPr id="3" name="Content Placeholder 2"/>
          <p:cNvSpPr>
            <a:spLocks noGrp="1"/>
          </p:cNvSpPr>
          <p:nvPr>
            <p:ph idx="1"/>
          </p:nvPr>
        </p:nvSpPr>
        <p:spPr/>
        <p:txBody>
          <a:bodyPr/>
          <a:lstStyle/>
          <a:p>
            <a:pPr marL="0" indent="0">
              <a:buNone/>
            </a:pPr>
            <a:r>
              <a:rPr lang="en-GB" dirty="0" smtClean="0"/>
              <a:t>Distribution channels may be single or multi-level.</a:t>
            </a:r>
            <a:endParaRPr lang="en-GB" dirty="0"/>
          </a:p>
        </p:txBody>
      </p:sp>
      <p:graphicFrame>
        <p:nvGraphicFramePr>
          <p:cNvPr id="4" name="Diagram 3"/>
          <p:cNvGraphicFramePr/>
          <p:nvPr>
            <p:extLst>
              <p:ext uri="{D42A27DB-BD31-4B8C-83A1-F6EECF244321}">
                <p14:modId xmlns:p14="http://schemas.microsoft.com/office/powerpoint/2010/main" val="726548245"/>
              </p:ext>
            </p:extLst>
          </p:nvPr>
        </p:nvGraphicFramePr>
        <p:xfrm>
          <a:off x="2771800" y="2348880"/>
          <a:ext cx="3474690" cy="980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p:cNvGraphicFramePr/>
          <p:nvPr>
            <p:extLst>
              <p:ext uri="{D42A27DB-BD31-4B8C-83A1-F6EECF244321}">
                <p14:modId xmlns:p14="http://schemas.microsoft.com/office/powerpoint/2010/main" val="4022081011"/>
              </p:ext>
            </p:extLst>
          </p:nvPr>
        </p:nvGraphicFramePr>
        <p:xfrm>
          <a:off x="2195736" y="3501008"/>
          <a:ext cx="4608512" cy="10953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Diagram 5"/>
          <p:cNvGraphicFramePr/>
          <p:nvPr>
            <p:extLst>
              <p:ext uri="{D42A27DB-BD31-4B8C-83A1-F6EECF244321}">
                <p14:modId xmlns:p14="http://schemas.microsoft.com/office/powerpoint/2010/main" val="2151961017"/>
              </p:ext>
            </p:extLst>
          </p:nvPr>
        </p:nvGraphicFramePr>
        <p:xfrm>
          <a:off x="1259632" y="4725144"/>
          <a:ext cx="6624736" cy="139065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0156544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Benefits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3069064"/>
              </p:ext>
            </p:extLst>
          </p:nvPr>
        </p:nvGraphicFramePr>
        <p:xfrm>
          <a:off x="1187624" y="1628800"/>
          <a:ext cx="6783060" cy="4861560"/>
        </p:xfrm>
        <a:graphic>
          <a:graphicData uri="http://schemas.openxmlformats.org/drawingml/2006/table">
            <a:tbl>
              <a:tblPr firstRow="1" firstCol="1" bandRow="1">
                <a:tableStyleId>{5C22544A-7EE6-4342-B048-85BDC9FD1C3A}</a:tableStyleId>
              </a:tblPr>
              <a:tblGrid>
                <a:gridCol w="1440160"/>
                <a:gridCol w="2463581"/>
                <a:gridCol w="2879319"/>
              </a:tblGrid>
              <a:tr h="0">
                <a:tc>
                  <a:txBody>
                    <a:bodyPr/>
                    <a:lstStyle/>
                    <a:p>
                      <a:pPr algn="ctr">
                        <a:lnSpc>
                          <a:spcPct val="115000"/>
                        </a:lnSpc>
                        <a:spcBef>
                          <a:spcPts val="600"/>
                        </a:spcBef>
                        <a:spcAft>
                          <a:spcPts val="600"/>
                        </a:spcAft>
                      </a:pPr>
                      <a:r>
                        <a:rPr lang="en-AU"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Bef>
                          <a:spcPts val="600"/>
                        </a:spcBef>
                        <a:spcAft>
                          <a:spcPts val="600"/>
                        </a:spcAft>
                      </a:pPr>
                      <a:r>
                        <a:rPr lang="en-AU" sz="2000">
                          <a:solidFill>
                            <a:sysClr val="windowText" lastClr="000000"/>
                          </a:solidFill>
                          <a:effectLst/>
                        </a:rPr>
                        <a:t>Benefits</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Bef>
                          <a:spcPts val="600"/>
                        </a:spcBef>
                        <a:spcAft>
                          <a:spcPts val="600"/>
                        </a:spcAft>
                      </a:pPr>
                      <a:r>
                        <a:rPr lang="en-AU" sz="2000" dirty="0">
                          <a:solidFill>
                            <a:sysClr val="windowText" lastClr="000000"/>
                          </a:solidFill>
                          <a:effectLst/>
                        </a:rPr>
                        <a:t>Questions</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r>
              <a:tr h="0">
                <a:tc>
                  <a:txBody>
                    <a:bodyPr/>
                    <a:lstStyle/>
                    <a:p>
                      <a:pPr>
                        <a:lnSpc>
                          <a:spcPct val="115000"/>
                        </a:lnSpc>
                        <a:spcBef>
                          <a:spcPts val="600"/>
                        </a:spcBef>
                        <a:spcAft>
                          <a:spcPts val="600"/>
                        </a:spcAft>
                      </a:pPr>
                      <a:r>
                        <a:rPr lang="en-AU" sz="2000" dirty="0">
                          <a:solidFill>
                            <a:sysClr val="windowText" lastClr="000000"/>
                          </a:solidFill>
                          <a:effectLst/>
                        </a:rPr>
                        <a:t>Simple two-level channel structure</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dirty="0">
                          <a:solidFill>
                            <a:sysClr val="windowText" lastClr="000000"/>
                          </a:solidFill>
                          <a:effectLst/>
                        </a:rPr>
                        <a:t>The most efficient methodology</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dirty="0">
                          <a:solidFill>
                            <a:sysClr val="windowText" lastClr="000000"/>
                          </a:solidFill>
                          <a:effectLst/>
                        </a:rPr>
                        <a:t>If it were always good for doing business, the need for other channels of distribution would not be necessary?</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nSpc>
                          <a:spcPct val="115000"/>
                        </a:lnSpc>
                        <a:spcBef>
                          <a:spcPts val="600"/>
                        </a:spcBef>
                        <a:spcAft>
                          <a:spcPts val="600"/>
                        </a:spcAft>
                      </a:pPr>
                      <a:r>
                        <a:rPr lang="en-AU" sz="2000" dirty="0">
                          <a:solidFill>
                            <a:sysClr val="windowText" lastClr="000000"/>
                          </a:solidFill>
                          <a:effectLst/>
                        </a:rPr>
                        <a:t>Using multi-level distribution channels</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marL="342900" lvl="0" indent="-342900">
                        <a:lnSpc>
                          <a:spcPct val="115000"/>
                        </a:lnSpc>
                        <a:spcBef>
                          <a:spcPts val="600"/>
                        </a:spcBef>
                        <a:spcAft>
                          <a:spcPts val="600"/>
                        </a:spcAft>
                        <a:buFont typeface="Wingdings"/>
                        <a:buChar char=""/>
                      </a:pPr>
                      <a:r>
                        <a:rPr lang="en-AU" sz="2000" dirty="0">
                          <a:solidFill>
                            <a:sysClr val="windowText" lastClr="000000"/>
                          </a:solidFill>
                          <a:effectLst/>
                        </a:rPr>
                        <a:t>Improved efficiency </a:t>
                      </a:r>
                      <a:endParaRPr lang="en-GB" sz="2000" dirty="0">
                        <a:solidFill>
                          <a:sysClr val="windowText" lastClr="000000"/>
                        </a:solidFill>
                        <a:effectLst/>
                      </a:endParaRPr>
                    </a:p>
                    <a:p>
                      <a:pPr marL="342900" lvl="0" indent="-342900">
                        <a:lnSpc>
                          <a:spcPct val="115000"/>
                        </a:lnSpc>
                        <a:spcBef>
                          <a:spcPts val="600"/>
                        </a:spcBef>
                        <a:spcAft>
                          <a:spcPts val="600"/>
                        </a:spcAft>
                        <a:buFont typeface="Wingdings"/>
                        <a:buChar char=""/>
                      </a:pPr>
                      <a:r>
                        <a:rPr lang="en-AU" sz="2000" dirty="0">
                          <a:solidFill>
                            <a:sysClr val="windowText" lastClr="000000"/>
                          </a:solidFill>
                          <a:effectLst/>
                        </a:rPr>
                        <a:t>A better range of products</a:t>
                      </a:r>
                      <a:endParaRPr lang="en-GB" sz="2000" dirty="0">
                        <a:solidFill>
                          <a:sysClr val="windowText" lastClr="000000"/>
                        </a:solidFill>
                        <a:effectLst/>
                      </a:endParaRPr>
                    </a:p>
                    <a:p>
                      <a:pPr marL="342900" lvl="0" indent="-342900">
                        <a:lnSpc>
                          <a:spcPct val="115000"/>
                        </a:lnSpc>
                        <a:spcBef>
                          <a:spcPts val="600"/>
                        </a:spcBef>
                        <a:spcAft>
                          <a:spcPts val="600"/>
                        </a:spcAft>
                        <a:buFont typeface="Wingdings"/>
                        <a:buChar char=""/>
                      </a:pPr>
                      <a:r>
                        <a:rPr lang="en-AU" sz="2000" dirty="0">
                          <a:solidFill>
                            <a:sysClr val="windowText" lastClr="000000"/>
                          </a:solidFill>
                          <a:effectLst/>
                        </a:rPr>
                        <a:t>Easier searching for goods as well as customers</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dirty="0">
                          <a:solidFill>
                            <a:sysClr val="windowText" lastClr="000000"/>
                          </a:solidFill>
                          <a:effectLst/>
                        </a:rPr>
                        <a:t>In terms of efficiency there is an effect of diminishing returns as more channels are added to the list of distribution.</a:t>
                      </a:r>
                      <a:endParaRPr lang="en-GB" sz="2000" dirty="0">
                        <a:solidFill>
                          <a:sysClr val="windowText" lastClr="000000"/>
                        </a:solidFill>
                        <a:effectLst/>
                      </a:endParaRPr>
                    </a:p>
                    <a:p>
                      <a:pPr>
                        <a:lnSpc>
                          <a:spcPct val="115000"/>
                        </a:lnSpc>
                        <a:spcBef>
                          <a:spcPts val="600"/>
                        </a:spcBef>
                        <a:spcAft>
                          <a:spcPts val="600"/>
                        </a:spcAft>
                      </a:pPr>
                      <a:r>
                        <a:rPr lang="en-AU"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39137949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Selecting the right channels</a:t>
            </a:r>
            <a:endParaRPr lang="en-GB" dirty="0"/>
          </a:p>
        </p:txBody>
      </p:sp>
      <p:sp>
        <p:nvSpPr>
          <p:cNvPr id="3" name="Content Placeholder 2"/>
          <p:cNvSpPr>
            <a:spLocks noGrp="1"/>
          </p:cNvSpPr>
          <p:nvPr>
            <p:ph idx="1"/>
          </p:nvPr>
        </p:nvSpPr>
        <p:spPr/>
        <p:txBody>
          <a:bodyPr>
            <a:normAutofit/>
          </a:bodyPr>
          <a:lstStyle/>
          <a:p>
            <a:pPr marL="0" indent="0">
              <a:buNone/>
            </a:pPr>
            <a:r>
              <a:rPr lang="en-AU" b="1" dirty="0" smtClean="0"/>
              <a:t>The distribution </a:t>
            </a:r>
            <a:r>
              <a:rPr lang="en-AU" b="1" dirty="0"/>
              <a:t>channels selected by a small business owner should be:</a:t>
            </a:r>
            <a:endParaRPr lang="en-GB" b="1" dirty="0"/>
          </a:p>
          <a:p>
            <a:pPr lvl="0"/>
            <a:r>
              <a:rPr lang="en-AU" dirty="0"/>
              <a:t>Close to the desired market</a:t>
            </a:r>
            <a:endParaRPr lang="en-GB" dirty="0"/>
          </a:p>
          <a:p>
            <a:pPr lvl="0"/>
            <a:r>
              <a:rPr lang="en-AU" dirty="0"/>
              <a:t>Able to provide necessary services to buyers</a:t>
            </a:r>
            <a:endParaRPr lang="en-GB" dirty="0"/>
          </a:p>
          <a:p>
            <a:pPr lvl="0"/>
            <a:r>
              <a:rPr lang="en-AU" dirty="0"/>
              <a:t>Able to handle local advertising and promotion</a:t>
            </a:r>
            <a:endParaRPr lang="en-GB" dirty="0"/>
          </a:p>
          <a:p>
            <a:pPr lvl="0"/>
            <a:r>
              <a:rPr lang="en-AU" dirty="0"/>
              <a:t>Experienced in selling compatible product lines</a:t>
            </a:r>
            <a:endParaRPr lang="en-GB" dirty="0"/>
          </a:p>
          <a:p>
            <a:pPr lvl="0"/>
            <a:r>
              <a:rPr lang="en-AU" dirty="0"/>
              <a:t>Solid financially</a:t>
            </a:r>
            <a:endParaRPr lang="en-GB" dirty="0"/>
          </a:p>
          <a:p>
            <a:pPr lvl="0"/>
            <a:r>
              <a:rPr lang="en-AU" dirty="0"/>
              <a:t>Cooperative and reputable.</a:t>
            </a:r>
            <a:endParaRPr lang="en-GB" dirty="0"/>
          </a:p>
          <a:p>
            <a:pPr marL="0" indent="0">
              <a:buNone/>
            </a:pPr>
            <a:endParaRPr lang="en-GB"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8276" b="15402"/>
          <a:stretch/>
        </p:blipFill>
        <p:spPr>
          <a:xfrm>
            <a:off x="5220072" y="4725144"/>
            <a:ext cx="3741883" cy="1580623"/>
          </a:xfrm>
          <a:prstGeom prst="rect">
            <a:avLst/>
          </a:prstGeom>
        </p:spPr>
      </p:pic>
    </p:spTree>
    <p:extLst>
      <p:ext uri="{BB962C8B-B14F-4D97-AF65-F5344CB8AC3E}">
        <p14:creationId xmlns:p14="http://schemas.microsoft.com/office/powerpoint/2010/main" val="19705312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Determine a marketing mix for the business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pPr lvl="0"/>
            <a:r>
              <a:rPr lang="en-AU" sz="2800" b="1" dirty="0" smtClean="0">
                <a:latin typeface="+mj-lt"/>
              </a:rPr>
              <a:t>2.3 </a:t>
            </a:r>
            <a:r>
              <a:rPr lang="en-US" sz="2800" dirty="0"/>
              <a:t>Determine marketing and promotional activities including the role of digital engagement to suit target market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Marketing and promotional activities</a:t>
            </a:r>
            <a:endParaRPr lang="en-GB" dirty="0"/>
          </a:p>
        </p:txBody>
      </p:sp>
      <p:sp>
        <p:nvSpPr>
          <p:cNvPr id="3" name="Content Placeholder 2"/>
          <p:cNvSpPr>
            <a:spLocks noGrp="1"/>
          </p:cNvSpPr>
          <p:nvPr>
            <p:ph idx="1"/>
          </p:nvPr>
        </p:nvSpPr>
        <p:spPr/>
        <p:txBody>
          <a:bodyPr/>
          <a:lstStyle/>
          <a:p>
            <a:pPr marL="0" indent="0">
              <a:buNone/>
            </a:pPr>
            <a:r>
              <a:rPr lang="en-AU" dirty="0"/>
              <a:t>Promotional activities to suit the target market are essentially the advertising and promotion section of your marketing plan.</a:t>
            </a:r>
            <a:endParaRPr lang="en-GB" dirty="0"/>
          </a:p>
          <a:p>
            <a:pPr marL="0" indent="0">
              <a:buNone/>
            </a:pPr>
            <a:r>
              <a:rPr lang="en-AU" dirty="0"/>
              <a:t>How are you going to deliver your “selling propositions” to your prospective customers?</a:t>
            </a:r>
            <a:endParaRPr lang="en-GB"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03848" y="3850158"/>
            <a:ext cx="2996952" cy="2996952"/>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Advertising</a:t>
            </a:r>
            <a:endParaRPr lang="en-GB" dirty="0"/>
          </a:p>
        </p:txBody>
      </p:sp>
      <p:sp>
        <p:nvSpPr>
          <p:cNvPr id="3" name="Content Placeholder 2"/>
          <p:cNvSpPr>
            <a:spLocks noGrp="1"/>
          </p:cNvSpPr>
          <p:nvPr>
            <p:ph idx="1"/>
          </p:nvPr>
        </p:nvSpPr>
        <p:spPr>
          <a:xfrm>
            <a:off x="457200" y="1600200"/>
            <a:ext cx="6419056" cy="5069160"/>
          </a:xfrm>
        </p:spPr>
        <p:txBody>
          <a:bodyPr>
            <a:normAutofit/>
          </a:bodyPr>
          <a:lstStyle/>
          <a:p>
            <a:pPr marL="0" indent="0">
              <a:buNone/>
            </a:pPr>
            <a:r>
              <a:rPr lang="en-AU" dirty="0"/>
              <a:t>In today's business environment, more money can be wasted on advertising than on anything else. Too many small businesses place poorly designed ads in media channels that don't reach their target markets. </a:t>
            </a:r>
            <a:endParaRPr lang="en-GB" dirty="0"/>
          </a:p>
          <a:p>
            <a:pPr marL="0" indent="0">
              <a:buNone/>
            </a:pPr>
            <a:r>
              <a:rPr lang="en-AU" dirty="0"/>
              <a:t>They waste precious money and resources. If you will do your market research, you will know who your target is and the information you gather will help you decide the best way to reach them. </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6256" y="2060848"/>
            <a:ext cx="2111436" cy="3461370"/>
          </a:xfrm>
          <a:prstGeom prst="rect">
            <a:avLst/>
          </a:prstGeom>
        </p:spPr>
      </p:pic>
    </p:spTree>
    <p:extLst>
      <p:ext uri="{BB962C8B-B14F-4D97-AF65-F5344CB8AC3E}">
        <p14:creationId xmlns:p14="http://schemas.microsoft.com/office/powerpoint/2010/main" val="713606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Marketing and promotional activities</a:t>
            </a:r>
          </a:p>
        </p:txBody>
      </p:sp>
      <p:sp>
        <p:nvSpPr>
          <p:cNvPr id="3" name="Content Placeholder 2"/>
          <p:cNvSpPr>
            <a:spLocks noGrp="1"/>
          </p:cNvSpPr>
          <p:nvPr>
            <p:ph idx="1"/>
          </p:nvPr>
        </p:nvSpPr>
        <p:spPr/>
        <p:txBody>
          <a:bodyPr/>
          <a:lstStyle/>
          <a:p>
            <a:pPr marL="0" indent="0">
              <a:buNone/>
            </a:pPr>
            <a:r>
              <a:rPr lang="en-AU" b="1" dirty="0"/>
              <a:t>The most important thing to consider in advertising is to plan campaigns:</a:t>
            </a:r>
            <a:endParaRPr lang="en-GB" b="1" dirty="0"/>
          </a:p>
          <a:p>
            <a:pPr lvl="0"/>
            <a:r>
              <a:rPr lang="en-AU" dirty="0"/>
              <a:t>Placing a single ad in any medium will be a wasted effort</a:t>
            </a:r>
            <a:endParaRPr lang="en-GB" dirty="0"/>
          </a:p>
          <a:p>
            <a:pPr lvl="0"/>
            <a:r>
              <a:rPr lang="en-AU" dirty="0" smtClean="0"/>
              <a:t>Make sure </a:t>
            </a:r>
            <a:r>
              <a:rPr lang="en-AU" dirty="0"/>
              <a:t>you have regular placements with a consistent-looking ad</a:t>
            </a:r>
            <a:endParaRPr lang="en-GB" dirty="0"/>
          </a:p>
          <a:p>
            <a:pPr lvl="0"/>
            <a:r>
              <a:rPr lang="en-AU" dirty="0"/>
              <a:t>The message should be similar and each ad should have a nice feel. </a:t>
            </a:r>
            <a:endParaRPr lang="en-GB"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19872" y="5013176"/>
            <a:ext cx="2363755" cy="1772816"/>
          </a:xfrm>
          <a:prstGeom prst="rect">
            <a:avLst/>
          </a:prstGeom>
        </p:spPr>
      </p:pic>
    </p:spTree>
    <p:extLst>
      <p:ext uri="{BB962C8B-B14F-4D97-AF65-F5344CB8AC3E}">
        <p14:creationId xmlns:p14="http://schemas.microsoft.com/office/powerpoint/2010/main" val="17808334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Sales promotion</a:t>
            </a:r>
            <a:endParaRPr lang="en-GB" dirty="0"/>
          </a:p>
        </p:txBody>
      </p:sp>
      <p:sp>
        <p:nvSpPr>
          <p:cNvPr id="3" name="Content Placeholder 2"/>
          <p:cNvSpPr>
            <a:spLocks noGrp="1"/>
          </p:cNvSpPr>
          <p:nvPr>
            <p:ph idx="1"/>
          </p:nvPr>
        </p:nvSpPr>
        <p:spPr/>
        <p:txBody>
          <a:bodyPr/>
          <a:lstStyle/>
          <a:p>
            <a:pPr marL="0" indent="0">
              <a:buNone/>
            </a:pPr>
            <a:r>
              <a:rPr lang="en-AU" b="1" dirty="0"/>
              <a:t>If it's appropriate to your small business, you may want to incorporate sales promotion activities into your advertising and promotion plan:</a:t>
            </a:r>
            <a:endParaRPr lang="en-GB" b="1" dirty="0"/>
          </a:p>
          <a:p>
            <a:pPr lvl="0"/>
            <a:r>
              <a:rPr lang="en-AU" dirty="0"/>
              <a:t>Offering free samples</a:t>
            </a:r>
            <a:endParaRPr lang="en-GB" dirty="0"/>
          </a:p>
          <a:p>
            <a:pPr lvl="0"/>
            <a:r>
              <a:rPr lang="en-AU" dirty="0"/>
              <a:t>Coupons</a:t>
            </a:r>
            <a:endParaRPr lang="en-GB" dirty="0"/>
          </a:p>
          <a:p>
            <a:pPr lvl="0"/>
            <a:r>
              <a:rPr lang="en-AU" dirty="0"/>
              <a:t>Point of purchase displays</a:t>
            </a:r>
            <a:endParaRPr lang="en-GB" dirty="0"/>
          </a:p>
          <a:p>
            <a:pPr lvl="0"/>
            <a:r>
              <a:rPr lang="en-AU" dirty="0"/>
              <a:t>Product demonstrations.</a:t>
            </a:r>
            <a:endParaRPr lang="en-GB" dirty="0"/>
          </a:p>
          <a:p>
            <a:pPr marL="0" indent="0">
              <a:buNone/>
            </a:pPr>
            <a:endParaRPr lang="en-GB" dirty="0"/>
          </a:p>
        </p:txBody>
      </p:sp>
      <p:pic>
        <p:nvPicPr>
          <p:cNvPr id="4" name="Picture 3" descr="shopping_bags_sale.png"/>
          <p:cNvPicPr/>
          <p:nvPr/>
        </p:nvPicPr>
        <p:blipFill>
          <a:blip r:embed="rId2" cstate="print"/>
          <a:stretch>
            <a:fillRect/>
          </a:stretch>
        </p:blipFill>
        <p:spPr>
          <a:xfrm>
            <a:off x="5004048" y="3429000"/>
            <a:ext cx="3672408" cy="2304256"/>
          </a:xfrm>
          <a:prstGeom prst="rect">
            <a:avLst/>
          </a:prstGeom>
        </p:spPr>
      </p:pic>
    </p:spTree>
    <p:extLst>
      <p:ext uri="{BB962C8B-B14F-4D97-AF65-F5344CB8AC3E}">
        <p14:creationId xmlns:p14="http://schemas.microsoft.com/office/powerpoint/2010/main" val="15008898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Promotion</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b="1" dirty="0" smtClean="0"/>
              <a:t>Other forms of promotion may include:</a:t>
            </a:r>
            <a:endParaRPr lang="en-GB" b="1" dirty="0"/>
          </a:p>
          <a:p>
            <a:pPr lvl="0"/>
            <a:r>
              <a:rPr lang="en-AU" dirty="0"/>
              <a:t>Client </a:t>
            </a:r>
            <a:r>
              <a:rPr lang="en-AU" dirty="0" smtClean="0"/>
              <a:t>days and receptions</a:t>
            </a:r>
            <a:endParaRPr lang="en-GB" dirty="0"/>
          </a:p>
          <a:p>
            <a:pPr lvl="0"/>
            <a:r>
              <a:rPr lang="en-AU" dirty="0"/>
              <a:t>Promotional discounts</a:t>
            </a:r>
            <a:endParaRPr lang="en-GB" dirty="0"/>
          </a:p>
          <a:p>
            <a:pPr lvl="0"/>
            <a:r>
              <a:rPr lang="en-AU" dirty="0"/>
              <a:t>Product launches</a:t>
            </a:r>
            <a:endParaRPr lang="en-GB" dirty="0"/>
          </a:p>
          <a:p>
            <a:pPr lvl="0"/>
            <a:r>
              <a:rPr lang="en-AU" dirty="0" smtClean="0"/>
              <a:t>Trade shows</a:t>
            </a:r>
            <a:r>
              <a:rPr lang="en-AU" dirty="0"/>
              <a:t>, conferences and other events</a:t>
            </a:r>
            <a:endParaRPr lang="en-GB" dirty="0"/>
          </a:p>
          <a:p>
            <a:pPr lvl="0"/>
            <a:r>
              <a:rPr lang="en-AU" dirty="0" smtClean="0"/>
              <a:t>Development </a:t>
            </a:r>
            <a:r>
              <a:rPr lang="en-AU" dirty="0"/>
              <a:t>of displays and signs</a:t>
            </a:r>
            <a:endParaRPr lang="en-GB" dirty="0"/>
          </a:p>
          <a:p>
            <a:pPr lvl="0"/>
            <a:r>
              <a:rPr lang="en-AU" dirty="0" smtClean="0"/>
              <a:t>Media releases</a:t>
            </a:r>
            <a:endParaRPr lang="en-GB" dirty="0"/>
          </a:p>
          <a:p>
            <a:pPr lvl="0"/>
            <a:r>
              <a:rPr lang="en-AU" dirty="0" smtClean="0"/>
              <a:t>Information sessions</a:t>
            </a:r>
            <a:endParaRPr lang="en-GB" dirty="0"/>
          </a:p>
          <a:p>
            <a:pPr lvl="0"/>
            <a:r>
              <a:rPr lang="en-AU" dirty="0" smtClean="0"/>
              <a:t>Telephone </a:t>
            </a:r>
            <a:r>
              <a:rPr lang="en-AU" dirty="0"/>
              <a:t>promotions.</a:t>
            </a:r>
            <a:endParaRPr lang="en-GB"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64088" y="4629291"/>
            <a:ext cx="2736304" cy="2250610"/>
          </a:xfrm>
          <a:prstGeom prst="rect">
            <a:avLst/>
          </a:prstGeom>
        </p:spPr>
      </p:pic>
    </p:spTree>
    <p:extLst>
      <p:ext uri="{BB962C8B-B14F-4D97-AF65-F5344CB8AC3E}">
        <p14:creationId xmlns:p14="http://schemas.microsoft.com/office/powerpoint/2010/main" val="21571909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Determine a marketing mix for the business</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pPr lvl="0"/>
            <a:r>
              <a:rPr lang="en-AU" sz="2800" b="1" dirty="0" smtClean="0">
                <a:latin typeface="+mj-lt"/>
              </a:rPr>
              <a:t>2.4 </a:t>
            </a:r>
            <a:r>
              <a:rPr lang="en-US" sz="2800" dirty="0"/>
              <a:t>Consider the customer journey and conversations in determining marketing mix</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Customer journey</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pPr marL="0" indent="0">
              <a:buNone/>
            </a:pPr>
            <a:r>
              <a:rPr lang="en-GB" dirty="0"/>
              <a:t>A customer journey map describes the customer’s decision making process which leads them to make a purchase. </a:t>
            </a:r>
          </a:p>
          <a:p>
            <a:pPr marL="0" indent="0">
              <a:buNone/>
            </a:pPr>
            <a:r>
              <a:rPr lang="en-GB" b="1" dirty="0"/>
              <a:t>The customer journey may involve:</a:t>
            </a:r>
          </a:p>
          <a:p>
            <a:pPr lvl="0"/>
            <a:r>
              <a:rPr lang="en-GB" dirty="0"/>
              <a:t>Becoming aware of the product/service</a:t>
            </a:r>
          </a:p>
          <a:p>
            <a:pPr lvl="0"/>
            <a:r>
              <a:rPr lang="en-GB" dirty="0"/>
              <a:t>Recognising the need for the product</a:t>
            </a:r>
          </a:p>
          <a:p>
            <a:pPr lvl="0"/>
            <a:r>
              <a:rPr lang="en-GB" dirty="0"/>
              <a:t>Becoming interested</a:t>
            </a:r>
          </a:p>
          <a:p>
            <a:pPr lvl="0"/>
            <a:r>
              <a:rPr lang="en-GB" dirty="0"/>
              <a:t>Researching the product/service</a:t>
            </a:r>
          </a:p>
          <a:p>
            <a:pPr lvl="0"/>
            <a:r>
              <a:rPr lang="en-GB" dirty="0"/>
              <a:t>Actively considering it</a:t>
            </a:r>
          </a:p>
          <a:p>
            <a:pPr lvl="0"/>
            <a:r>
              <a:rPr lang="en-GB" dirty="0"/>
              <a:t>Making a decision.</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44072" y="4040560"/>
            <a:ext cx="2076400" cy="207640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Business needs</a:t>
            </a:r>
            <a:endParaRPr lang="en-GB" dirty="0"/>
          </a:p>
        </p:txBody>
      </p:sp>
      <p:sp>
        <p:nvSpPr>
          <p:cNvPr id="3" name="Content Placeholder 2"/>
          <p:cNvSpPr>
            <a:spLocks noGrp="1"/>
          </p:cNvSpPr>
          <p:nvPr>
            <p:ph idx="1"/>
          </p:nvPr>
        </p:nvSpPr>
        <p:spPr/>
        <p:txBody>
          <a:bodyPr/>
          <a:lstStyle/>
          <a:p>
            <a:pPr marL="0" indent="0">
              <a:buNone/>
            </a:pPr>
            <a:r>
              <a:rPr lang="en-GB" b="1" dirty="0"/>
              <a:t>Business needs may include:</a:t>
            </a:r>
          </a:p>
          <a:p>
            <a:pPr lvl="0"/>
            <a:r>
              <a:rPr lang="en-AU" dirty="0"/>
              <a:t>Business definition</a:t>
            </a:r>
            <a:endParaRPr lang="en-GB" dirty="0"/>
          </a:p>
          <a:p>
            <a:pPr lvl="0"/>
            <a:r>
              <a:rPr lang="en-AU" dirty="0"/>
              <a:t>Understand business domain(s)</a:t>
            </a:r>
            <a:endParaRPr lang="en-GB" dirty="0"/>
          </a:p>
          <a:p>
            <a:pPr lvl="0"/>
            <a:r>
              <a:rPr lang="en-AU" dirty="0"/>
              <a:t>Organization goals</a:t>
            </a:r>
            <a:endParaRPr lang="en-GB" dirty="0"/>
          </a:p>
          <a:p>
            <a:pPr lvl="0"/>
            <a:r>
              <a:rPr lang="en-AU" dirty="0"/>
              <a:t>Core competence</a:t>
            </a:r>
            <a:endParaRPr lang="en-GB" dirty="0"/>
          </a:p>
          <a:p>
            <a:pPr lvl="0"/>
            <a:r>
              <a:rPr lang="en-AU" dirty="0"/>
              <a:t>Competitive stance.</a:t>
            </a:r>
            <a:endParaRPr lang="en-GB" dirty="0"/>
          </a:p>
          <a:p>
            <a:pPr marL="0" indent="0">
              <a:buNone/>
            </a:pPr>
            <a:endParaRPr lang="en-GB"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4138" r="12989"/>
          <a:stretch/>
        </p:blipFill>
        <p:spPr>
          <a:xfrm>
            <a:off x="5796136" y="1556792"/>
            <a:ext cx="2708734" cy="3717032"/>
          </a:xfrm>
          <a:prstGeom prst="rect">
            <a:avLst/>
          </a:prstGeom>
          <a:ln>
            <a:noFill/>
          </a:ln>
          <a:effectLst>
            <a:softEdge rad="112500"/>
          </a:effectLst>
        </p:spPr>
      </p:pic>
    </p:spTree>
    <p:extLst>
      <p:ext uri="{BB962C8B-B14F-4D97-AF65-F5344CB8AC3E}">
        <p14:creationId xmlns:p14="http://schemas.microsoft.com/office/powerpoint/2010/main" val="26424168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Implement marketing strategies</a:t>
            </a:r>
            <a:endParaRPr lang="en-GB" dirty="0"/>
          </a:p>
        </p:txBody>
      </p:sp>
      <p:sp>
        <p:nvSpPr>
          <p:cNvPr id="6" name="TextBox 5"/>
          <p:cNvSpPr txBox="1"/>
          <p:nvPr/>
        </p:nvSpPr>
        <p:spPr>
          <a:xfrm>
            <a:off x="5220072" y="2492896"/>
            <a:ext cx="3744416" cy="3108543"/>
          </a:xfrm>
          <a:prstGeom prst="rect">
            <a:avLst/>
          </a:prstGeom>
          <a:noFill/>
        </p:spPr>
        <p:txBody>
          <a:bodyPr wrap="square" rtlCol="0">
            <a:spAutoFit/>
          </a:bodyPr>
          <a:lstStyle/>
          <a:p>
            <a:pPr lvl="0"/>
            <a:r>
              <a:rPr lang="en-AU" sz="2800" b="1" dirty="0" smtClean="0">
                <a:latin typeface="+mj-lt"/>
              </a:rPr>
              <a:t>3.1 </a:t>
            </a:r>
            <a:r>
              <a:rPr lang="en-US" sz="2800" dirty="0"/>
              <a:t>Brief those involved in the marketing effort on their roles and responsibilities, to ensure success of marketing strategies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Briefing people involved</a:t>
            </a:r>
            <a:endParaRPr lang="en-GB" dirty="0"/>
          </a:p>
        </p:txBody>
      </p:sp>
      <p:sp>
        <p:nvSpPr>
          <p:cNvPr id="3" name="Content Placeholder 2"/>
          <p:cNvSpPr>
            <a:spLocks noGrp="1"/>
          </p:cNvSpPr>
          <p:nvPr>
            <p:ph idx="1"/>
          </p:nvPr>
        </p:nvSpPr>
        <p:spPr/>
        <p:txBody>
          <a:bodyPr/>
          <a:lstStyle/>
          <a:p>
            <a:pPr marL="0" indent="0">
              <a:buNone/>
            </a:pPr>
            <a:r>
              <a:rPr lang="en-AU" dirty="0"/>
              <a:t>Good staff communication is essential to business success. At the most basic level, employees who don't know what's expected of them seldom perform to their potential. </a:t>
            </a:r>
            <a:endParaRPr lang="en-GB" dirty="0"/>
          </a:p>
          <a:p>
            <a:pPr marL="0" indent="0">
              <a:buNone/>
            </a:pPr>
            <a:r>
              <a:rPr lang="en-AU" b="1" dirty="0"/>
              <a:t>Leadership includes:</a:t>
            </a:r>
            <a:endParaRPr lang="en-GB" b="1" dirty="0"/>
          </a:p>
          <a:p>
            <a:pPr lvl="0"/>
            <a:r>
              <a:rPr lang="en-AU" dirty="0" smtClean="0"/>
              <a:t>Providing direction</a:t>
            </a:r>
          </a:p>
          <a:p>
            <a:pPr lvl="0"/>
            <a:r>
              <a:rPr lang="en-AU" dirty="0" smtClean="0"/>
              <a:t>Instilling </a:t>
            </a:r>
            <a:r>
              <a:rPr lang="en-AU" dirty="0"/>
              <a:t>a marketing led ethos </a:t>
            </a:r>
            <a:endParaRPr lang="en-AU" dirty="0" smtClean="0"/>
          </a:p>
          <a:p>
            <a:pPr lvl="0"/>
            <a:r>
              <a:rPr lang="en-AU" dirty="0" smtClean="0"/>
              <a:t>Making </a:t>
            </a:r>
            <a:r>
              <a:rPr lang="en-AU" dirty="0"/>
              <a:t>customer focused decisions.</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4128" y="3018033"/>
            <a:ext cx="3241730" cy="2027932"/>
          </a:xfrm>
          <a:prstGeom prst="rect">
            <a:avLst/>
          </a:prstGeom>
          <a:ln>
            <a:noFill/>
          </a:ln>
          <a:effectLst>
            <a:softEdge rad="112500"/>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Implement marketing strategies</a:t>
            </a:r>
            <a:endParaRPr lang="en-GB" dirty="0"/>
          </a:p>
        </p:txBody>
      </p:sp>
      <p:sp>
        <p:nvSpPr>
          <p:cNvPr id="8" name="TextBox 7"/>
          <p:cNvSpPr txBox="1"/>
          <p:nvPr/>
        </p:nvSpPr>
        <p:spPr>
          <a:xfrm>
            <a:off x="5220072" y="2492896"/>
            <a:ext cx="3744416" cy="3108543"/>
          </a:xfrm>
          <a:prstGeom prst="rect">
            <a:avLst/>
          </a:prstGeom>
          <a:noFill/>
        </p:spPr>
        <p:txBody>
          <a:bodyPr wrap="square" rtlCol="0">
            <a:spAutoFit/>
          </a:bodyPr>
          <a:lstStyle/>
          <a:p>
            <a:pPr lvl="0"/>
            <a:r>
              <a:rPr lang="en-AU" sz="2800" b="1" dirty="0" smtClean="0">
                <a:latin typeface="+mj-lt"/>
              </a:rPr>
              <a:t>3.2 </a:t>
            </a:r>
            <a:r>
              <a:rPr lang="en-US" sz="2800" dirty="0"/>
              <a:t>Brief those involved in the marketing effort on their roles and responsibilities, to ensure success of marketing strategies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Promotional activities</a:t>
            </a:r>
            <a:endParaRPr lang="en-GB" dirty="0"/>
          </a:p>
        </p:txBody>
      </p:sp>
      <p:sp>
        <p:nvSpPr>
          <p:cNvPr id="3" name="Content Placeholder 2"/>
          <p:cNvSpPr>
            <a:spLocks noGrp="1"/>
          </p:cNvSpPr>
          <p:nvPr>
            <p:ph idx="1"/>
          </p:nvPr>
        </p:nvSpPr>
        <p:spPr/>
        <p:txBody>
          <a:bodyPr/>
          <a:lstStyle/>
          <a:p>
            <a:pPr marL="0" indent="0">
              <a:buNone/>
            </a:pPr>
            <a:r>
              <a:rPr lang="en-AU" dirty="0"/>
              <a:t>Promotional events allow you to connect directly with your existing and potential clients. Meeting them face-to-face can help you to make a lasting impression and creation relationships which you can build on later. Events can also create publicity for the organisation which they can use to get into local newspapers or can broadcast on social media. </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4128" y="4462186"/>
            <a:ext cx="2520280" cy="2364023"/>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a:t>
            </a:r>
            <a:endParaRPr lang="en-GB" dirty="0"/>
          </a:p>
        </p:txBody>
      </p:sp>
      <p:sp>
        <p:nvSpPr>
          <p:cNvPr id="3" name="Content Placeholder 2"/>
          <p:cNvSpPr>
            <a:spLocks noGrp="1"/>
          </p:cNvSpPr>
          <p:nvPr>
            <p:ph idx="1"/>
          </p:nvPr>
        </p:nvSpPr>
        <p:spPr/>
        <p:txBody>
          <a:bodyPr/>
          <a:lstStyle/>
          <a:p>
            <a:pPr marL="0" indent="0">
              <a:buNone/>
            </a:pPr>
            <a:r>
              <a:rPr lang="en-AU" b="1" dirty="0"/>
              <a:t>Resources may include:</a:t>
            </a:r>
            <a:endParaRPr lang="en-GB" b="1" dirty="0"/>
          </a:p>
          <a:p>
            <a:pPr lvl="0"/>
            <a:r>
              <a:rPr lang="en-AU" dirty="0"/>
              <a:t>Employees and their skills, knowledge, experience and contacts</a:t>
            </a:r>
            <a:endParaRPr lang="en-GB" dirty="0"/>
          </a:p>
          <a:p>
            <a:pPr lvl="0"/>
            <a:r>
              <a:rPr lang="en-AU" dirty="0"/>
              <a:t>Equipment such as computers and printers</a:t>
            </a:r>
            <a:endParaRPr lang="en-GB" dirty="0"/>
          </a:p>
          <a:p>
            <a:pPr lvl="0"/>
            <a:r>
              <a:rPr lang="en-AU" dirty="0"/>
              <a:t>Templates or previous examples of communication</a:t>
            </a:r>
            <a:endParaRPr lang="en-GB" dirty="0"/>
          </a:p>
          <a:p>
            <a:pPr lvl="0"/>
            <a:r>
              <a:rPr lang="en-AU" dirty="0"/>
              <a:t>Information</a:t>
            </a:r>
            <a:endParaRPr lang="en-GB" dirty="0"/>
          </a:p>
          <a:p>
            <a:pPr lvl="0"/>
            <a:r>
              <a:rPr lang="en-AU" dirty="0"/>
              <a:t>Organisational systems.</a:t>
            </a:r>
            <a:endParaRPr lang="en-GB" dirty="0"/>
          </a:p>
          <a:p>
            <a:pPr marL="0" indent="0">
              <a:buNone/>
            </a:pP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8024" y="4293096"/>
            <a:ext cx="3384376" cy="2448839"/>
          </a:xfrm>
          <a:prstGeom prst="rect">
            <a:avLst/>
          </a:prstGeom>
        </p:spPr>
      </p:pic>
    </p:spTree>
    <p:extLst>
      <p:ext uri="{BB962C8B-B14F-4D97-AF65-F5344CB8AC3E}">
        <p14:creationId xmlns:p14="http://schemas.microsoft.com/office/powerpoint/2010/main" val="39466913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Budget</a:t>
            </a:r>
            <a:endParaRPr lang="en-GB" dirty="0"/>
          </a:p>
        </p:txBody>
      </p:sp>
      <p:sp>
        <p:nvSpPr>
          <p:cNvPr id="3" name="Content Placeholder 2"/>
          <p:cNvSpPr>
            <a:spLocks noGrp="1"/>
          </p:cNvSpPr>
          <p:nvPr>
            <p:ph idx="1"/>
          </p:nvPr>
        </p:nvSpPr>
        <p:spPr/>
        <p:txBody>
          <a:bodyPr/>
          <a:lstStyle/>
          <a:p>
            <a:pPr marL="0" indent="0">
              <a:buNone/>
            </a:pPr>
            <a:r>
              <a:rPr lang="en-AU" dirty="0"/>
              <a:t>Consider not just how much something will cost but how long it will take. </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770429739"/>
              </p:ext>
            </p:extLst>
          </p:nvPr>
        </p:nvGraphicFramePr>
        <p:xfrm>
          <a:off x="683569" y="2743536"/>
          <a:ext cx="7632847" cy="3925824"/>
        </p:xfrm>
        <a:graphic>
          <a:graphicData uri="http://schemas.openxmlformats.org/drawingml/2006/table">
            <a:tbl>
              <a:tblPr firstRow="1" firstCol="1" bandRow="1">
                <a:tableStyleId>{5C22544A-7EE6-4342-B048-85BDC9FD1C3A}</a:tableStyleId>
              </a:tblPr>
              <a:tblGrid>
                <a:gridCol w="2543749"/>
                <a:gridCol w="2544549"/>
                <a:gridCol w="2544549"/>
              </a:tblGrid>
              <a:tr h="0">
                <a:tc>
                  <a:txBody>
                    <a:bodyPr/>
                    <a:lstStyle/>
                    <a:p>
                      <a:pPr>
                        <a:lnSpc>
                          <a:spcPct val="115000"/>
                        </a:lnSpc>
                        <a:spcBef>
                          <a:spcPts val="600"/>
                        </a:spcBef>
                        <a:spcAft>
                          <a:spcPts val="600"/>
                        </a:spcAft>
                      </a:pPr>
                      <a:r>
                        <a:rPr lang="en-AU" sz="2800" dirty="0">
                          <a:solidFill>
                            <a:sysClr val="windowText" lastClr="000000"/>
                          </a:solidFill>
                          <a:effectLst/>
                        </a:rPr>
                        <a:t>Platform</a:t>
                      </a:r>
                      <a:endParaRPr lang="en-GB" sz="28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800">
                          <a:solidFill>
                            <a:sysClr val="windowText" lastClr="000000"/>
                          </a:solidFill>
                          <a:effectLst/>
                        </a:rPr>
                        <a:t>Time allocated</a:t>
                      </a:r>
                      <a:endParaRPr lang="en-GB" sz="28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800" dirty="0">
                          <a:solidFill>
                            <a:sysClr val="windowText" lastClr="000000"/>
                          </a:solidFill>
                          <a:effectLst/>
                        </a:rPr>
                        <a:t>Money allocated</a:t>
                      </a:r>
                      <a:endParaRPr lang="en-GB" sz="28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r>
              <a:tr h="0">
                <a:tc>
                  <a:txBody>
                    <a:bodyPr/>
                    <a:lstStyle/>
                    <a:p>
                      <a:pPr>
                        <a:lnSpc>
                          <a:spcPct val="115000"/>
                        </a:lnSpc>
                        <a:spcBef>
                          <a:spcPts val="600"/>
                        </a:spcBef>
                        <a:spcAft>
                          <a:spcPts val="600"/>
                        </a:spcAft>
                      </a:pPr>
                      <a:r>
                        <a:rPr lang="en-AU" sz="2800">
                          <a:solidFill>
                            <a:sysClr val="windowText" lastClr="000000"/>
                          </a:solidFill>
                          <a:effectLst/>
                        </a:rPr>
                        <a:t>Social media</a:t>
                      </a:r>
                      <a:endParaRPr lang="en-GB" sz="28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800" dirty="0">
                          <a:solidFill>
                            <a:sysClr val="windowText" lastClr="000000"/>
                          </a:solidFill>
                          <a:effectLst/>
                        </a:rPr>
                        <a:t>10 hours</a:t>
                      </a:r>
                      <a:endParaRPr lang="en-GB" sz="28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800">
                          <a:solidFill>
                            <a:sysClr val="windowText" lastClr="000000"/>
                          </a:solidFill>
                          <a:effectLst/>
                        </a:rPr>
                        <a:t>$0</a:t>
                      </a:r>
                      <a:endParaRPr lang="en-GB" sz="28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nSpc>
                          <a:spcPct val="115000"/>
                        </a:lnSpc>
                        <a:spcBef>
                          <a:spcPts val="600"/>
                        </a:spcBef>
                        <a:spcAft>
                          <a:spcPts val="600"/>
                        </a:spcAft>
                      </a:pPr>
                      <a:r>
                        <a:rPr lang="en-AU" sz="2800">
                          <a:solidFill>
                            <a:sysClr val="windowText" lastClr="000000"/>
                          </a:solidFill>
                          <a:effectLst/>
                        </a:rPr>
                        <a:t>Website updates</a:t>
                      </a:r>
                      <a:endParaRPr lang="en-GB" sz="28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800">
                          <a:solidFill>
                            <a:sysClr val="windowText" lastClr="000000"/>
                          </a:solidFill>
                          <a:effectLst/>
                        </a:rPr>
                        <a:t>8 hours</a:t>
                      </a:r>
                      <a:endParaRPr lang="en-GB" sz="28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800">
                          <a:solidFill>
                            <a:sysClr val="windowText" lastClr="000000"/>
                          </a:solidFill>
                          <a:effectLst/>
                        </a:rPr>
                        <a:t>$150</a:t>
                      </a:r>
                      <a:endParaRPr lang="en-GB" sz="28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nSpc>
                          <a:spcPct val="115000"/>
                        </a:lnSpc>
                        <a:spcBef>
                          <a:spcPts val="600"/>
                        </a:spcBef>
                        <a:spcAft>
                          <a:spcPts val="600"/>
                        </a:spcAft>
                      </a:pPr>
                      <a:r>
                        <a:rPr lang="en-AU" sz="2800">
                          <a:solidFill>
                            <a:sysClr val="windowText" lastClr="000000"/>
                          </a:solidFill>
                          <a:effectLst/>
                        </a:rPr>
                        <a:t>Leaflets and brochures</a:t>
                      </a:r>
                      <a:endParaRPr lang="en-GB" sz="28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800">
                          <a:solidFill>
                            <a:sysClr val="windowText" lastClr="000000"/>
                          </a:solidFill>
                          <a:effectLst/>
                        </a:rPr>
                        <a:t>20 hours</a:t>
                      </a:r>
                      <a:endParaRPr lang="en-GB" sz="28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800">
                          <a:solidFill>
                            <a:sysClr val="windowText" lastClr="000000"/>
                          </a:solidFill>
                          <a:effectLst/>
                        </a:rPr>
                        <a:t>$240</a:t>
                      </a:r>
                      <a:endParaRPr lang="en-GB" sz="28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nSpc>
                          <a:spcPct val="115000"/>
                        </a:lnSpc>
                        <a:spcBef>
                          <a:spcPts val="600"/>
                        </a:spcBef>
                        <a:spcAft>
                          <a:spcPts val="600"/>
                        </a:spcAft>
                      </a:pPr>
                      <a:r>
                        <a:rPr lang="en-AU" sz="2800" dirty="0">
                          <a:solidFill>
                            <a:sysClr val="windowText" lastClr="000000"/>
                          </a:solidFill>
                          <a:effectLst/>
                        </a:rPr>
                        <a:t>Briefings</a:t>
                      </a:r>
                      <a:endParaRPr lang="en-GB" sz="28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800">
                          <a:solidFill>
                            <a:sysClr val="windowText" lastClr="000000"/>
                          </a:solidFill>
                          <a:effectLst/>
                        </a:rPr>
                        <a:t>5 hours</a:t>
                      </a:r>
                      <a:endParaRPr lang="en-GB" sz="28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800" dirty="0">
                          <a:solidFill>
                            <a:sysClr val="windowText" lastClr="000000"/>
                          </a:solidFill>
                          <a:effectLst/>
                        </a:rPr>
                        <a:t>$0</a:t>
                      </a:r>
                      <a:endParaRPr lang="en-GB" sz="28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40066682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Implement marketing strategies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pPr lvl="0"/>
            <a:r>
              <a:rPr lang="en-AU" sz="2800" b="1" dirty="0" smtClean="0">
                <a:latin typeface="+mj-lt"/>
              </a:rPr>
              <a:t>3.3 </a:t>
            </a:r>
            <a:r>
              <a:rPr lang="en-US" sz="2800" dirty="0"/>
              <a:t>Consider digital devices, platforms and technologies for effectiveness in implementing marketing activities</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Digital technology</a:t>
            </a:r>
            <a:endParaRPr lang="en-GB" dirty="0"/>
          </a:p>
        </p:txBody>
      </p:sp>
      <p:sp>
        <p:nvSpPr>
          <p:cNvPr id="3" name="Content Placeholder 2"/>
          <p:cNvSpPr>
            <a:spLocks noGrp="1"/>
          </p:cNvSpPr>
          <p:nvPr>
            <p:ph idx="1"/>
          </p:nvPr>
        </p:nvSpPr>
        <p:spPr/>
        <p:txBody>
          <a:bodyPr/>
          <a:lstStyle/>
          <a:p>
            <a:pPr marL="0" indent="0">
              <a:buNone/>
            </a:pPr>
            <a:r>
              <a:rPr lang="en-AU" b="1" dirty="0" smtClean="0"/>
              <a:t>Digital technology may include</a:t>
            </a:r>
            <a:r>
              <a:rPr lang="en-AU" b="1" dirty="0"/>
              <a:t>: </a:t>
            </a:r>
            <a:endParaRPr lang="en-GB" b="1" dirty="0"/>
          </a:p>
          <a:p>
            <a:pPr lvl="0"/>
            <a:r>
              <a:rPr lang="en-AU" dirty="0" smtClean="0"/>
              <a:t>Your organisation website</a:t>
            </a:r>
            <a:endParaRPr lang="en-GB" dirty="0" smtClean="0"/>
          </a:p>
          <a:p>
            <a:pPr lvl="0"/>
            <a:r>
              <a:rPr lang="en-AU" dirty="0" smtClean="0"/>
              <a:t>Social media </a:t>
            </a:r>
            <a:r>
              <a:rPr lang="en-AU" dirty="0"/>
              <a:t>such as Facebook and Twitter</a:t>
            </a:r>
            <a:endParaRPr lang="en-GB" dirty="0"/>
          </a:p>
          <a:p>
            <a:pPr lvl="0"/>
            <a:r>
              <a:rPr lang="en-AU" dirty="0" smtClean="0"/>
              <a:t>News websites</a:t>
            </a:r>
            <a:endParaRPr lang="en-GB" dirty="0"/>
          </a:p>
          <a:p>
            <a:pPr lvl="0"/>
            <a:r>
              <a:rPr lang="en-AU" dirty="0" smtClean="0"/>
              <a:t>Networking websites</a:t>
            </a:r>
            <a:endParaRPr lang="en-GB" dirty="0"/>
          </a:p>
          <a:p>
            <a:pPr lvl="0"/>
            <a:r>
              <a:rPr lang="en-AU" dirty="0" smtClean="0"/>
              <a:t>Digital videos</a:t>
            </a:r>
            <a:endParaRPr lang="en-GB" dirty="0"/>
          </a:p>
          <a:p>
            <a:pPr lvl="0"/>
            <a:r>
              <a:rPr lang="en-AU" dirty="0"/>
              <a:t>Digital radio.</a:t>
            </a:r>
            <a:endParaRPr lang="en-GB"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0516" y="3645023"/>
            <a:ext cx="2789891" cy="3188447"/>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Digital technology</a:t>
            </a:r>
            <a:endParaRPr lang="en-GB" dirty="0"/>
          </a:p>
        </p:txBody>
      </p:sp>
      <p:sp>
        <p:nvSpPr>
          <p:cNvPr id="3" name="Content Placeholder 2"/>
          <p:cNvSpPr>
            <a:spLocks noGrp="1"/>
          </p:cNvSpPr>
          <p:nvPr>
            <p:ph idx="1"/>
          </p:nvPr>
        </p:nvSpPr>
        <p:spPr/>
        <p:txBody>
          <a:bodyPr>
            <a:normAutofit/>
          </a:bodyPr>
          <a:lstStyle/>
          <a:p>
            <a:pPr marL="0" indent="0">
              <a:buNone/>
            </a:pPr>
            <a:r>
              <a:rPr lang="en-AU" b="1" dirty="0"/>
              <a:t>For each platform, you will need to analyse:</a:t>
            </a:r>
            <a:endParaRPr lang="en-GB" b="1" dirty="0"/>
          </a:p>
          <a:p>
            <a:pPr lvl="0"/>
            <a:r>
              <a:rPr lang="en-AU" b="1" dirty="0"/>
              <a:t>Cost: </a:t>
            </a:r>
            <a:r>
              <a:rPr lang="en-AU" dirty="0"/>
              <a:t>Will you need to pay to create content or host it online?</a:t>
            </a:r>
            <a:endParaRPr lang="en-GB" dirty="0"/>
          </a:p>
          <a:p>
            <a:pPr lvl="0"/>
            <a:r>
              <a:rPr lang="en-AU" b="1" dirty="0"/>
              <a:t>Time:</a:t>
            </a:r>
            <a:r>
              <a:rPr lang="en-AU" dirty="0"/>
              <a:t> How much time would digital marketing take? </a:t>
            </a:r>
            <a:endParaRPr lang="en-AU" dirty="0" smtClean="0"/>
          </a:p>
          <a:p>
            <a:pPr lvl="0"/>
            <a:r>
              <a:rPr lang="en-AU" b="1" dirty="0" smtClean="0"/>
              <a:t>Reach</a:t>
            </a:r>
            <a:r>
              <a:rPr lang="en-AU" b="1" dirty="0"/>
              <a:t>:</a:t>
            </a:r>
            <a:r>
              <a:rPr lang="en-AU" dirty="0"/>
              <a:t> How many people are likely to see the marketing? </a:t>
            </a:r>
            <a:endParaRPr lang="en-AU" dirty="0" smtClean="0"/>
          </a:p>
          <a:p>
            <a:pPr lvl="0"/>
            <a:r>
              <a:rPr lang="en-AU" b="1" dirty="0" smtClean="0"/>
              <a:t>ROI</a:t>
            </a:r>
            <a:r>
              <a:rPr lang="en-AU" b="1" dirty="0"/>
              <a:t>:</a:t>
            </a:r>
            <a:r>
              <a:rPr lang="en-AU" dirty="0"/>
              <a:t> What will be your expected return on investment for the digital platforms?</a:t>
            </a:r>
            <a:endParaRPr lang="en-GB"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55160" y="4365104"/>
            <a:ext cx="1988840" cy="1988840"/>
          </a:xfrm>
          <a:prstGeom prst="rect">
            <a:avLst/>
          </a:prstGeom>
        </p:spPr>
      </p:pic>
    </p:spTree>
    <p:extLst>
      <p:ext uri="{BB962C8B-B14F-4D97-AF65-F5344CB8AC3E}">
        <p14:creationId xmlns:p14="http://schemas.microsoft.com/office/powerpoint/2010/main" val="6807436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Monitor and improve marketing performance</a:t>
            </a:r>
            <a:endParaRPr lang="en-GB" dirty="0"/>
          </a:p>
        </p:txBody>
      </p:sp>
      <p:sp>
        <p:nvSpPr>
          <p:cNvPr id="6" name="TextBox 5"/>
          <p:cNvSpPr txBox="1"/>
          <p:nvPr/>
        </p:nvSpPr>
        <p:spPr>
          <a:xfrm>
            <a:off x="5220072" y="2492896"/>
            <a:ext cx="3744416" cy="3108543"/>
          </a:xfrm>
          <a:prstGeom prst="rect">
            <a:avLst/>
          </a:prstGeom>
          <a:noFill/>
        </p:spPr>
        <p:txBody>
          <a:bodyPr wrap="square" rtlCol="0">
            <a:spAutoFit/>
          </a:bodyPr>
          <a:lstStyle/>
          <a:p>
            <a:pPr lvl="0"/>
            <a:r>
              <a:rPr lang="en-AU" sz="2800" b="1" dirty="0" smtClean="0">
                <a:latin typeface="+mj-lt"/>
              </a:rPr>
              <a:t>4.1 </a:t>
            </a:r>
            <a:r>
              <a:rPr lang="en-US" sz="2800" dirty="0"/>
              <a:t>Monitor marketing activities and evaluate business performance according to objectives and targets of the business plan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Monitoring marketing activities</a:t>
            </a:r>
            <a:endParaRPr lang="en-GB" dirty="0"/>
          </a:p>
        </p:txBody>
      </p:sp>
      <p:sp>
        <p:nvSpPr>
          <p:cNvPr id="3" name="Content Placeholder 2"/>
          <p:cNvSpPr>
            <a:spLocks noGrp="1"/>
          </p:cNvSpPr>
          <p:nvPr>
            <p:ph idx="1"/>
          </p:nvPr>
        </p:nvSpPr>
        <p:spPr/>
        <p:txBody>
          <a:bodyPr/>
          <a:lstStyle/>
          <a:p>
            <a:pPr marL="0" indent="0">
              <a:buNone/>
            </a:pPr>
            <a:r>
              <a:rPr lang="en-GB" b="1" dirty="0"/>
              <a:t>Marketing activities:</a:t>
            </a:r>
          </a:p>
          <a:p>
            <a:pPr lvl="0"/>
            <a:r>
              <a:rPr lang="en-AU" dirty="0"/>
              <a:t>Can be often omitted or not conducted in accordance with your evaluation strategy.</a:t>
            </a:r>
            <a:endParaRPr lang="en-GB" dirty="0"/>
          </a:p>
          <a:p>
            <a:pPr lvl="0"/>
            <a:r>
              <a:rPr lang="en-AU" dirty="0"/>
              <a:t>Controls and checks should be put in place so that a ‘regular’ monitoring process works. </a:t>
            </a:r>
            <a:endParaRPr lang="en-GB" dirty="0"/>
          </a:p>
          <a:p>
            <a:pPr lvl="0"/>
            <a:r>
              <a:rPr lang="en-AU" dirty="0"/>
              <a:t>Using software or simple calendars to remind you to ‘monitor’ will at least alert you to the need.</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0032" y="5105963"/>
            <a:ext cx="2376264" cy="1668666"/>
          </a:xfrm>
          <a:prstGeom prst="rect">
            <a:avLst/>
          </a:prstGeo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Monitoring marketing activities</a:t>
            </a:r>
          </a:p>
        </p:txBody>
      </p:sp>
      <p:sp>
        <p:nvSpPr>
          <p:cNvPr id="3" name="Content Placeholder 2"/>
          <p:cNvSpPr>
            <a:spLocks noGrp="1"/>
          </p:cNvSpPr>
          <p:nvPr>
            <p:ph idx="1"/>
          </p:nvPr>
        </p:nvSpPr>
        <p:spPr/>
        <p:txBody>
          <a:bodyPr/>
          <a:lstStyle/>
          <a:p>
            <a:pPr marL="0" indent="0">
              <a:buNone/>
            </a:pPr>
            <a:r>
              <a:rPr lang="en-AU" b="1" dirty="0"/>
              <a:t>Some monitoring guidelines:</a:t>
            </a:r>
            <a:endParaRPr lang="en-GB" b="1" dirty="0"/>
          </a:p>
          <a:p>
            <a:pPr lvl="0"/>
            <a:r>
              <a:rPr lang="en-AU" dirty="0"/>
              <a:t>Monitor product, pricing and distribution decisions against organisational policy </a:t>
            </a:r>
            <a:endParaRPr lang="en-AU" dirty="0" smtClean="0"/>
          </a:p>
          <a:p>
            <a:pPr lvl="0"/>
            <a:r>
              <a:rPr lang="en-AU" dirty="0" smtClean="0"/>
              <a:t>Monitor </a:t>
            </a:r>
            <a:r>
              <a:rPr lang="en-AU" dirty="0"/>
              <a:t>marketing results against </a:t>
            </a:r>
            <a:r>
              <a:rPr lang="en-AU" dirty="0" smtClean="0"/>
              <a:t>targets</a:t>
            </a:r>
          </a:p>
          <a:p>
            <a:pPr lvl="0"/>
            <a:r>
              <a:rPr lang="en-AU" dirty="0" smtClean="0"/>
              <a:t>Monitor </a:t>
            </a:r>
            <a:r>
              <a:rPr lang="en-AU" dirty="0"/>
              <a:t>marketing revenue and costs against budget.</a:t>
            </a:r>
            <a:endParaRPr lang="en-GB"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63888" y="4365104"/>
            <a:ext cx="2232248" cy="2232248"/>
          </a:xfrm>
          <a:prstGeom prst="rect">
            <a:avLst/>
          </a:prstGeom>
          <a:ln>
            <a:noFill/>
          </a:ln>
          <a:effectLst>
            <a:softEdge rad="112500"/>
          </a:effectLst>
        </p:spPr>
      </p:pic>
    </p:spTree>
    <p:extLst>
      <p:ext uri="{BB962C8B-B14F-4D97-AF65-F5344CB8AC3E}">
        <p14:creationId xmlns:p14="http://schemas.microsoft.com/office/powerpoint/2010/main" val="26374333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Monitor and improve marketing performance</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pPr lvl="0"/>
            <a:r>
              <a:rPr lang="en-AU" sz="2800" b="1" dirty="0" smtClean="0">
                <a:latin typeface="+mj-lt"/>
              </a:rPr>
              <a:t>4.2 </a:t>
            </a:r>
            <a:r>
              <a:rPr lang="en-US" sz="2800" dirty="0"/>
              <a:t>Analyse performance gaps and take corrective action or set new targets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Performance gaps</a:t>
            </a:r>
            <a:endParaRPr lang="en-GB" dirty="0"/>
          </a:p>
        </p:txBody>
      </p:sp>
      <p:sp>
        <p:nvSpPr>
          <p:cNvPr id="3" name="Content Placeholder 2"/>
          <p:cNvSpPr>
            <a:spLocks noGrp="1"/>
          </p:cNvSpPr>
          <p:nvPr>
            <p:ph idx="1"/>
          </p:nvPr>
        </p:nvSpPr>
        <p:spPr>
          <a:xfrm>
            <a:off x="457200" y="1600200"/>
            <a:ext cx="6131024" cy="4853136"/>
          </a:xfrm>
        </p:spPr>
        <p:txBody>
          <a:bodyPr>
            <a:normAutofit/>
          </a:bodyPr>
          <a:lstStyle/>
          <a:p>
            <a:pPr marL="0" indent="0">
              <a:buNone/>
            </a:pPr>
            <a:r>
              <a:rPr lang="en-AU" dirty="0"/>
              <a:t>A "performance gap" exists when the actual performance on a KPI </a:t>
            </a:r>
            <a:r>
              <a:rPr lang="en-AU" dirty="0" smtClean="0"/>
              <a:t>is </a:t>
            </a:r>
            <a:r>
              <a:rPr lang="en-AU" dirty="0"/>
              <a:t>below the planned or expected level of </a:t>
            </a:r>
            <a:r>
              <a:rPr lang="en-AU" dirty="0" smtClean="0"/>
              <a:t>performance.</a:t>
            </a:r>
          </a:p>
          <a:p>
            <a:pPr marL="0" indent="0">
              <a:buNone/>
            </a:pPr>
            <a:r>
              <a:rPr lang="en-AU" b="1" dirty="0"/>
              <a:t>Consider:</a:t>
            </a:r>
            <a:endParaRPr lang="en-GB" b="1" dirty="0"/>
          </a:p>
          <a:p>
            <a:pPr lvl="0"/>
            <a:r>
              <a:rPr lang="en-AU" dirty="0"/>
              <a:t>Do you have gaps in market coverage? </a:t>
            </a:r>
            <a:endParaRPr lang="en-GB" dirty="0"/>
          </a:p>
          <a:p>
            <a:pPr lvl="0"/>
            <a:r>
              <a:rPr lang="en-AU" dirty="0"/>
              <a:t>Is measurement managed automatically?</a:t>
            </a:r>
            <a:endParaRPr lang="en-GB" dirty="0"/>
          </a:p>
          <a:p>
            <a:pPr lvl="0"/>
            <a:r>
              <a:rPr lang="en-AU" dirty="0"/>
              <a:t>Is measurement integrated into your marketing strategy?</a:t>
            </a:r>
            <a:endParaRPr lang="en-GB"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2420888"/>
            <a:ext cx="2430270" cy="2592288"/>
          </a:xfrm>
          <a:prstGeom prst="rect">
            <a:avLst/>
          </a:prstGeo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Monitor and improve marketing performance</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pPr lvl="0"/>
            <a:r>
              <a:rPr lang="en-AU" sz="2800" b="1" dirty="0" smtClean="0">
                <a:latin typeface="+mj-lt"/>
              </a:rPr>
              <a:t>4.3 </a:t>
            </a:r>
            <a:r>
              <a:rPr lang="en-US" sz="2800" dirty="0"/>
              <a:t>Encourage all relevant people to propose ways to improve marketing performance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Improving marketing performance</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AU" b="1" dirty="0"/>
              <a:t>Tips to encourage people:</a:t>
            </a:r>
            <a:endParaRPr lang="en-GB" b="1" dirty="0"/>
          </a:p>
          <a:p>
            <a:pPr lvl="0"/>
            <a:r>
              <a:rPr lang="en-AU" dirty="0"/>
              <a:t>Set innovation goals </a:t>
            </a:r>
            <a:endParaRPr lang="en-GB" dirty="0"/>
          </a:p>
          <a:p>
            <a:pPr lvl="0"/>
            <a:r>
              <a:rPr lang="en-AU" dirty="0"/>
              <a:t>Listen more and tell less </a:t>
            </a:r>
            <a:endParaRPr lang="en-GB" dirty="0"/>
          </a:p>
          <a:p>
            <a:pPr lvl="0"/>
            <a:r>
              <a:rPr lang="en-AU" dirty="0"/>
              <a:t>Recognise risk-takers </a:t>
            </a:r>
            <a:endParaRPr lang="en-GB" dirty="0"/>
          </a:p>
          <a:p>
            <a:pPr lvl="0"/>
            <a:r>
              <a:rPr lang="en-AU" dirty="0"/>
              <a:t>Reward failure </a:t>
            </a:r>
            <a:endParaRPr lang="en-GB" dirty="0"/>
          </a:p>
          <a:p>
            <a:pPr lvl="0"/>
            <a:r>
              <a:rPr lang="en-AU" dirty="0"/>
              <a:t>Ask for suggestions</a:t>
            </a:r>
            <a:endParaRPr lang="en-GB" dirty="0"/>
          </a:p>
          <a:p>
            <a:pPr lvl="0"/>
            <a:r>
              <a:rPr lang="en-AU" dirty="0"/>
              <a:t>Throw down a challenge</a:t>
            </a:r>
            <a:endParaRPr lang="en-GB" dirty="0"/>
          </a:p>
          <a:p>
            <a:pPr lvl="0"/>
            <a:r>
              <a:rPr lang="en-AU" dirty="0"/>
              <a:t>Measure innovation</a:t>
            </a:r>
            <a:endParaRPr lang="en-GB" dirty="0"/>
          </a:p>
          <a:p>
            <a:pPr lvl="0"/>
            <a:r>
              <a:rPr lang="en-AU" dirty="0"/>
              <a:t>Invest in training.</a:t>
            </a:r>
            <a:endParaRPr lang="en-GB" dirty="0"/>
          </a:p>
          <a:p>
            <a:pPr marL="0" indent="0">
              <a:buNone/>
            </a:pPr>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6716" r="17406"/>
          <a:stretch/>
        </p:blipFill>
        <p:spPr>
          <a:xfrm>
            <a:off x="5148063" y="1916832"/>
            <a:ext cx="3288201" cy="3744416"/>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Benchmarking</a:t>
            </a:r>
            <a:endParaRPr lang="en-GB" dirty="0"/>
          </a:p>
        </p:txBody>
      </p:sp>
      <p:sp>
        <p:nvSpPr>
          <p:cNvPr id="3" name="Content Placeholder 2"/>
          <p:cNvSpPr>
            <a:spLocks noGrp="1"/>
          </p:cNvSpPr>
          <p:nvPr>
            <p:ph idx="1"/>
          </p:nvPr>
        </p:nvSpPr>
        <p:spPr>
          <a:xfrm>
            <a:off x="457200" y="1600200"/>
            <a:ext cx="5266928" cy="5069160"/>
          </a:xfrm>
        </p:spPr>
        <p:txBody>
          <a:bodyPr>
            <a:normAutofit/>
          </a:bodyPr>
          <a:lstStyle/>
          <a:p>
            <a:pPr marL="0" indent="0">
              <a:buNone/>
            </a:pPr>
            <a:r>
              <a:rPr lang="en-AU" dirty="0"/>
              <a:t>Benchmarking relies on using at least one external organisation as the “benchmark”. This will be the standard by which you will compare your assessments and GAP performance identification for both the way the process is run and the results obtained from that process. This benchmark style can be either within or outside your industry.</a:t>
            </a:r>
            <a:endParaRPr lang="en-GB" dirty="0"/>
          </a:p>
          <a:p>
            <a:pPr marL="0" indent="0">
              <a:buNone/>
            </a:pPr>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21551" r="23966"/>
          <a:stretch/>
        </p:blipFill>
        <p:spPr>
          <a:xfrm>
            <a:off x="6012160" y="1775565"/>
            <a:ext cx="3026790" cy="3703668"/>
          </a:xfrm>
          <a:prstGeom prst="rect">
            <a:avLst/>
          </a:prstGeom>
        </p:spPr>
      </p:pic>
    </p:spTree>
    <p:extLst>
      <p:ext uri="{BB962C8B-B14F-4D97-AF65-F5344CB8AC3E}">
        <p14:creationId xmlns:p14="http://schemas.microsoft.com/office/powerpoint/2010/main" val="886154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Benchmarking</a:t>
            </a:r>
            <a:endParaRPr lang="en-GB" dirty="0"/>
          </a:p>
        </p:txBody>
      </p:sp>
      <p:sp>
        <p:nvSpPr>
          <p:cNvPr id="3" name="Content Placeholder 2"/>
          <p:cNvSpPr>
            <a:spLocks noGrp="1"/>
          </p:cNvSpPr>
          <p:nvPr>
            <p:ph idx="1"/>
          </p:nvPr>
        </p:nvSpPr>
        <p:spPr>
          <a:xfrm>
            <a:off x="457200" y="1600200"/>
            <a:ext cx="5915000" cy="4853136"/>
          </a:xfrm>
        </p:spPr>
        <p:txBody>
          <a:bodyPr>
            <a:normAutofit/>
          </a:bodyPr>
          <a:lstStyle/>
          <a:p>
            <a:pPr marL="0" indent="0">
              <a:buNone/>
            </a:pPr>
            <a:r>
              <a:rPr lang="en-AU" b="1" dirty="0"/>
              <a:t>The benefit of benchmarking:</a:t>
            </a:r>
            <a:endParaRPr lang="en-GB" b="1" dirty="0"/>
          </a:p>
          <a:p>
            <a:pPr lvl="0"/>
            <a:r>
              <a:rPr lang="en-AU" dirty="0"/>
              <a:t>Provides valuable insights into what drives a particular performance</a:t>
            </a:r>
            <a:endParaRPr lang="en-GB" dirty="0"/>
          </a:p>
          <a:p>
            <a:pPr lvl="0"/>
            <a:r>
              <a:rPr lang="en-AU" dirty="0"/>
              <a:t>Organisations use benchmarking to </a:t>
            </a:r>
            <a:r>
              <a:rPr lang="en-AU" dirty="0" smtClean="0"/>
              <a:t>evaluate, such as hiring, customer service</a:t>
            </a:r>
            <a:r>
              <a:rPr lang="en-GB" dirty="0"/>
              <a:t> </a:t>
            </a:r>
            <a:r>
              <a:rPr lang="en-GB" dirty="0" smtClean="0"/>
              <a:t>and </a:t>
            </a:r>
            <a:r>
              <a:rPr lang="en-AU" dirty="0" smtClean="0"/>
              <a:t>equipment </a:t>
            </a:r>
            <a:r>
              <a:rPr lang="en-AU" dirty="0"/>
              <a:t>maintenance</a:t>
            </a:r>
            <a:endParaRPr lang="en-GB" dirty="0"/>
          </a:p>
          <a:p>
            <a:pPr lvl="0"/>
            <a:r>
              <a:rPr lang="en-AU" dirty="0" smtClean="0"/>
              <a:t>Benchmarking </a:t>
            </a:r>
            <a:r>
              <a:rPr lang="en-AU" dirty="0"/>
              <a:t>can be done for nearly every process, including marketing. </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51712" y="2348880"/>
            <a:ext cx="2592288" cy="2592288"/>
          </a:xfrm>
          <a:prstGeom prst="rect">
            <a:avLst/>
          </a:prstGeom>
        </p:spPr>
      </p:pic>
    </p:spTree>
    <p:extLst>
      <p:ext uri="{BB962C8B-B14F-4D97-AF65-F5344CB8AC3E}">
        <p14:creationId xmlns:p14="http://schemas.microsoft.com/office/powerpoint/2010/main" val="348194608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Monitor and improve marketing performance</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539430"/>
          </a:xfrm>
          <a:prstGeom prst="rect">
            <a:avLst/>
          </a:prstGeom>
          <a:noFill/>
        </p:spPr>
        <p:txBody>
          <a:bodyPr wrap="square" rtlCol="0">
            <a:spAutoFit/>
          </a:bodyPr>
          <a:lstStyle/>
          <a:p>
            <a:pPr lvl="0"/>
            <a:r>
              <a:rPr lang="en-AU" sz="2800" b="1" dirty="0" smtClean="0">
                <a:latin typeface="+mj-lt"/>
              </a:rPr>
              <a:t>4.4 </a:t>
            </a:r>
            <a:r>
              <a:rPr lang="en-US" sz="2800" dirty="0"/>
              <a:t>Seek and analyse customer reaction to all aspects of the marketing mix, using culturally appropriate processes, to improve targeting and outcomes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Customer reaction</a:t>
            </a:r>
            <a:endParaRPr lang="en-GB" dirty="0"/>
          </a:p>
        </p:txBody>
      </p:sp>
      <p:sp>
        <p:nvSpPr>
          <p:cNvPr id="3" name="Content Placeholder 2"/>
          <p:cNvSpPr>
            <a:spLocks noGrp="1"/>
          </p:cNvSpPr>
          <p:nvPr>
            <p:ph idx="1"/>
          </p:nvPr>
        </p:nvSpPr>
        <p:spPr/>
        <p:txBody>
          <a:bodyPr/>
          <a:lstStyle/>
          <a:p>
            <a:pPr marL="0" indent="0">
              <a:buNone/>
            </a:pPr>
            <a:r>
              <a:rPr lang="en-AU" b="1" dirty="0"/>
              <a:t>Customer reaction may be determined through:</a:t>
            </a:r>
            <a:endParaRPr lang="en-GB" b="1" dirty="0"/>
          </a:p>
          <a:p>
            <a:pPr lvl="0"/>
            <a:r>
              <a:rPr lang="en-AU" dirty="0"/>
              <a:t>Customer meetings, focus groups</a:t>
            </a:r>
            <a:endParaRPr lang="en-GB" dirty="0"/>
          </a:p>
          <a:p>
            <a:pPr lvl="0"/>
            <a:r>
              <a:rPr lang="en-AU" dirty="0"/>
              <a:t>Identification of new business opportunities</a:t>
            </a:r>
            <a:endParaRPr lang="en-GB" dirty="0"/>
          </a:p>
          <a:p>
            <a:pPr lvl="0"/>
            <a:r>
              <a:rPr lang="en-AU" dirty="0"/>
              <a:t>Informal discussion</a:t>
            </a:r>
            <a:endParaRPr lang="en-GB" dirty="0"/>
          </a:p>
          <a:p>
            <a:pPr lvl="0"/>
            <a:r>
              <a:rPr lang="en-AU" dirty="0"/>
              <a:t>Sales to contact ratio</a:t>
            </a:r>
            <a:endParaRPr lang="en-GB" dirty="0"/>
          </a:p>
          <a:p>
            <a:pPr lvl="0"/>
            <a:r>
              <a:rPr lang="en-AU" dirty="0"/>
              <a:t>Survey/other feedback mechanisms</a:t>
            </a:r>
            <a:endParaRPr lang="en-GB" dirty="0"/>
          </a:p>
          <a:p>
            <a:pPr lvl="0"/>
            <a:r>
              <a:rPr lang="en-AU" dirty="0"/>
              <a:t>Trend analysis.</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4168" y="3212976"/>
            <a:ext cx="2857500" cy="2857500"/>
          </a:xfrm>
          <a:prstGeom prst="rect">
            <a:avLst/>
          </a:prstGeom>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Customer reactions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b="1" dirty="0" smtClean="0"/>
              <a:t>Reactions may relate to:</a:t>
            </a:r>
            <a:endParaRPr lang="en-GB" b="1" dirty="0"/>
          </a:p>
          <a:p>
            <a:pPr lvl="0"/>
            <a:r>
              <a:rPr lang="en-AU" dirty="0"/>
              <a:t>Factors such as service speed</a:t>
            </a:r>
            <a:endParaRPr lang="en-GB" dirty="0"/>
          </a:p>
          <a:p>
            <a:pPr lvl="0"/>
            <a:r>
              <a:rPr lang="en-AU" dirty="0"/>
              <a:t>Accuracy of orders</a:t>
            </a:r>
            <a:endParaRPr lang="en-GB" dirty="0"/>
          </a:p>
          <a:p>
            <a:pPr lvl="0"/>
            <a:r>
              <a:rPr lang="en-AU" dirty="0" smtClean="0"/>
              <a:t>Price</a:t>
            </a:r>
            <a:endParaRPr lang="en-GB" dirty="0"/>
          </a:p>
          <a:p>
            <a:pPr lvl="0"/>
            <a:r>
              <a:rPr lang="en-AU" dirty="0"/>
              <a:t>Product choice</a:t>
            </a:r>
            <a:endParaRPr lang="en-GB" dirty="0"/>
          </a:p>
          <a:p>
            <a:pPr lvl="0"/>
            <a:r>
              <a:rPr lang="en-AU" dirty="0"/>
              <a:t>Availability</a:t>
            </a:r>
            <a:endParaRPr lang="en-GB" dirty="0"/>
          </a:p>
          <a:p>
            <a:pPr lvl="0"/>
            <a:r>
              <a:rPr lang="en-AU" dirty="0"/>
              <a:t>Hours of operation or contact</a:t>
            </a:r>
            <a:endParaRPr lang="en-GB" dirty="0"/>
          </a:p>
          <a:p>
            <a:pPr lvl="0"/>
            <a:r>
              <a:rPr lang="en-AU" dirty="0"/>
              <a:t>Location</a:t>
            </a:r>
            <a:endParaRPr lang="en-GB" dirty="0"/>
          </a:p>
          <a:p>
            <a:pPr lvl="0"/>
            <a:r>
              <a:rPr lang="en-AU" dirty="0"/>
              <a:t>Employees.</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2080" y="2309300"/>
            <a:ext cx="3814450" cy="3351948"/>
          </a:xfrm>
          <a:prstGeom prst="rect">
            <a:avLst/>
          </a:prstGeom>
        </p:spPr>
      </p:pic>
    </p:spTree>
    <p:extLst>
      <p:ext uri="{BB962C8B-B14F-4D97-AF65-F5344CB8AC3E}">
        <p14:creationId xmlns:p14="http://schemas.microsoft.com/office/powerpoint/2010/main" val="406556812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Culturally appropriate processes</a:t>
            </a:r>
            <a:endParaRPr lang="en-GB" dirty="0"/>
          </a:p>
        </p:txBody>
      </p:sp>
      <p:sp>
        <p:nvSpPr>
          <p:cNvPr id="3" name="Content Placeholder 2"/>
          <p:cNvSpPr>
            <a:spLocks noGrp="1"/>
          </p:cNvSpPr>
          <p:nvPr>
            <p:ph idx="1"/>
          </p:nvPr>
        </p:nvSpPr>
        <p:spPr/>
        <p:txBody>
          <a:bodyPr/>
          <a:lstStyle/>
          <a:p>
            <a:pPr marL="0" indent="0">
              <a:buNone/>
            </a:pPr>
            <a:r>
              <a:rPr lang="en-AU" dirty="0"/>
              <a:t>Be aware of the impact of </a:t>
            </a:r>
            <a:r>
              <a:rPr lang="en-AU" dirty="0" smtClean="0"/>
              <a:t>culture. </a:t>
            </a:r>
            <a:r>
              <a:rPr lang="en-AU" dirty="0"/>
              <a:t>For example, if someone avoids eye contact with you when speaking, perhaps that’s the impact of culture – not that they are rude, shy or uninterested. Acknowledge it, understand it, and ask about it. You will need to learn and adjust to each other to ensure communication is effective and appropriate.</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4855270"/>
            <a:ext cx="2481064" cy="1929027"/>
          </a:xfrm>
          <a:prstGeom prst="rect">
            <a:avLst/>
          </a:prstGeom>
        </p:spPr>
      </p:pic>
    </p:spTree>
    <p:extLst>
      <p:ext uri="{BB962C8B-B14F-4D97-AF65-F5344CB8AC3E}">
        <p14:creationId xmlns:p14="http://schemas.microsoft.com/office/powerpoint/2010/main" val="5827034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4B</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Monitor and improve marketing performance</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4401205"/>
          </a:xfrm>
          <a:prstGeom prst="rect">
            <a:avLst/>
          </a:prstGeom>
          <a:noFill/>
        </p:spPr>
        <p:txBody>
          <a:bodyPr wrap="square" rtlCol="0">
            <a:spAutoFit/>
          </a:bodyPr>
          <a:lstStyle/>
          <a:p>
            <a:pPr lvl="0"/>
            <a:r>
              <a:rPr lang="en-AU" sz="2800" b="1" dirty="0" smtClean="0">
                <a:latin typeface="+mj-lt"/>
              </a:rPr>
              <a:t>4.5 </a:t>
            </a:r>
            <a:r>
              <a:rPr lang="en-US" sz="2800" dirty="0"/>
              <a:t>Conduct ongoing research of customer requirements and expectations in both on-line and off-line environments to identify opportunities for change and improvement    </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Ongoing research</a:t>
            </a:r>
            <a:endParaRPr lang="en-GB" dirty="0"/>
          </a:p>
        </p:txBody>
      </p:sp>
      <p:sp>
        <p:nvSpPr>
          <p:cNvPr id="3" name="Content Placeholder 2"/>
          <p:cNvSpPr>
            <a:spLocks noGrp="1"/>
          </p:cNvSpPr>
          <p:nvPr>
            <p:ph idx="1"/>
          </p:nvPr>
        </p:nvSpPr>
        <p:spPr>
          <a:xfrm>
            <a:off x="457200" y="1600200"/>
            <a:ext cx="5591936" cy="4997152"/>
          </a:xfrm>
        </p:spPr>
        <p:txBody>
          <a:bodyPr>
            <a:normAutofit lnSpcReduction="10000"/>
          </a:bodyPr>
          <a:lstStyle/>
          <a:p>
            <a:pPr marL="0" indent="0">
              <a:buNone/>
            </a:pPr>
            <a:r>
              <a:rPr lang="en-AU" dirty="0"/>
              <a:t>Market research is important for every business – and not just as a one-off activity. Regardless of whether you’re starting or growing a business, ongoing research will help you keep up with market trends and changes which lead to maintaining a competitive edge.</a:t>
            </a:r>
            <a:endParaRPr lang="en-GB" dirty="0"/>
          </a:p>
          <a:p>
            <a:pPr marL="0" indent="0">
              <a:buNone/>
            </a:pPr>
            <a:r>
              <a:rPr lang="en-AU" dirty="0"/>
              <a:t>Set your ongoing research objectives so that future research can be as simple or as in depth as you would like to make it. </a:t>
            </a:r>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4075" r="8150"/>
          <a:stretch/>
        </p:blipFill>
        <p:spPr>
          <a:xfrm>
            <a:off x="6049136" y="1721008"/>
            <a:ext cx="2968740" cy="3933056"/>
          </a:xfrm>
          <a:prstGeom prst="rect">
            <a:avLst/>
          </a:prstGeom>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Ongoing research</a:t>
            </a:r>
            <a:endParaRPr lang="en-GB" dirty="0"/>
          </a:p>
        </p:txBody>
      </p:sp>
      <p:sp>
        <p:nvSpPr>
          <p:cNvPr id="3" name="Content Placeholder 2"/>
          <p:cNvSpPr>
            <a:spLocks noGrp="1"/>
          </p:cNvSpPr>
          <p:nvPr>
            <p:ph idx="1"/>
          </p:nvPr>
        </p:nvSpPr>
        <p:spPr/>
        <p:txBody>
          <a:bodyPr/>
          <a:lstStyle/>
          <a:p>
            <a:pPr marL="0" indent="0">
              <a:buNone/>
            </a:pPr>
            <a:r>
              <a:rPr lang="en-AU" b="1" dirty="0" smtClean="0"/>
              <a:t>There </a:t>
            </a:r>
            <a:r>
              <a:rPr lang="en-AU" b="1" dirty="0"/>
              <a:t>are different types of data:</a:t>
            </a:r>
            <a:endParaRPr lang="en-GB" b="1" dirty="0"/>
          </a:p>
          <a:p>
            <a:pPr lvl="0"/>
            <a:r>
              <a:rPr lang="en-AU" b="1" dirty="0"/>
              <a:t>Primary data: </a:t>
            </a:r>
            <a:r>
              <a:rPr lang="en-AU" dirty="0"/>
              <a:t>Information which you have collected yourself </a:t>
            </a:r>
            <a:endParaRPr lang="en-GB" dirty="0"/>
          </a:p>
          <a:p>
            <a:pPr lvl="0"/>
            <a:r>
              <a:rPr lang="en-AU" b="1" dirty="0"/>
              <a:t>Secondary data: </a:t>
            </a:r>
            <a:r>
              <a:rPr lang="en-AU" dirty="0"/>
              <a:t>Existing information (e.g. sales statistics).</a:t>
            </a:r>
            <a:endParaRPr lang="en-GB" dirty="0"/>
          </a:p>
          <a:p>
            <a:pPr marL="0" indent="0">
              <a:buNone/>
            </a:pPr>
            <a:r>
              <a:rPr lang="en-AU" dirty="0" smtClean="0"/>
              <a:t>Secondary data can be found in internal company records or official sources. </a:t>
            </a:r>
            <a:endParaRPr lang="en-GB" dirty="0" smtClean="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5856" y="4930200"/>
            <a:ext cx="3425957" cy="1927101"/>
          </a:xfrm>
          <a:prstGeom prst="rect">
            <a:avLst/>
          </a:prstGeom>
        </p:spPr>
      </p:pic>
    </p:spTree>
    <p:extLst>
      <p:ext uri="{BB962C8B-B14F-4D97-AF65-F5344CB8AC3E}">
        <p14:creationId xmlns:p14="http://schemas.microsoft.com/office/powerpoint/2010/main" val="20435524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Business improvement</a:t>
            </a:r>
            <a:endParaRPr lang="en-GB" dirty="0"/>
          </a:p>
        </p:txBody>
      </p:sp>
      <p:sp>
        <p:nvSpPr>
          <p:cNvPr id="3" name="Content Placeholder 2"/>
          <p:cNvSpPr>
            <a:spLocks noGrp="1"/>
          </p:cNvSpPr>
          <p:nvPr>
            <p:ph idx="1"/>
          </p:nvPr>
        </p:nvSpPr>
        <p:spPr/>
        <p:txBody>
          <a:bodyPr/>
          <a:lstStyle/>
          <a:p>
            <a:pPr marL="0" indent="0">
              <a:buNone/>
            </a:pPr>
            <a:r>
              <a:rPr lang="en-AU" b="1" dirty="0" smtClean="0"/>
              <a:t>The goals </a:t>
            </a:r>
            <a:r>
              <a:rPr lang="en-AU" b="1" dirty="0"/>
              <a:t>of process improvement are always the same:</a:t>
            </a:r>
            <a:endParaRPr lang="en-GB" b="1" dirty="0"/>
          </a:p>
          <a:p>
            <a:pPr lvl="0"/>
            <a:r>
              <a:rPr lang="en-AU" dirty="0"/>
              <a:t>To better serve customers</a:t>
            </a:r>
            <a:endParaRPr lang="en-GB" dirty="0"/>
          </a:p>
          <a:p>
            <a:pPr lvl="0"/>
            <a:r>
              <a:rPr lang="en-AU" dirty="0"/>
              <a:t>To improve your ability to anticipate, manage and</a:t>
            </a:r>
            <a:endParaRPr lang="en-GB" dirty="0"/>
          </a:p>
          <a:p>
            <a:pPr lvl="0"/>
            <a:r>
              <a:rPr lang="en-AU" dirty="0"/>
              <a:t>Respond to changes in the marketplace</a:t>
            </a:r>
            <a:endParaRPr lang="en-GB" dirty="0"/>
          </a:p>
          <a:p>
            <a:pPr lvl="0"/>
            <a:r>
              <a:rPr lang="en-AU" dirty="0"/>
              <a:t>To maximise business opportunities</a:t>
            </a:r>
            <a:endParaRPr lang="en-GB" dirty="0"/>
          </a:p>
          <a:p>
            <a:pPr lvl="0"/>
            <a:r>
              <a:rPr lang="en-AU" dirty="0"/>
              <a:t>To reduce inefficiencies and errors.</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7864" y="5136639"/>
            <a:ext cx="2885306" cy="1892761"/>
          </a:xfrm>
          <a:prstGeom prst="rect">
            <a:avLst/>
          </a:prstGeom>
        </p:spPr>
      </p:pic>
    </p:spTree>
    <p:extLst>
      <p:ext uri="{BB962C8B-B14F-4D97-AF65-F5344CB8AC3E}">
        <p14:creationId xmlns:p14="http://schemas.microsoft.com/office/powerpoint/2010/main" val="350693691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Monitor and improve marketing performance</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4.6 </a:t>
            </a:r>
            <a:r>
              <a:rPr lang="en-AU" sz="2800" dirty="0"/>
              <a:t>Identify and respond to opportunities to aid business development through new technologies and different ways of marketing </a:t>
            </a:r>
            <a:endParaRPr lang="en-AU" sz="2800" dirty="0" smtClean="0">
              <a:latin typeface="+mj-lt"/>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Responding to changes</a:t>
            </a:r>
            <a:endParaRPr lang="en-GB" dirty="0"/>
          </a:p>
        </p:txBody>
      </p:sp>
      <p:sp>
        <p:nvSpPr>
          <p:cNvPr id="3" name="Content Placeholder 2"/>
          <p:cNvSpPr>
            <a:spLocks noGrp="1"/>
          </p:cNvSpPr>
          <p:nvPr>
            <p:ph idx="1"/>
          </p:nvPr>
        </p:nvSpPr>
        <p:spPr/>
        <p:txBody>
          <a:bodyPr/>
          <a:lstStyle/>
          <a:p>
            <a:pPr marL="0" indent="0">
              <a:buNone/>
            </a:pPr>
            <a:r>
              <a:rPr lang="en-AU" b="1" dirty="0" smtClean="0"/>
              <a:t>Changes affecting </a:t>
            </a:r>
            <a:r>
              <a:rPr lang="en-AU" b="1" dirty="0"/>
              <a:t>organisations </a:t>
            </a:r>
            <a:r>
              <a:rPr lang="en-AU" b="1" dirty="0" smtClean="0"/>
              <a:t>may include</a:t>
            </a:r>
            <a:r>
              <a:rPr lang="en-AU" b="1" dirty="0"/>
              <a:t>:</a:t>
            </a:r>
            <a:endParaRPr lang="en-GB" b="1" dirty="0"/>
          </a:p>
          <a:p>
            <a:pPr lvl="0"/>
            <a:r>
              <a:rPr lang="en-AU" dirty="0"/>
              <a:t>Globalisation of markets</a:t>
            </a:r>
            <a:endParaRPr lang="en-GB" dirty="0"/>
          </a:p>
          <a:p>
            <a:pPr lvl="0"/>
            <a:r>
              <a:rPr lang="en-AU" dirty="0"/>
              <a:t>Media and information</a:t>
            </a:r>
            <a:endParaRPr lang="en-GB" dirty="0"/>
          </a:p>
          <a:p>
            <a:pPr lvl="0"/>
            <a:r>
              <a:rPr lang="en-AU" dirty="0" smtClean="0"/>
              <a:t>Deregulation </a:t>
            </a:r>
            <a:r>
              <a:rPr lang="en-AU" dirty="0"/>
              <a:t>of many sectors</a:t>
            </a:r>
            <a:endParaRPr lang="en-GB" dirty="0"/>
          </a:p>
          <a:p>
            <a:pPr lvl="0"/>
            <a:r>
              <a:rPr lang="en-AU" dirty="0" smtClean="0"/>
              <a:t>Economic outlook </a:t>
            </a:r>
          </a:p>
          <a:p>
            <a:pPr lvl="0"/>
            <a:r>
              <a:rPr lang="en-AU" dirty="0" smtClean="0"/>
              <a:t>Competitiveness.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64088" y="2492896"/>
            <a:ext cx="3240360" cy="2835315"/>
          </a:xfrm>
          <a:prstGeom prst="rect">
            <a:avLst/>
          </a:prstGeom>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Changing workforces</a:t>
            </a:r>
            <a:endParaRPr lang="en-GB" dirty="0"/>
          </a:p>
        </p:txBody>
      </p:sp>
      <p:sp>
        <p:nvSpPr>
          <p:cNvPr id="3" name="Content Placeholder 2"/>
          <p:cNvSpPr>
            <a:spLocks noGrp="1"/>
          </p:cNvSpPr>
          <p:nvPr>
            <p:ph idx="1"/>
          </p:nvPr>
        </p:nvSpPr>
        <p:spPr/>
        <p:txBody>
          <a:bodyPr/>
          <a:lstStyle/>
          <a:p>
            <a:pPr marL="0" indent="0">
              <a:buNone/>
            </a:pPr>
            <a:r>
              <a:rPr lang="en-AU" b="1" dirty="0"/>
              <a:t>Changing workforce can lead to:</a:t>
            </a:r>
            <a:endParaRPr lang="en-GB" b="1" dirty="0"/>
          </a:p>
          <a:p>
            <a:pPr lvl="0"/>
            <a:r>
              <a:rPr lang="en-AU" dirty="0"/>
              <a:t>More educated workforce</a:t>
            </a:r>
            <a:endParaRPr lang="en-GB" dirty="0"/>
          </a:p>
          <a:p>
            <a:pPr lvl="0"/>
            <a:r>
              <a:rPr lang="en-AU" dirty="0"/>
              <a:t>Diverse workforce</a:t>
            </a:r>
            <a:endParaRPr lang="en-GB" dirty="0"/>
          </a:p>
          <a:p>
            <a:pPr lvl="0"/>
            <a:r>
              <a:rPr lang="en-AU" dirty="0"/>
              <a:t>Ageing workforce</a:t>
            </a:r>
            <a:endParaRPr lang="en-GB" dirty="0"/>
          </a:p>
          <a:p>
            <a:pPr lvl="0"/>
            <a:r>
              <a:rPr lang="en-AU" dirty="0"/>
              <a:t>Increasing amount of women in the workplace</a:t>
            </a:r>
            <a:endParaRPr lang="en-GB" dirty="0"/>
          </a:p>
          <a:p>
            <a:pPr lvl="0"/>
            <a:r>
              <a:rPr lang="en-AU" dirty="0"/>
              <a:t>Approaches to managing </a:t>
            </a:r>
            <a:r>
              <a:rPr lang="en-AU" dirty="0" smtClean="0"/>
              <a:t>Baby Boomers, </a:t>
            </a:r>
            <a:r>
              <a:rPr lang="en-AU" dirty="0"/>
              <a:t>Gen X and Y.</a:t>
            </a:r>
            <a:endParaRPr lang="en-GB"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24128" y="1340768"/>
            <a:ext cx="3176963" cy="2168277"/>
          </a:xfrm>
          <a:prstGeom prst="rect">
            <a:avLst/>
          </a:prstGeom>
        </p:spPr>
      </p:pic>
    </p:spTree>
    <p:extLst>
      <p:ext uri="{BB962C8B-B14F-4D97-AF65-F5344CB8AC3E}">
        <p14:creationId xmlns:p14="http://schemas.microsoft.com/office/powerpoint/2010/main" val="66233953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Employment relationships</a:t>
            </a:r>
            <a:endParaRPr lang="en-GB" dirty="0"/>
          </a:p>
        </p:txBody>
      </p:sp>
      <p:sp>
        <p:nvSpPr>
          <p:cNvPr id="3" name="Content Placeholder 2"/>
          <p:cNvSpPr>
            <a:spLocks noGrp="1"/>
          </p:cNvSpPr>
          <p:nvPr>
            <p:ph idx="1"/>
          </p:nvPr>
        </p:nvSpPr>
        <p:spPr/>
        <p:txBody>
          <a:bodyPr/>
          <a:lstStyle/>
          <a:p>
            <a:pPr marL="0" indent="0">
              <a:buNone/>
            </a:pPr>
            <a:r>
              <a:rPr lang="en-AU" b="1" dirty="0"/>
              <a:t>Employment relationships may include:</a:t>
            </a:r>
            <a:endParaRPr lang="en-GB" b="1" dirty="0"/>
          </a:p>
          <a:p>
            <a:pPr lvl="0"/>
            <a:r>
              <a:rPr lang="en-AU" dirty="0"/>
              <a:t>Employees are more empowered</a:t>
            </a:r>
            <a:endParaRPr lang="en-GB" dirty="0"/>
          </a:p>
          <a:p>
            <a:pPr lvl="0"/>
            <a:r>
              <a:rPr lang="en-AU" dirty="0"/>
              <a:t>Attraction, recruitment and retention</a:t>
            </a:r>
            <a:endParaRPr lang="en-GB" dirty="0"/>
          </a:p>
          <a:p>
            <a:pPr lvl="0"/>
            <a:r>
              <a:rPr lang="en-AU" dirty="0"/>
              <a:t>Changing psychological contract</a:t>
            </a:r>
            <a:endParaRPr lang="en-GB" dirty="0"/>
          </a:p>
          <a:p>
            <a:pPr lvl="0"/>
            <a:r>
              <a:rPr lang="en-AU" dirty="0"/>
              <a:t>More workers on contract.</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4128" y="3453529"/>
            <a:ext cx="2786706" cy="3127587"/>
          </a:xfrm>
          <a:prstGeom prst="rect">
            <a:avLst/>
          </a:prstGeom>
          <a:ln>
            <a:noFill/>
          </a:ln>
          <a:effectLst>
            <a:softEdge rad="112500"/>
          </a:effectLst>
        </p:spPr>
      </p:pic>
    </p:spTree>
    <p:extLst>
      <p:ext uri="{BB962C8B-B14F-4D97-AF65-F5344CB8AC3E}">
        <p14:creationId xmlns:p14="http://schemas.microsoft.com/office/powerpoint/2010/main" val="361263262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4C</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Skills and </a:t>
            </a:r>
            <a:r>
              <a:rPr lang="en-GB" sz="4900" smtClean="0"/>
              <a:t>Knowledge Activity</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Major Activity</a:t>
            </a:r>
          </a:p>
        </p:txBody>
      </p:sp>
      <p:sp>
        <p:nvSpPr>
          <p:cNvPr id="75779" name="Content Placeholder 2"/>
          <p:cNvSpPr>
            <a:spLocks noGrp="1"/>
          </p:cNvSpPr>
          <p:nvPr>
            <p:ph idx="1"/>
          </p:nvPr>
        </p:nvSpPr>
        <p:spPr/>
        <p:txBody>
          <a:bodyPr/>
          <a:lstStyle/>
          <a:p>
            <a:r>
              <a:rPr lang="en-US" dirty="0" smtClean="0"/>
              <a:t>This activity should take </a:t>
            </a:r>
            <a:r>
              <a:rPr lang="en-US" smtClean="0"/>
              <a:t>anywhere between </a:t>
            </a:r>
            <a:r>
              <a:rPr lang="en-US" dirty="0" smtClean="0"/>
              <a:t>1-2 hours to complete and can be found at the end of your workbook.</a:t>
            </a:r>
          </a:p>
          <a:p>
            <a:pPr>
              <a:buFont typeface="Arial" charset="0"/>
              <a:buNone/>
            </a:pPr>
            <a:endParaRPr lang="en-US" dirty="0" smtClean="0"/>
          </a:p>
          <a:p>
            <a:r>
              <a:rPr lang="en-US" dirty="0" smtClean="0"/>
              <a:t>Your instructor will let you know whether they wish for you to complete it in session time or your own time.</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3043423" y="4518813"/>
            <a:ext cx="3057155" cy="2339187"/>
          </a:xfrm>
          <a:prstGeom prst="rect">
            <a:avLst/>
          </a:prstGeom>
          <a:ln>
            <a:noFill/>
          </a:ln>
          <a:effectLst>
            <a:softEdge rad="112500"/>
          </a:effectLst>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smtClean="0"/>
              <a:t>Summary and Feedback</a:t>
            </a:r>
            <a:endParaRPr lang="en-CA" smtClean="0"/>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lgn="ctr">
              <a:buFont typeface="Arial" charset="0"/>
              <a:buNone/>
            </a:pPr>
            <a:endParaRPr lang="en-US" dirty="0" smtClean="0"/>
          </a:p>
          <a:p>
            <a:pPr algn="ctr">
              <a:buFont typeface="Arial" charset="0"/>
              <a:buNone/>
            </a:pPr>
            <a:endParaRPr lang="en-US" dirty="0" smtClean="0"/>
          </a:p>
          <a:p>
            <a:pPr algn="ctr">
              <a:buFont typeface="Arial" charset="0"/>
              <a:buNone/>
            </a:pPr>
            <a:r>
              <a:rPr lang="en-US" dirty="0" smtClean="0"/>
              <a:t>You have now finished the unit…</a:t>
            </a:r>
          </a:p>
          <a:p>
            <a:pPr algn="ctr">
              <a:buFont typeface="Arial" charset="0"/>
              <a:buNone/>
            </a:pPr>
            <a:endParaRPr lang="en-US" dirty="0" smtClean="0"/>
          </a:p>
          <a:p>
            <a:pPr algn="ctr">
              <a:buFont typeface="Arial" charset="0"/>
              <a:buNone/>
            </a:pPr>
            <a:r>
              <a:rPr lang="en-US" dirty="0" smtClean="0"/>
              <a:t>‘Market the small business’</a:t>
            </a:r>
            <a:endParaRPr lang="en-AU" sz="20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935</TotalTime>
  <Words>2583</Words>
  <Application>Microsoft Office PowerPoint</Application>
  <PresentationFormat>On-screen Show (4:3)</PresentationFormat>
  <Paragraphs>404</Paragraphs>
  <Slides>80</Slides>
  <Notes>33</Notes>
  <HiddenSlides>0</HiddenSlides>
  <MMClips>0</MMClips>
  <ScaleCrop>false</ScaleCrop>
  <HeadingPairs>
    <vt:vector size="4" baseType="variant">
      <vt:variant>
        <vt:lpstr>Theme</vt:lpstr>
      </vt:variant>
      <vt:variant>
        <vt:i4>1</vt:i4>
      </vt:variant>
      <vt:variant>
        <vt:lpstr>Slide Titles</vt:lpstr>
      </vt:variant>
      <vt:variant>
        <vt:i4>80</vt:i4>
      </vt:variant>
    </vt:vector>
  </HeadingPairs>
  <TitlesOfParts>
    <vt:vector size="81" baseType="lpstr">
      <vt:lpstr>Office Theme</vt:lpstr>
      <vt:lpstr>PowerPoint Presentation</vt:lpstr>
      <vt:lpstr>Housekeeping</vt:lpstr>
      <vt:lpstr>Objectives</vt:lpstr>
      <vt:lpstr>Develop marketing strategies</vt:lpstr>
      <vt:lpstr>Analysing the business</vt:lpstr>
      <vt:lpstr>Analysing the business</vt:lpstr>
      <vt:lpstr> Activity 1A </vt:lpstr>
      <vt:lpstr>Develop marketing strategies</vt:lpstr>
      <vt:lpstr>Customer base</vt:lpstr>
      <vt:lpstr> Activity 1B </vt:lpstr>
      <vt:lpstr>Develop marketing strategies</vt:lpstr>
      <vt:lpstr>Competitor analysis</vt:lpstr>
      <vt:lpstr>Develop marketing strategies</vt:lpstr>
      <vt:lpstr>Marketing objectives</vt:lpstr>
      <vt:lpstr>Consulting with relevant people</vt:lpstr>
      <vt:lpstr>Develop marketing strategies</vt:lpstr>
      <vt:lpstr>Ethical considerations</vt:lpstr>
      <vt:lpstr>Cultural differences</vt:lpstr>
      <vt:lpstr>Customer and industry expectations</vt:lpstr>
      <vt:lpstr> Activity 1E  </vt:lpstr>
      <vt:lpstr>Determine a marketing mix for the business</vt:lpstr>
      <vt:lpstr>Product mix, volumes and pricing options</vt:lpstr>
      <vt:lpstr>Product mix, volumes and pricing options</vt:lpstr>
      <vt:lpstr>Volume</vt:lpstr>
      <vt:lpstr>Optimising sales and profit</vt:lpstr>
      <vt:lpstr> Activity 2A  </vt:lpstr>
      <vt:lpstr>Determine a marketing mix for the business</vt:lpstr>
      <vt:lpstr>Distribution channels</vt:lpstr>
      <vt:lpstr>Multi-level channels</vt:lpstr>
      <vt:lpstr>Benefits</vt:lpstr>
      <vt:lpstr>Selecting the right channels</vt:lpstr>
      <vt:lpstr> Activity 2B  </vt:lpstr>
      <vt:lpstr>Determine a marketing mix for the business</vt:lpstr>
      <vt:lpstr>Marketing and promotional activities</vt:lpstr>
      <vt:lpstr>Advertising</vt:lpstr>
      <vt:lpstr>Marketing and promotional activities</vt:lpstr>
      <vt:lpstr>Sales promotion</vt:lpstr>
      <vt:lpstr>Promotion</vt:lpstr>
      <vt:lpstr>Determine a marketing mix for the business</vt:lpstr>
      <vt:lpstr>Customer journey</vt:lpstr>
      <vt:lpstr>Business needs</vt:lpstr>
      <vt:lpstr> Activity 2C  </vt:lpstr>
      <vt:lpstr>Implement marketing strategies</vt:lpstr>
      <vt:lpstr>Briefing people involved</vt:lpstr>
      <vt:lpstr>Implement marketing strategies</vt:lpstr>
      <vt:lpstr>Promotional activities</vt:lpstr>
      <vt:lpstr>Resources</vt:lpstr>
      <vt:lpstr>Budget</vt:lpstr>
      <vt:lpstr>Implement marketing strategies</vt:lpstr>
      <vt:lpstr>Digital technology</vt:lpstr>
      <vt:lpstr>Digital technology</vt:lpstr>
      <vt:lpstr> Activity 3A  </vt:lpstr>
      <vt:lpstr>Monitor and improve marketing performance</vt:lpstr>
      <vt:lpstr>Monitoring marketing activities</vt:lpstr>
      <vt:lpstr>Monitoring marketing activities</vt:lpstr>
      <vt:lpstr> Activity 4A  </vt:lpstr>
      <vt:lpstr>Monitor and improve marketing performance</vt:lpstr>
      <vt:lpstr>Performance gaps</vt:lpstr>
      <vt:lpstr>Monitor and improve marketing performance</vt:lpstr>
      <vt:lpstr>Improving marketing performance</vt:lpstr>
      <vt:lpstr>Benchmarking</vt:lpstr>
      <vt:lpstr>Benchmarking</vt:lpstr>
      <vt:lpstr>Monitor and improve marketing performance</vt:lpstr>
      <vt:lpstr>Customer reaction</vt:lpstr>
      <vt:lpstr>Customer reactions</vt:lpstr>
      <vt:lpstr>Culturally appropriate processes</vt:lpstr>
      <vt:lpstr> Activity 4B  </vt:lpstr>
      <vt:lpstr>Monitor and improve marketing performance</vt:lpstr>
      <vt:lpstr>Ongoing research</vt:lpstr>
      <vt:lpstr>Ongoing research</vt:lpstr>
      <vt:lpstr>Business improvement</vt:lpstr>
      <vt:lpstr>Monitor and improve marketing performance</vt:lpstr>
      <vt:lpstr>Responding to changes</vt:lpstr>
      <vt:lpstr>Changing workforces</vt:lpstr>
      <vt:lpstr>Employment relationships</vt:lpstr>
      <vt:lpstr> Activity 4C </vt:lpstr>
      <vt:lpstr> Skills and Knowledge Activity </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Jamie Waller</cp:lastModifiedBy>
  <cp:revision>248</cp:revision>
  <dcterms:created xsi:type="dcterms:W3CDTF">2011-08-26T06:48:04Z</dcterms:created>
  <dcterms:modified xsi:type="dcterms:W3CDTF">2016-04-25T13:19:59Z</dcterms:modified>
</cp:coreProperties>
</file>