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56" r:id="rId4"/>
    <p:sldId id="257" r:id="rId5"/>
    <p:sldId id="262" r:id="rId6"/>
    <p:sldId id="264" r:id="rId7"/>
    <p:sldId id="265" r:id="rId8"/>
    <p:sldId id="263" r:id="rId9"/>
    <p:sldId id="266"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1AA08-908C-7DE5-A537-12D2824A7A2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AU"/>
          </a:p>
        </p:txBody>
      </p:sp>
      <p:sp>
        <p:nvSpPr>
          <p:cNvPr id="3" name="Subtitle 2">
            <a:extLst>
              <a:ext uri="{FF2B5EF4-FFF2-40B4-BE49-F238E27FC236}">
                <a16:creationId xmlns:a16="http://schemas.microsoft.com/office/drawing/2014/main" id="{29D60FB6-90F4-F8AD-4C7D-0D388B02D7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Date Placeholder 3">
            <a:extLst>
              <a:ext uri="{FF2B5EF4-FFF2-40B4-BE49-F238E27FC236}">
                <a16:creationId xmlns:a16="http://schemas.microsoft.com/office/drawing/2014/main" id="{02105997-3948-EF1F-8E9C-DD752A529675}"/>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BFA982FF-C130-5018-1EA6-CA38A210C80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906F4EF-A24C-639B-B23C-5567559DF427}"/>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570653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DA43F-8974-078F-DB04-E4ED8488F30F}"/>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473F7C61-B7B1-A63B-79DA-BE1F2679C7F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B0D487E6-D4A0-1C30-DE6A-12B2C2AFCAC6}"/>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CACDB79A-7D8E-BD5A-055B-1923C5A91EC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398832B-A8CC-631E-7A80-69B8166D88B4}"/>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766288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CA259-6CBB-F370-F254-EE386E839A1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190CD05C-3DDA-D423-0D0D-97BF1F7658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485963B-00F3-F6A6-2B72-B31933B29EA7}"/>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DDA2B84B-D0D6-CF1F-0DA1-76A2C46F06C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4B69B00-13CC-FEE2-F9C7-5B980D43FD98}"/>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3662827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63E6E-157C-35CB-202C-033F2128A628}"/>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76E33398-B90B-F8FF-5710-D85C8F10865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AE7A16F2-D747-C0AC-410D-D540BAD8B68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89C9FBEB-64D2-02B7-73B8-8E46B9B427EC}"/>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6" name="Footer Placeholder 5">
            <a:extLst>
              <a:ext uri="{FF2B5EF4-FFF2-40B4-BE49-F238E27FC236}">
                <a16:creationId xmlns:a16="http://schemas.microsoft.com/office/drawing/2014/main" id="{A59B7FE8-785B-53D6-0C50-3BB385E90F4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478CE83-7C78-6FF7-23A8-E0872932B2FD}"/>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2243040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E43A4-C0F6-7C1C-464C-6C659590052A}"/>
              </a:ext>
            </a:extLst>
          </p:cNvPr>
          <p:cNvSpPr>
            <a:spLocks noGrp="1"/>
          </p:cNvSpPr>
          <p:nvPr>
            <p:ph type="title"/>
          </p:nvPr>
        </p:nvSpPr>
        <p:spPr>
          <a:xfrm>
            <a:off x="839788" y="365125"/>
            <a:ext cx="10515600" cy="1325563"/>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7AB3DFAB-CDD8-97D0-FFA8-0D0F20576D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7510F69-B980-4C6D-3AA4-AA5FBF7F808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722685BE-BEE1-C265-79C5-4170AF8124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F1812FB-61F7-1C20-9DF7-3789294CB85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A4F26758-53A9-44FD-9856-025FE7C29EBD}"/>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8" name="Footer Placeholder 7">
            <a:extLst>
              <a:ext uri="{FF2B5EF4-FFF2-40B4-BE49-F238E27FC236}">
                <a16:creationId xmlns:a16="http://schemas.microsoft.com/office/drawing/2014/main" id="{6E6B3605-8809-6182-A60B-EC5BE8C4892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1571F4EA-6617-E256-62D9-DD827BF78BED}"/>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121142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ECBF4-C409-C688-CB58-BADAF4AFE164}"/>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F7BB8DE6-AEFA-E673-9E14-AEABA7144549}"/>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4" name="Footer Placeholder 3">
            <a:extLst>
              <a:ext uri="{FF2B5EF4-FFF2-40B4-BE49-F238E27FC236}">
                <a16:creationId xmlns:a16="http://schemas.microsoft.com/office/drawing/2014/main" id="{DD7DB71C-D66B-E417-D1CD-D971016D8736}"/>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8F43548B-123A-5C8B-A174-BEBAA13F4157}"/>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906962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512CC7-0D47-CE52-F012-DD6523A1852C}"/>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3" name="Footer Placeholder 2">
            <a:extLst>
              <a:ext uri="{FF2B5EF4-FFF2-40B4-BE49-F238E27FC236}">
                <a16:creationId xmlns:a16="http://schemas.microsoft.com/office/drawing/2014/main" id="{95487724-28A3-7DAE-A158-5B06C2152549}"/>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AC34820C-1C37-257E-6CF6-96D80486E8FB}"/>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3101121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53892-12F3-D2D2-0B44-B2BB490A136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7213776F-F16E-6855-4D0F-86BEC7513D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0DCECD8F-70EF-EA46-8B4D-F039D43A9A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299ED0-1B5E-81EA-234D-B37DC21277CD}"/>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6" name="Footer Placeholder 5">
            <a:extLst>
              <a:ext uri="{FF2B5EF4-FFF2-40B4-BE49-F238E27FC236}">
                <a16:creationId xmlns:a16="http://schemas.microsoft.com/office/drawing/2014/main" id="{EC5468DB-9A7D-8FC5-C51B-0C19757C033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51D4C06-52B8-7850-7F93-8BD6E1ADB8C6}"/>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1684855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10FC7-41CC-9B68-CDC2-F27A654656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1B1BBB4B-62FA-6083-3935-DAF38F3247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D5C68FDD-6086-2973-1D6B-65053D0FC7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C1C3B3-1D79-4009-BCB2-779113DDB8F3}"/>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6" name="Footer Placeholder 5">
            <a:extLst>
              <a:ext uri="{FF2B5EF4-FFF2-40B4-BE49-F238E27FC236}">
                <a16:creationId xmlns:a16="http://schemas.microsoft.com/office/drawing/2014/main" id="{DEE8AAB8-4E06-3E8A-A911-81254ED3898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750FC480-F037-FBDB-7531-DD0ABCCB8BCE}"/>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64324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E419F-7471-EF4E-F9D4-165FBB684FA2}"/>
              </a:ext>
            </a:extLst>
          </p:cNvPr>
          <p:cNvSpPr>
            <a:spLocks noGrp="1"/>
          </p:cNvSpPr>
          <p:nvPr>
            <p:ph type="title"/>
          </p:nvPr>
        </p:nvSpPr>
        <p:spPr/>
        <p:txBody>
          <a:bodyPr/>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6C70687E-D745-9475-BCF3-38BC91BEA7C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A4214E0B-1C65-018E-12EE-98C98EB4D560}"/>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F921838B-3425-B800-0943-4C69A140E2C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887DF15-2FD1-94C0-3103-35B4214C5654}"/>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904357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F16984-3EE8-9D32-09BC-7C09D5205B8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B36126E0-53E7-06FF-4EBC-A4CFD5906E1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5F6CFE56-ED68-A029-8EE4-21AD781228FE}"/>
              </a:ext>
            </a:extLst>
          </p:cNvPr>
          <p:cNvSpPr>
            <a:spLocks noGrp="1"/>
          </p:cNvSpPr>
          <p:nvPr>
            <p:ph type="dt" sz="half" idx="10"/>
          </p:nvPr>
        </p:nvSpPr>
        <p:spPr/>
        <p:txBody>
          <a:body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0E0A37D1-1BAC-6D65-C333-DD2D34DAA66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7D8F0E6-00E5-96D4-A6EB-923ECE576DF8}"/>
              </a:ext>
            </a:extLst>
          </p:cNvPr>
          <p:cNvSpPr>
            <a:spLocks noGrp="1"/>
          </p:cNvSpPr>
          <p:nvPr>
            <p:ph type="sldNum" sz="quarter" idx="12"/>
          </p:nvPr>
        </p:nvSpPr>
        <p:spPr/>
        <p:txBody>
          <a:bodyPr/>
          <a:lstStyle/>
          <a:p>
            <a:fld id="{D758E367-5078-4FB4-9D9F-418DCDFAA381}" type="slidenum">
              <a:rPr lang="en-AU" smtClean="0"/>
              <a:t>‹#›</a:t>
            </a:fld>
            <a:endParaRPr lang="en-AU"/>
          </a:p>
        </p:txBody>
      </p:sp>
    </p:spTree>
    <p:extLst>
      <p:ext uri="{BB962C8B-B14F-4D97-AF65-F5344CB8AC3E}">
        <p14:creationId xmlns:p14="http://schemas.microsoft.com/office/powerpoint/2010/main" val="50763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5E11F8-0882-992D-C845-BBE876EB84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9A33BAD-7E7D-B24E-2F7C-75ED0AB0E9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A6CEC521-8689-186D-F28C-04D85C1FC3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D3E5E-17F6-45C0-A04C-971A4D5FF00B}" type="datetimeFigureOut">
              <a:rPr lang="en-AU" smtClean="0"/>
              <a:t>5/09/2024</a:t>
            </a:fld>
            <a:endParaRPr lang="en-AU"/>
          </a:p>
        </p:txBody>
      </p:sp>
      <p:sp>
        <p:nvSpPr>
          <p:cNvPr id="5" name="Footer Placeholder 4">
            <a:extLst>
              <a:ext uri="{FF2B5EF4-FFF2-40B4-BE49-F238E27FC236}">
                <a16:creationId xmlns:a16="http://schemas.microsoft.com/office/drawing/2014/main" id="{CC25802B-E574-C555-8630-84AE2E4303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17EFDABD-96CC-ABE0-105B-41DBC335CB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58E367-5078-4FB4-9D9F-418DCDFAA381}" type="slidenum">
              <a:rPr lang="en-AU" smtClean="0"/>
              <a:t>‹#›</a:t>
            </a:fld>
            <a:endParaRPr lang="en-AU"/>
          </a:p>
        </p:txBody>
      </p:sp>
    </p:spTree>
    <p:extLst>
      <p:ext uri="{BB962C8B-B14F-4D97-AF65-F5344CB8AC3E}">
        <p14:creationId xmlns:p14="http://schemas.microsoft.com/office/powerpoint/2010/main" val="4120933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BA453-5477-F5A0-2FD7-449268F44C63}"/>
              </a:ext>
            </a:extLst>
          </p:cNvPr>
          <p:cNvSpPr>
            <a:spLocks noGrp="1"/>
          </p:cNvSpPr>
          <p:nvPr>
            <p:ph type="title"/>
          </p:nvPr>
        </p:nvSpPr>
        <p:spPr/>
        <p:txBody>
          <a:bodyPr/>
          <a:lstStyle/>
          <a:p>
            <a:pPr algn="ctr"/>
            <a:r>
              <a:rPr lang="en-AU" dirty="0"/>
              <a:t>WHS legislative requirements for incident response</a:t>
            </a:r>
          </a:p>
        </p:txBody>
      </p:sp>
      <p:sp>
        <p:nvSpPr>
          <p:cNvPr id="3" name="Content Placeholder 2">
            <a:extLst>
              <a:ext uri="{FF2B5EF4-FFF2-40B4-BE49-F238E27FC236}">
                <a16:creationId xmlns:a16="http://schemas.microsoft.com/office/drawing/2014/main" id="{5B633E9C-1E8C-DD1A-39BD-ABCBE5C7D29D}"/>
              </a:ext>
            </a:extLst>
          </p:cNvPr>
          <p:cNvSpPr>
            <a:spLocks noGrp="1"/>
          </p:cNvSpPr>
          <p:nvPr>
            <p:ph idx="1"/>
          </p:nvPr>
        </p:nvSpPr>
        <p:spPr/>
        <p:txBody>
          <a:bodyPr>
            <a:normAutofit/>
          </a:bodyPr>
          <a:lstStyle/>
          <a:p>
            <a:r>
              <a:rPr lang="en-GB" dirty="0"/>
              <a:t>Who are the duty holders who have a role in incident response:</a:t>
            </a:r>
          </a:p>
          <a:p>
            <a:endParaRPr lang="en-GB" dirty="0"/>
          </a:p>
          <a:p>
            <a:r>
              <a:rPr lang="en-GB" dirty="0"/>
              <a:t>Person conducting a business or undertaking (PCBU)</a:t>
            </a:r>
          </a:p>
          <a:p>
            <a:endParaRPr lang="en-GB" dirty="0"/>
          </a:p>
          <a:p>
            <a:r>
              <a:rPr lang="en-GB" dirty="0"/>
              <a:t>designers, manufacturers, importers, suppliers and installers of plant, substances or structures, and officers.</a:t>
            </a:r>
          </a:p>
          <a:p>
            <a:endParaRPr lang="en-GB" dirty="0"/>
          </a:p>
          <a:p>
            <a:r>
              <a:rPr lang="en-GB" dirty="0"/>
              <a:t>Workers and other persons at the workplace</a:t>
            </a:r>
            <a:endParaRPr lang="en-AU" dirty="0"/>
          </a:p>
        </p:txBody>
      </p:sp>
    </p:spTree>
    <p:extLst>
      <p:ext uri="{BB962C8B-B14F-4D97-AF65-F5344CB8AC3E}">
        <p14:creationId xmlns:p14="http://schemas.microsoft.com/office/powerpoint/2010/main" val="39494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E3A16-48D7-4B3B-BB5F-81655C3C2881}"/>
              </a:ext>
            </a:extLst>
          </p:cNvPr>
          <p:cNvSpPr>
            <a:spLocks noGrp="1"/>
          </p:cNvSpPr>
          <p:nvPr>
            <p:ph type="title"/>
          </p:nvPr>
        </p:nvSpPr>
        <p:spPr/>
        <p:txBody>
          <a:bodyPr/>
          <a:lstStyle/>
          <a:p>
            <a:pPr algn="ctr"/>
            <a:r>
              <a:rPr lang="en-AU" dirty="0"/>
              <a:t>Legal and Workplace requirements for workers and others</a:t>
            </a:r>
          </a:p>
        </p:txBody>
      </p:sp>
      <p:sp>
        <p:nvSpPr>
          <p:cNvPr id="3" name="Content Placeholder 2">
            <a:extLst>
              <a:ext uri="{FF2B5EF4-FFF2-40B4-BE49-F238E27FC236}">
                <a16:creationId xmlns:a16="http://schemas.microsoft.com/office/drawing/2014/main" id="{23491292-902B-CC8A-3211-E70A7A36380B}"/>
              </a:ext>
            </a:extLst>
          </p:cNvPr>
          <p:cNvSpPr>
            <a:spLocks noGrp="1"/>
          </p:cNvSpPr>
          <p:nvPr>
            <p:ph idx="1"/>
          </p:nvPr>
        </p:nvSpPr>
        <p:spPr/>
        <p:txBody>
          <a:bodyPr/>
          <a:lstStyle/>
          <a:p>
            <a:r>
              <a:rPr lang="en-GB" dirty="0"/>
              <a:t>Workers duties under s 28 of the Work Health and Safety Act 2011 (QLD) states that workers;</a:t>
            </a:r>
          </a:p>
          <a:p>
            <a:endParaRPr lang="en-GB" dirty="0"/>
          </a:p>
          <a:p>
            <a:r>
              <a:rPr lang="en-GB" dirty="0"/>
              <a:t>Comply, so far as reasonably able, with any reasonable instruction given by the PCBU to allow the PCBU to comply with WHS laws.</a:t>
            </a:r>
          </a:p>
          <a:p>
            <a:endParaRPr lang="en-GB" dirty="0"/>
          </a:p>
          <a:p>
            <a:r>
              <a:rPr lang="en-GB" dirty="0"/>
              <a:t>Cooperate with any reasonable policy or procedure of the PBCU relating to health or safety at the workplace that has been notified to workers e.g. notifying the PCBU of any injuries and illnesses.</a:t>
            </a:r>
          </a:p>
          <a:p>
            <a:endParaRPr lang="en-AU" dirty="0"/>
          </a:p>
        </p:txBody>
      </p:sp>
    </p:spTree>
    <p:extLst>
      <p:ext uri="{BB962C8B-B14F-4D97-AF65-F5344CB8AC3E}">
        <p14:creationId xmlns:p14="http://schemas.microsoft.com/office/powerpoint/2010/main" val="287858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D8683A-9AA1-B0AC-AD5B-55438BC610A1}"/>
              </a:ext>
            </a:extLst>
          </p:cNvPr>
          <p:cNvSpPr>
            <a:spLocks noGrp="1"/>
          </p:cNvSpPr>
          <p:nvPr>
            <p:ph type="title"/>
          </p:nvPr>
        </p:nvSpPr>
        <p:spPr/>
        <p:txBody>
          <a:bodyPr/>
          <a:lstStyle/>
          <a:p>
            <a:pPr algn="ctr"/>
            <a:r>
              <a:rPr lang="en-AU" dirty="0"/>
              <a:t>Requirements for Incident Response</a:t>
            </a:r>
          </a:p>
        </p:txBody>
      </p:sp>
      <p:sp>
        <p:nvSpPr>
          <p:cNvPr id="5" name="Content Placeholder 4">
            <a:extLst>
              <a:ext uri="{FF2B5EF4-FFF2-40B4-BE49-F238E27FC236}">
                <a16:creationId xmlns:a16="http://schemas.microsoft.com/office/drawing/2014/main" id="{B5A0195D-2033-BC79-E8D4-40A79A274A8F}"/>
              </a:ext>
            </a:extLst>
          </p:cNvPr>
          <p:cNvSpPr>
            <a:spLocks noGrp="1"/>
          </p:cNvSpPr>
          <p:nvPr>
            <p:ph idx="1"/>
          </p:nvPr>
        </p:nvSpPr>
        <p:spPr/>
        <p:txBody>
          <a:bodyPr/>
          <a:lstStyle/>
          <a:p>
            <a:r>
              <a:rPr lang="en-AU" dirty="0"/>
              <a:t>Work Health and Safety Act 2011, s 35 – 37, identifies and explains incidents that require notification which are;</a:t>
            </a:r>
          </a:p>
          <a:p>
            <a:endParaRPr lang="en-AU" dirty="0"/>
          </a:p>
          <a:p>
            <a:pPr lvl="1"/>
            <a:r>
              <a:rPr lang="en-AU" dirty="0"/>
              <a:t>A death of a person</a:t>
            </a:r>
          </a:p>
          <a:p>
            <a:pPr lvl="1"/>
            <a:endParaRPr lang="en-AU" dirty="0"/>
          </a:p>
          <a:p>
            <a:pPr lvl="1"/>
            <a:r>
              <a:rPr lang="en-AU" dirty="0"/>
              <a:t>Serious injury or illness of a person</a:t>
            </a:r>
          </a:p>
          <a:p>
            <a:pPr lvl="1"/>
            <a:endParaRPr lang="en-AU" dirty="0"/>
          </a:p>
          <a:p>
            <a:pPr lvl="1"/>
            <a:r>
              <a:rPr lang="en-AU" dirty="0"/>
              <a:t>Dangerous incident</a:t>
            </a:r>
          </a:p>
          <a:p>
            <a:pPr marL="457200" lvl="1" indent="0">
              <a:buNone/>
            </a:pPr>
            <a:endParaRPr lang="en-AU" dirty="0"/>
          </a:p>
        </p:txBody>
      </p:sp>
    </p:spTree>
    <p:extLst>
      <p:ext uri="{BB962C8B-B14F-4D97-AF65-F5344CB8AC3E}">
        <p14:creationId xmlns:p14="http://schemas.microsoft.com/office/powerpoint/2010/main" val="179493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B9364-315D-ADF6-7642-08D4BF0708EC}"/>
              </a:ext>
            </a:extLst>
          </p:cNvPr>
          <p:cNvSpPr>
            <a:spLocks noGrp="1"/>
          </p:cNvSpPr>
          <p:nvPr>
            <p:ph type="title"/>
          </p:nvPr>
        </p:nvSpPr>
        <p:spPr/>
        <p:txBody>
          <a:bodyPr/>
          <a:lstStyle/>
          <a:p>
            <a:pPr algn="ctr"/>
            <a:r>
              <a:rPr lang="en-AU" dirty="0"/>
              <a:t>Policies, Procedures and processes for incident response</a:t>
            </a:r>
          </a:p>
        </p:txBody>
      </p:sp>
      <p:sp>
        <p:nvSpPr>
          <p:cNvPr id="3" name="Content Placeholder 2">
            <a:extLst>
              <a:ext uri="{FF2B5EF4-FFF2-40B4-BE49-F238E27FC236}">
                <a16:creationId xmlns:a16="http://schemas.microsoft.com/office/drawing/2014/main" id="{4A92660F-D7B9-A385-307B-DD82864E53E6}"/>
              </a:ext>
            </a:extLst>
          </p:cNvPr>
          <p:cNvSpPr>
            <a:spLocks noGrp="1"/>
          </p:cNvSpPr>
          <p:nvPr>
            <p:ph idx="1"/>
          </p:nvPr>
        </p:nvSpPr>
        <p:spPr/>
        <p:txBody>
          <a:bodyPr>
            <a:normAutofit fontScale="92500" lnSpcReduction="20000"/>
          </a:bodyPr>
          <a:lstStyle/>
          <a:p>
            <a:r>
              <a:rPr lang="en-AU" dirty="0"/>
              <a:t>Workplace safety policy – the company’s commitment to safety and procedures for maintaining a safe workplace and who is responsible for keeping the workplace safe.</a:t>
            </a:r>
          </a:p>
          <a:p>
            <a:endParaRPr lang="en-AU" dirty="0"/>
          </a:p>
          <a:p>
            <a:r>
              <a:rPr lang="en-AU" dirty="0"/>
              <a:t>Incident reporting policy, procedure and process – who, what, when, where and how to report, what forms to fill out and timelines and who to report notifiable incidents to.</a:t>
            </a:r>
          </a:p>
          <a:p>
            <a:endParaRPr lang="en-AU" dirty="0"/>
          </a:p>
          <a:p>
            <a:r>
              <a:rPr lang="en-AU" dirty="0"/>
              <a:t>Emergency response policy, procedure and process – the procedure for responding to emergencies e.g. fire, natural disasters or medical emergencies. What to do in an emergency, first aid, evacuation and who to communicate with.</a:t>
            </a:r>
          </a:p>
        </p:txBody>
      </p:sp>
    </p:spTree>
    <p:extLst>
      <p:ext uri="{BB962C8B-B14F-4D97-AF65-F5344CB8AC3E}">
        <p14:creationId xmlns:p14="http://schemas.microsoft.com/office/powerpoint/2010/main" val="1414035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CBE6-130B-7289-C53B-A51336B096EA}"/>
              </a:ext>
            </a:extLst>
          </p:cNvPr>
          <p:cNvSpPr>
            <a:spLocks noGrp="1"/>
          </p:cNvSpPr>
          <p:nvPr>
            <p:ph type="title"/>
          </p:nvPr>
        </p:nvSpPr>
        <p:spPr/>
        <p:txBody>
          <a:bodyPr/>
          <a:lstStyle/>
          <a:p>
            <a:pPr algn="ctr"/>
            <a:r>
              <a:rPr lang="en-AU" dirty="0"/>
              <a:t>Initial response to case studies 1 and 2</a:t>
            </a:r>
          </a:p>
        </p:txBody>
      </p:sp>
      <p:sp>
        <p:nvSpPr>
          <p:cNvPr id="3" name="Content Placeholder 2">
            <a:extLst>
              <a:ext uri="{FF2B5EF4-FFF2-40B4-BE49-F238E27FC236}">
                <a16:creationId xmlns:a16="http://schemas.microsoft.com/office/drawing/2014/main" id="{ACE36FDD-90BD-05C6-0E8B-3C9150825E36}"/>
              </a:ext>
            </a:extLst>
          </p:cNvPr>
          <p:cNvSpPr>
            <a:spLocks noGrp="1"/>
          </p:cNvSpPr>
          <p:nvPr>
            <p:ph idx="1"/>
          </p:nvPr>
        </p:nvSpPr>
        <p:spPr/>
        <p:txBody>
          <a:bodyPr>
            <a:normAutofit/>
          </a:bodyPr>
          <a:lstStyle/>
          <a:p>
            <a:r>
              <a:rPr lang="en-GB" dirty="0"/>
              <a:t>Case study 1 – initial response would be to provide first aid to the employee, so as not to cause more injury and call for emergency service. Notify the regulatory body regarding incident and injury via telephone, email, fax and notify the supervisor of the same.</a:t>
            </a:r>
          </a:p>
          <a:p>
            <a:endParaRPr lang="en-GB" dirty="0"/>
          </a:p>
          <a:p>
            <a:r>
              <a:rPr lang="en-GB" dirty="0"/>
              <a:t>Case study 2 - Immediate response would be to ensure the safety of others by securing the area, call for medical assistance and any medical assistance for others involved. Notify regulatory authority immediately via phone and email and inform management, safety officers, human resources.</a:t>
            </a:r>
          </a:p>
          <a:p>
            <a:endParaRPr lang="en-AU" dirty="0"/>
          </a:p>
        </p:txBody>
      </p:sp>
    </p:spTree>
    <p:extLst>
      <p:ext uri="{BB962C8B-B14F-4D97-AF65-F5344CB8AC3E}">
        <p14:creationId xmlns:p14="http://schemas.microsoft.com/office/powerpoint/2010/main" val="3710501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699B-72DD-8C67-3FB2-84923126069A}"/>
              </a:ext>
            </a:extLst>
          </p:cNvPr>
          <p:cNvSpPr>
            <a:spLocks noGrp="1"/>
          </p:cNvSpPr>
          <p:nvPr>
            <p:ph type="title"/>
          </p:nvPr>
        </p:nvSpPr>
        <p:spPr/>
        <p:txBody>
          <a:bodyPr/>
          <a:lstStyle/>
          <a:p>
            <a:pPr algn="ctr"/>
            <a:r>
              <a:rPr lang="en-AU" dirty="0"/>
              <a:t>Collecting information and investigating incidents</a:t>
            </a:r>
          </a:p>
        </p:txBody>
      </p:sp>
      <p:sp>
        <p:nvSpPr>
          <p:cNvPr id="3" name="Content Placeholder 2">
            <a:extLst>
              <a:ext uri="{FF2B5EF4-FFF2-40B4-BE49-F238E27FC236}">
                <a16:creationId xmlns:a16="http://schemas.microsoft.com/office/drawing/2014/main" id="{F36FE132-916D-35BB-7796-DBCC3AE2CDBD}"/>
              </a:ext>
            </a:extLst>
          </p:cNvPr>
          <p:cNvSpPr>
            <a:spLocks noGrp="1"/>
          </p:cNvSpPr>
          <p:nvPr>
            <p:ph idx="1"/>
          </p:nvPr>
        </p:nvSpPr>
        <p:spPr/>
        <p:txBody>
          <a:bodyPr>
            <a:normAutofit/>
          </a:bodyPr>
          <a:lstStyle/>
          <a:p>
            <a:r>
              <a:rPr lang="en-AU" dirty="0"/>
              <a:t>Case study 1 - </a:t>
            </a:r>
            <a:r>
              <a:rPr lang="en-GB" dirty="0"/>
              <a:t>Complete an incident report to detail what happened including time, location, and interview any witnesses.</a:t>
            </a:r>
          </a:p>
          <a:p>
            <a:r>
              <a:rPr lang="en-GB" dirty="0"/>
              <a:t>Investigate how the injury occurred and how it can be prevented in the future.</a:t>
            </a:r>
          </a:p>
          <a:p>
            <a:r>
              <a:rPr lang="en-GB" dirty="0"/>
              <a:t>Access inductions, any training, SOP’s, SWMS for compliance and document the findings of the investigation and implement actions taken. Reviewing this documentation will identify if the task was carried out as per protocol, procedure and process. It will also identify any areas that need to be improved and extra mechanisms put into place for the incident not to happen again.</a:t>
            </a:r>
          </a:p>
          <a:p>
            <a:endParaRPr lang="en-GB" dirty="0"/>
          </a:p>
          <a:p>
            <a:endParaRPr lang="en-AU" dirty="0"/>
          </a:p>
        </p:txBody>
      </p:sp>
    </p:spTree>
    <p:extLst>
      <p:ext uri="{BB962C8B-B14F-4D97-AF65-F5344CB8AC3E}">
        <p14:creationId xmlns:p14="http://schemas.microsoft.com/office/powerpoint/2010/main" val="475002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6EF225-DA04-BBC5-3B67-BC4DF3B19474}"/>
              </a:ext>
            </a:extLst>
          </p:cNvPr>
          <p:cNvSpPr>
            <a:spLocks noGrp="1"/>
          </p:cNvSpPr>
          <p:nvPr>
            <p:ph idx="1"/>
          </p:nvPr>
        </p:nvSpPr>
        <p:spPr>
          <a:xfrm>
            <a:off x="838200" y="786063"/>
            <a:ext cx="10515600" cy="5439026"/>
          </a:xfrm>
        </p:spPr>
        <p:txBody>
          <a:bodyPr/>
          <a:lstStyle/>
          <a:p>
            <a:r>
              <a:rPr lang="en-GB" dirty="0"/>
              <a:t>Case study 2 - Complete a detailed incident report and preserve the site and help the regulatory authority investigate the incident.</a:t>
            </a:r>
          </a:p>
          <a:p>
            <a:endParaRPr lang="en-GB" dirty="0"/>
          </a:p>
          <a:p>
            <a:r>
              <a:rPr lang="en-GB" dirty="0"/>
              <a:t>Provide as much information to the investigator as possible, including inductions, SOP’s, SWMS, relevant training, maintenance records, risk control assessments and measures. Reviewing this documentation will identify if the task was carried out as per protocol, procedure and process. It will also identify any areas that need to be improved and extra mechanisms put into place for the incident not to happen again.</a:t>
            </a:r>
          </a:p>
          <a:p>
            <a:endParaRPr lang="en-GB" dirty="0"/>
          </a:p>
          <a:p>
            <a:endParaRPr lang="en-AU" dirty="0"/>
          </a:p>
        </p:txBody>
      </p:sp>
    </p:spTree>
    <p:extLst>
      <p:ext uri="{BB962C8B-B14F-4D97-AF65-F5344CB8AC3E}">
        <p14:creationId xmlns:p14="http://schemas.microsoft.com/office/powerpoint/2010/main" val="650568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D485E-3210-ABE7-14FC-4F0E6D49704B}"/>
              </a:ext>
            </a:extLst>
          </p:cNvPr>
          <p:cNvSpPr>
            <a:spLocks noGrp="1"/>
          </p:cNvSpPr>
          <p:nvPr>
            <p:ph type="title"/>
          </p:nvPr>
        </p:nvSpPr>
        <p:spPr/>
        <p:txBody>
          <a:bodyPr/>
          <a:lstStyle/>
          <a:p>
            <a:pPr algn="ctr"/>
            <a:r>
              <a:rPr lang="en-AU" dirty="0"/>
              <a:t>Analysis Techniques</a:t>
            </a:r>
          </a:p>
        </p:txBody>
      </p:sp>
      <p:sp>
        <p:nvSpPr>
          <p:cNvPr id="3" name="Content Placeholder 2">
            <a:extLst>
              <a:ext uri="{FF2B5EF4-FFF2-40B4-BE49-F238E27FC236}">
                <a16:creationId xmlns:a16="http://schemas.microsoft.com/office/drawing/2014/main" id="{5E5F3089-80CE-9A1A-BA54-D0F3B08FD16C}"/>
              </a:ext>
            </a:extLst>
          </p:cNvPr>
          <p:cNvSpPr>
            <a:spLocks noGrp="1"/>
          </p:cNvSpPr>
          <p:nvPr>
            <p:ph idx="1"/>
          </p:nvPr>
        </p:nvSpPr>
        <p:spPr/>
        <p:txBody>
          <a:bodyPr>
            <a:normAutofit/>
          </a:bodyPr>
          <a:lstStyle/>
          <a:p>
            <a:r>
              <a:rPr lang="en-AU" dirty="0"/>
              <a:t>Case 1 – Root Cause Analysis (RCA) uses ‘Why’ questions to find the cause of the incident.</a:t>
            </a:r>
          </a:p>
          <a:p>
            <a:r>
              <a:rPr lang="en-AU" dirty="0"/>
              <a:t>Why did the employee hurt his back? (moving heavy boxes)</a:t>
            </a:r>
          </a:p>
          <a:p>
            <a:r>
              <a:rPr lang="en-AU" dirty="0"/>
              <a:t>Why were the boxes heavy? (heavy item inside)</a:t>
            </a:r>
          </a:p>
          <a:p>
            <a:r>
              <a:rPr lang="en-AU" dirty="0"/>
              <a:t>Why wasn’t a lifting machine used to lift the boxes or a 2 person lift? (Budget constraints or poor staffing levels)</a:t>
            </a:r>
          </a:p>
          <a:p>
            <a:r>
              <a:rPr lang="en-AU" dirty="0"/>
              <a:t>Why were the budget constraints not addressed? (Lack of prioritisation)</a:t>
            </a:r>
          </a:p>
          <a:p>
            <a:r>
              <a:rPr lang="en-AU" dirty="0"/>
              <a:t>Why are there not enough staff (Budget constraints)</a:t>
            </a:r>
          </a:p>
          <a:p>
            <a:endParaRPr lang="en-AU" dirty="0"/>
          </a:p>
        </p:txBody>
      </p:sp>
    </p:spTree>
    <p:extLst>
      <p:ext uri="{BB962C8B-B14F-4D97-AF65-F5344CB8AC3E}">
        <p14:creationId xmlns:p14="http://schemas.microsoft.com/office/powerpoint/2010/main" val="2121815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E1BD06-5D76-DC68-EDDA-11E49EDA33A7}"/>
              </a:ext>
            </a:extLst>
          </p:cNvPr>
          <p:cNvSpPr>
            <a:spLocks noGrp="1"/>
          </p:cNvSpPr>
          <p:nvPr>
            <p:ph idx="1"/>
          </p:nvPr>
        </p:nvSpPr>
        <p:spPr>
          <a:xfrm>
            <a:off x="838200" y="657726"/>
            <a:ext cx="10515600" cy="5519237"/>
          </a:xfrm>
        </p:spPr>
        <p:txBody>
          <a:bodyPr/>
          <a:lstStyle/>
          <a:p>
            <a:r>
              <a:rPr lang="en-AU" dirty="0"/>
              <a:t>Case study 2 -</a:t>
            </a:r>
            <a:r>
              <a:rPr lang="en-GB" dirty="0"/>
              <a:t>Root Cause Analysis (RCA) uses ‘Why’ questions to find the cause of the incident.</a:t>
            </a:r>
          </a:p>
          <a:p>
            <a:endParaRPr lang="en-GB" dirty="0"/>
          </a:p>
          <a:p>
            <a:r>
              <a:rPr lang="en-AU" dirty="0"/>
              <a:t> Why did the labourer die? (fell through a warehouse roof)</a:t>
            </a:r>
          </a:p>
          <a:p>
            <a:r>
              <a:rPr lang="en-AU" dirty="0"/>
              <a:t>Why did he fall through the roof? (he wasn’t wearing fall protection)</a:t>
            </a:r>
          </a:p>
          <a:p>
            <a:r>
              <a:rPr lang="en-AU" dirty="0"/>
              <a:t>Why wasn’t he wearing fall protection? (lack of training in regards to working at heights)</a:t>
            </a:r>
          </a:p>
          <a:p>
            <a:r>
              <a:rPr lang="en-AU" dirty="0"/>
              <a:t>Why was the training lacking? (inadequate resources)</a:t>
            </a:r>
          </a:p>
          <a:p>
            <a:r>
              <a:rPr lang="en-AU" dirty="0"/>
              <a:t>Why are the resources inadequate? (Budget constraints)</a:t>
            </a:r>
          </a:p>
          <a:p>
            <a:r>
              <a:rPr lang="en-AU" dirty="0"/>
              <a:t>Why were the budget restraints not addressed? (lack of prioritisation)</a:t>
            </a:r>
          </a:p>
        </p:txBody>
      </p:sp>
    </p:spTree>
    <p:extLst>
      <p:ext uri="{BB962C8B-B14F-4D97-AF65-F5344CB8AC3E}">
        <p14:creationId xmlns:p14="http://schemas.microsoft.com/office/powerpoint/2010/main" val="535607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9440F-F8AA-FD60-591E-37159481A19F}"/>
              </a:ext>
            </a:extLst>
          </p:cNvPr>
          <p:cNvSpPr>
            <a:spLocks noGrp="1"/>
          </p:cNvSpPr>
          <p:nvPr>
            <p:ph type="title"/>
          </p:nvPr>
        </p:nvSpPr>
        <p:spPr/>
        <p:txBody>
          <a:bodyPr/>
          <a:lstStyle/>
          <a:p>
            <a:pPr algn="ctr"/>
            <a:r>
              <a:rPr lang="en-AU" dirty="0"/>
              <a:t>Developing and implementing measures</a:t>
            </a:r>
          </a:p>
        </p:txBody>
      </p:sp>
      <p:sp>
        <p:nvSpPr>
          <p:cNvPr id="3" name="Content Placeholder 2">
            <a:extLst>
              <a:ext uri="{FF2B5EF4-FFF2-40B4-BE49-F238E27FC236}">
                <a16:creationId xmlns:a16="http://schemas.microsoft.com/office/drawing/2014/main" id="{F4AC115E-7652-DF25-7B12-1195F4826663}"/>
              </a:ext>
            </a:extLst>
          </p:cNvPr>
          <p:cNvSpPr>
            <a:spLocks noGrp="1"/>
          </p:cNvSpPr>
          <p:nvPr>
            <p:ph idx="1"/>
          </p:nvPr>
        </p:nvSpPr>
        <p:spPr/>
        <p:txBody>
          <a:bodyPr>
            <a:normAutofit fontScale="92500" lnSpcReduction="20000"/>
          </a:bodyPr>
          <a:lstStyle/>
          <a:p>
            <a:r>
              <a:rPr lang="en-GB" dirty="0"/>
              <a:t>Review and update safety procedures and protocols based on the findings of the investigation.</a:t>
            </a:r>
          </a:p>
          <a:p>
            <a:r>
              <a:rPr lang="en-GB" dirty="0"/>
              <a:t>Consult with management, WHSA, Project Manager and workers.</a:t>
            </a:r>
          </a:p>
          <a:p>
            <a:endParaRPr lang="en-GB" dirty="0"/>
          </a:p>
          <a:p>
            <a:r>
              <a:rPr lang="en-GB" dirty="0"/>
              <a:t>Training: Provide additional training to employees if necessary to prevent similar incidents.</a:t>
            </a:r>
          </a:p>
          <a:p>
            <a:endParaRPr lang="en-GB" dirty="0"/>
          </a:p>
          <a:p>
            <a:r>
              <a:rPr lang="en-GB" dirty="0"/>
              <a:t>Compliance: Ensure all actions comply with relevant laws and regulations.</a:t>
            </a:r>
          </a:p>
          <a:p>
            <a:endParaRPr lang="en-GB" dirty="0"/>
          </a:p>
          <a:p>
            <a:r>
              <a:rPr lang="en-GB" dirty="0"/>
              <a:t>Record Keeping: Maintain detailed records of the incident, investigation, and any corrective actions taken.</a:t>
            </a:r>
          </a:p>
          <a:p>
            <a:endParaRPr lang="en-AU" dirty="0"/>
          </a:p>
        </p:txBody>
      </p:sp>
    </p:spTree>
    <p:extLst>
      <p:ext uri="{BB962C8B-B14F-4D97-AF65-F5344CB8AC3E}">
        <p14:creationId xmlns:p14="http://schemas.microsoft.com/office/powerpoint/2010/main" val="855674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881</Words>
  <Application>Microsoft Office PowerPoint</Application>
  <PresentationFormat>Widescreen</PresentationFormat>
  <Paragraphs>63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WHS legislative requirements for incident response</vt:lpstr>
      <vt:lpstr>Legal and Workplace requirements for workers and others</vt:lpstr>
      <vt:lpstr>Requirements for Incident Response</vt:lpstr>
      <vt:lpstr>Policies, Procedures and processes for incident response</vt:lpstr>
      <vt:lpstr>Initial response to case studies 1 and 2</vt:lpstr>
      <vt:lpstr>Collecting information and investigating incidents</vt:lpstr>
      <vt:lpstr>PowerPoint Presentation</vt:lpstr>
      <vt:lpstr>Analysis Techniques</vt:lpstr>
      <vt:lpstr>PowerPoint Presentation</vt:lpstr>
      <vt:lpstr>Developing and implementing measures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Kylie Roth</dc:creator>
  <cp:lastModifiedBy>Kylie Roth</cp:lastModifiedBy>
  <cp:revision>10</cp:revision>
  <dcterms:created xsi:type="dcterms:W3CDTF">2024-08-27T10:05:22Z</dcterms:created>
  <dcterms:modified xsi:type="dcterms:W3CDTF">2024-09-05T00:36:52Z</dcterms:modified>
</cp:coreProperties>
</file>