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4"/>
  </p:notesMasterIdLst>
  <p:handoutMasterIdLst>
    <p:handoutMasterId r:id="rId55"/>
  </p:handoutMasterIdLst>
  <p:sldIdLst>
    <p:sldId id="256" r:id="rId2"/>
    <p:sldId id="257" r:id="rId3"/>
    <p:sldId id="312" r:id="rId4"/>
    <p:sldId id="313" r:id="rId5"/>
    <p:sldId id="314" r:id="rId6"/>
    <p:sldId id="259" r:id="rId7"/>
    <p:sldId id="260" r:id="rId8"/>
    <p:sldId id="261" r:id="rId9"/>
    <p:sldId id="262" r:id="rId10"/>
    <p:sldId id="264" r:id="rId11"/>
    <p:sldId id="296" r:id="rId12"/>
    <p:sldId id="309" r:id="rId13"/>
    <p:sldId id="258" r:id="rId14"/>
    <p:sldId id="308" r:id="rId15"/>
    <p:sldId id="265" r:id="rId16"/>
    <p:sldId id="283" r:id="rId17"/>
    <p:sldId id="284" r:id="rId18"/>
    <p:sldId id="285" r:id="rId19"/>
    <p:sldId id="286" r:id="rId20"/>
    <p:sldId id="287" r:id="rId21"/>
    <p:sldId id="288" r:id="rId22"/>
    <p:sldId id="289" r:id="rId23"/>
    <p:sldId id="290" r:id="rId24"/>
    <p:sldId id="291" r:id="rId25"/>
    <p:sldId id="292" r:id="rId26"/>
    <p:sldId id="293" r:id="rId27"/>
    <p:sldId id="295" r:id="rId28"/>
    <p:sldId id="272" r:id="rId29"/>
    <p:sldId id="279" r:id="rId30"/>
    <p:sldId id="275" r:id="rId31"/>
    <p:sldId id="273" r:id="rId32"/>
    <p:sldId id="274" r:id="rId33"/>
    <p:sldId id="276" r:id="rId34"/>
    <p:sldId id="277" r:id="rId35"/>
    <p:sldId id="280" r:id="rId36"/>
    <p:sldId id="281" r:id="rId37"/>
    <p:sldId id="278" r:id="rId38"/>
    <p:sldId id="282" r:id="rId39"/>
    <p:sldId id="266" r:id="rId40"/>
    <p:sldId id="268" r:id="rId41"/>
    <p:sldId id="269" r:id="rId42"/>
    <p:sldId id="270" r:id="rId43"/>
    <p:sldId id="306" r:id="rId44"/>
    <p:sldId id="297" r:id="rId45"/>
    <p:sldId id="298" r:id="rId46"/>
    <p:sldId id="271" r:id="rId47"/>
    <p:sldId id="302" r:id="rId48"/>
    <p:sldId id="303" r:id="rId49"/>
    <p:sldId id="304" r:id="rId50"/>
    <p:sldId id="305" r:id="rId51"/>
    <p:sldId id="307" r:id="rId52"/>
    <p:sldId id="311"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000" autoAdjust="0"/>
    <p:restoredTop sz="68036" autoAdjust="0"/>
  </p:normalViewPr>
  <p:slideViewPr>
    <p:cSldViewPr snapToGrid="0">
      <p:cViewPr varScale="1">
        <p:scale>
          <a:sx n="78" d="100"/>
          <a:sy n="78" d="100"/>
        </p:scale>
        <p:origin x="2532" y="132"/>
      </p:cViewPr>
      <p:guideLst/>
    </p:cSldViewPr>
  </p:slideViewPr>
  <p:notesTextViewPr>
    <p:cViewPr>
      <p:scale>
        <a:sx n="1" d="1"/>
        <a:sy n="1" d="1"/>
      </p:scale>
      <p:origin x="0" y="0"/>
    </p:cViewPr>
  </p:notesTextViewPr>
  <p:sorterViewPr>
    <p:cViewPr varScale="1">
      <p:scale>
        <a:sx n="100" d="100"/>
        <a:sy n="100" d="100"/>
      </p:scale>
      <p:origin x="0" y="-7266"/>
    </p:cViewPr>
  </p:sorterViewPr>
  <p:notesViewPr>
    <p:cSldViewPr snapToGrid="0">
      <p:cViewPr varScale="1">
        <p:scale>
          <a:sx n="89" d="100"/>
          <a:sy n="89" d="100"/>
        </p:scale>
        <p:origin x="3714"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smtClean="0"/>
              <a:t>Collaborate </a:t>
            </a:r>
            <a:r>
              <a:rPr lang="en-US" dirty="0"/>
              <a:t>with medical and allied health </a:t>
            </a:r>
            <a:r>
              <a:rPr lang="en-US" dirty="0" smtClean="0"/>
              <a:t>professionals: </a:t>
            </a:r>
            <a:r>
              <a:rPr lang="en-US" dirty="0" smtClean="0"/>
              <a:t>SISFFIT015</a:t>
            </a:r>
            <a:endParaRPr lang="en-AU"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E2D36AA-CEB7-46E0-9A41-13E67D844F69}" type="datetimeFigureOut">
              <a:rPr lang="en-AU" smtClean="0"/>
              <a:t>10/12/2015</a:t>
            </a:fld>
            <a:endParaRPr lang="en-AU"/>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AU" dirty="0" smtClean="0"/>
              <a:t>© 2014</a:t>
            </a:r>
            <a:endParaRPr lang="en-AU"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B2F56B2-73E7-4895-910E-D6494667A0AB}" type="slidenum">
              <a:rPr lang="en-AU" smtClean="0"/>
              <a:t>‹#›</a:t>
            </a:fld>
            <a:endParaRPr lang="en-AU"/>
          </a:p>
        </p:txBody>
      </p:sp>
    </p:spTree>
    <p:extLst>
      <p:ext uri="{BB962C8B-B14F-4D97-AF65-F5344CB8AC3E}">
        <p14:creationId xmlns:p14="http://schemas.microsoft.com/office/powerpoint/2010/main" val="55004202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smtClean="0"/>
              <a:t>Collaborate with medical and allied health professionals: SISFFIT015</a:t>
            </a:r>
            <a:endParaRPr lang="en-AU" dirty="0" smtClean="0"/>
          </a:p>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357622-B7A3-46EC-99FE-E356F8C2BA01}" type="datetimeFigureOut">
              <a:rPr lang="en-AU" smtClean="0"/>
              <a:t>10/12/2015</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AU" dirty="0" smtClean="0"/>
              <a:t>© 2014</a:t>
            </a:r>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C78AEF-C574-4E87-A8ED-457D6E30B316}" type="slidenum">
              <a:rPr lang="en-AU" smtClean="0"/>
              <a:t>‹#›</a:t>
            </a:fld>
            <a:endParaRPr lang="en-AU"/>
          </a:p>
        </p:txBody>
      </p:sp>
    </p:spTree>
    <p:extLst>
      <p:ext uri="{BB962C8B-B14F-4D97-AF65-F5344CB8AC3E}">
        <p14:creationId xmlns:p14="http://schemas.microsoft.com/office/powerpoint/2010/main" val="3163093261"/>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97C78AEF-C574-4E87-A8ED-457D6E30B316}" type="slidenum">
              <a:rPr lang="en-AU" smtClean="0"/>
              <a:t>1</a:t>
            </a:fld>
            <a:endParaRPr lang="en-AU"/>
          </a:p>
        </p:txBody>
      </p:sp>
      <p:sp>
        <p:nvSpPr>
          <p:cNvPr id="5" name="Footer Placeholder 4"/>
          <p:cNvSpPr>
            <a:spLocks noGrp="1"/>
          </p:cNvSpPr>
          <p:nvPr>
            <p:ph type="ftr" sz="quarter" idx="11"/>
          </p:nvPr>
        </p:nvSpPr>
        <p:spPr/>
        <p:txBody>
          <a:bodyPr/>
          <a:lstStyle/>
          <a:p>
            <a:endParaRPr lang="en-AU"/>
          </a:p>
        </p:txBody>
      </p:sp>
      <p:sp>
        <p:nvSpPr>
          <p:cNvPr id="6" name="Header Placeholder 5"/>
          <p:cNvSpPr>
            <a:spLocks noGrp="1"/>
          </p:cNvSpPr>
          <p:nvPr>
            <p:ph type="hdr" sz="quarter" idx="12"/>
          </p:nvPr>
        </p:nvSpPr>
        <p:spPr/>
        <p:txBody>
          <a:bodyPr/>
          <a:lstStyle/>
          <a:p>
            <a:endParaRPr lang="en-AU"/>
          </a:p>
        </p:txBody>
      </p:sp>
    </p:spTree>
    <p:extLst>
      <p:ext uri="{BB962C8B-B14F-4D97-AF65-F5344CB8AC3E}">
        <p14:creationId xmlns:p14="http://schemas.microsoft.com/office/powerpoint/2010/main" val="10782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b="0" u="sng" kern="1200" dirty="0" smtClean="0">
                <a:solidFill>
                  <a:schemeClr val="tx1"/>
                </a:solidFill>
                <a:effectLst/>
                <a:latin typeface="+mn-lt"/>
                <a:ea typeface="+mn-ea"/>
                <a:cs typeface="+mn-cs"/>
              </a:rPr>
              <a:t>Screen and Assess</a:t>
            </a:r>
            <a:r>
              <a:rPr lang="en-AU" sz="1200" b="0" kern="1200" dirty="0" smtClean="0">
                <a:solidFill>
                  <a:schemeClr val="tx1"/>
                </a:solidFill>
                <a:effectLst/>
                <a:latin typeface="+mn-lt"/>
                <a:ea typeface="+mn-ea"/>
                <a:cs typeface="+mn-cs"/>
              </a:rPr>
              <a:t>: Identify client health risks and determine your client needs</a:t>
            </a:r>
            <a:endParaRPr lang="en-US" sz="1200" b="1" kern="1200" dirty="0" smtClean="0">
              <a:solidFill>
                <a:schemeClr val="tx1"/>
              </a:solidFill>
              <a:effectLst/>
              <a:latin typeface="+mn-lt"/>
              <a:ea typeface="+mn-ea"/>
              <a:cs typeface="+mn-cs"/>
            </a:endParaRPr>
          </a:p>
          <a:p>
            <a:r>
              <a:rPr lang="en-AU" sz="1200" b="0" u="sng" kern="1200" dirty="0" smtClean="0">
                <a:solidFill>
                  <a:schemeClr val="tx1"/>
                </a:solidFill>
                <a:effectLst/>
                <a:latin typeface="+mn-lt"/>
                <a:ea typeface="+mn-ea"/>
                <a:cs typeface="+mn-cs"/>
              </a:rPr>
              <a:t>Evaluate</a:t>
            </a:r>
            <a:r>
              <a:rPr lang="en-AU" sz="1200" b="0" kern="1200" dirty="0" smtClean="0">
                <a:solidFill>
                  <a:schemeClr val="tx1"/>
                </a:solidFill>
                <a:effectLst/>
                <a:latin typeface="+mn-lt"/>
                <a:ea typeface="+mn-ea"/>
                <a:cs typeface="+mn-cs"/>
              </a:rPr>
              <a:t>: Know your scope of practice and evaluate whether you require guidance from a health professional to meet your client needs</a:t>
            </a:r>
            <a:endParaRPr lang="en-US" sz="1200" b="1" kern="1200" dirty="0" smtClean="0">
              <a:solidFill>
                <a:schemeClr val="tx1"/>
              </a:solidFill>
              <a:effectLst/>
              <a:latin typeface="+mn-lt"/>
              <a:ea typeface="+mn-ea"/>
              <a:cs typeface="+mn-cs"/>
            </a:endParaRPr>
          </a:p>
          <a:p>
            <a:r>
              <a:rPr lang="en-AU" sz="1200" b="0" u="sng" kern="1200" dirty="0" smtClean="0">
                <a:solidFill>
                  <a:schemeClr val="tx1"/>
                </a:solidFill>
                <a:effectLst/>
                <a:latin typeface="+mn-lt"/>
                <a:ea typeface="+mn-ea"/>
                <a:cs typeface="+mn-cs"/>
              </a:rPr>
              <a:t>Decide</a:t>
            </a:r>
            <a:r>
              <a:rPr lang="en-AU" sz="1200" b="0" kern="1200" dirty="0" smtClean="0">
                <a:solidFill>
                  <a:schemeClr val="tx1"/>
                </a:solidFill>
                <a:effectLst/>
                <a:latin typeface="+mn-lt"/>
                <a:ea typeface="+mn-ea"/>
                <a:cs typeface="+mn-cs"/>
              </a:rPr>
              <a:t>: Decide what expertise you require to develop and manage your client’s exercise program</a:t>
            </a:r>
            <a:endParaRPr lang="en-US" sz="1200" b="1" kern="1200" dirty="0" smtClean="0">
              <a:solidFill>
                <a:schemeClr val="tx1"/>
              </a:solidFill>
              <a:effectLst/>
              <a:latin typeface="+mn-lt"/>
              <a:ea typeface="+mn-ea"/>
              <a:cs typeface="+mn-cs"/>
            </a:endParaRPr>
          </a:p>
          <a:p>
            <a:r>
              <a:rPr lang="en-AU" sz="1200" b="0" u="sng" kern="1200" dirty="0" smtClean="0">
                <a:solidFill>
                  <a:schemeClr val="tx1"/>
                </a:solidFill>
                <a:effectLst/>
                <a:latin typeface="+mn-lt"/>
                <a:ea typeface="+mn-ea"/>
                <a:cs typeface="+mn-cs"/>
              </a:rPr>
              <a:t>Prepare</a:t>
            </a:r>
            <a:r>
              <a:rPr lang="en-AU" sz="1200" b="0" kern="1200" dirty="0" smtClean="0">
                <a:solidFill>
                  <a:schemeClr val="tx1"/>
                </a:solidFill>
                <a:effectLst/>
                <a:latin typeface="+mn-lt"/>
                <a:ea typeface="+mn-ea"/>
                <a:cs typeface="+mn-cs"/>
              </a:rPr>
              <a:t>: Compile relevant, accurate and concise information for the referral</a:t>
            </a:r>
            <a:endParaRPr lang="en-US" sz="1200" b="1" kern="1200" dirty="0" smtClean="0">
              <a:solidFill>
                <a:schemeClr val="tx1"/>
              </a:solidFill>
              <a:effectLst/>
              <a:latin typeface="+mn-lt"/>
              <a:ea typeface="+mn-ea"/>
              <a:cs typeface="+mn-cs"/>
            </a:endParaRPr>
          </a:p>
          <a:p>
            <a:r>
              <a:rPr lang="en-AU" sz="1200" b="0" u="sng" kern="1200" dirty="0" smtClean="0">
                <a:solidFill>
                  <a:schemeClr val="tx1"/>
                </a:solidFill>
                <a:effectLst/>
                <a:latin typeface="+mn-lt"/>
                <a:ea typeface="+mn-ea"/>
                <a:cs typeface="+mn-cs"/>
              </a:rPr>
              <a:t>Consent</a:t>
            </a:r>
            <a:r>
              <a:rPr lang="en-AU" sz="1200" b="0" kern="1200" dirty="0" smtClean="0">
                <a:solidFill>
                  <a:schemeClr val="tx1"/>
                </a:solidFill>
                <a:effectLst/>
                <a:latin typeface="+mn-lt"/>
                <a:ea typeface="+mn-ea"/>
                <a:cs typeface="+mn-cs"/>
              </a:rPr>
              <a:t>: Involve your client in the process and gain informed consent to share their health information</a:t>
            </a:r>
            <a:endParaRPr lang="en-US" sz="1200" b="1" kern="1200" dirty="0" smtClean="0">
              <a:solidFill>
                <a:schemeClr val="tx1"/>
              </a:solidFill>
              <a:effectLst/>
              <a:latin typeface="+mn-lt"/>
              <a:ea typeface="+mn-ea"/>
              <a:cs typeface="+mn-cs"/>
            </a:endParaRPr>
          </a:p>
          <a:p>
            <a:r>
              <a:rPr lang="en-AU" sz="1200" b="0" u="sng" kern="1200" dirty="0" smtClean="0">
                <a:solidFill>
                  <a:schemeClr val="tx1"/>
                </a:solidFill>
                <a:effectLst/>
                <a:latin typeface="+mn-lt"/>
                <a:ea typeface="+mn-ea"/>
                <a:cs typeface="+mn-cs"/>
              </a:rPr>
              <a:t>Connect</a:t>
            </a:r>
            <a:r>
              <a:rPr lang="en-AU" sz="1200" b="0" kern="1200" dirty="0" smtClean="0">
                <a:solidFill>
                  <a:schemeClr val="tx1"/>
                </a:solidFill>
                <a:effectLst/>
                <a:latin typeface="+mn-lt"/>
                <a:ea typeface="+mn-ea"/>
                <a:cs typeface="+mn-cs"/>
              </a:rPr>
              <a:t>: Plan ahead and ensure your referral actions are appropriate, professional and effective</a:t>
            </a:r>
            <a:endParaRPr lang="en-US" sz="1200" b="1" kern="1200" dirty="0" smtClean="0">
              <a:solidFill>
                <a:schemeClr val="tx1"/>
              </a:solidFill>
              <a:effectLst/>
              <a:latin typeface="+mn-lt"/>
              <a:ea typeface="+mn-ea"/>
              <a:cs typeface="+mn-cs"/>
            </a:endParaRPr>
          </a:p>
          <a:p>
            <a:r>
              <a:rPr lang="en-AU" sz="1200" b="0" u="sng" kern="1200" dirty="0" smtClean="0">
                <a:solidFill>
                  <a:schemeClr val="tx1"/>
                </a:solidFill>
                <a:effectLst/>
                <a:latin typeface="+mn-lt"/>
                <a:ea typeface="+mn-ea"/>
                <a:cs typeface="+mn-cs"/>
              </a:rPr>
              <a:t>Commit</a:t>
            </a:r>
            <a:r>
              <a:rPr lang="en-AU" sz="1200" b="0" kern="1200" dirty="0" smtClean="0">
                <a:solidFill>
                  <a:schemeClr val="tx1"/>
                </a:solidFill>
                <a:effectLst/>
                <a:latin typeface="+mn-lt"/>
                <a:ea typeface="+mn-ea"/>
                <a:cs typeface="+mn-cs"/>
              </a:rPr>
              <a:t>: Commit to ongoing dialogue and feedback to achieve a positive health</a:t>
            </a:r>
            <a:endParaRPr lang="en-US" sz="1200" b="1" kern="1200" dirty="0" smtClean="0">
              <a:solidFill>
                <a:schemeClr val="tx1"/>
              </a:solidFill>
              <a:effectLst/>
              <a:latin typeface="+mn-lt"/>
              <a:ea typeface="+mn-ea"/>
              <a:cs typeface="+mn-cs"/>
            </a:endParaRPr>
          </a:p>
          <a:p>
            <a:r>
              <a:rPr lang="en-AU" sz="1200" b="0" kern="1200" dirty="0" smtClean="0">
                <a:solidFill>
                  <a:schemeClr val="tx1"/>
                </a:solidFill>
                <a:effectLst/>
                <a:latin typeface="+mn-lt"/>
                <a:ea typeface="+mn-ea"/>
                <a:cs typeface="+mn-cs"/>
              </a:rPr>
              <a:t>outcome for your client</a:t>
            </a:r>
            <a:endParaRPr lang="en-US" sz="1200" b="1" kern="1200" dirty="0" smtClean="0">
              <a:solidFill>
                <a:schemeClr val="tx1"/>
              </a:solidFill>
              <a:effectLst/>
              <a:latin typeface="+mn-lt"/>
              <a:ea typeface="+mn-ea"/>
              <a:cs typeface="+mn-cs"/>
            </a:endParaRPr>
          </a:p>
          <a:p>
            <a:endParaRPr lang="en-US" dirty="0"/>
          </a:p>
        </p:txBody>
      </p:sp>
      <p:sp>
        <p:nvSpPr>
          <p:cNvPr id="4" name="Header Placeholder 3"/>
          <p:cNvSpPr>
            <a:spLocks noGrp="1"/>
          </p:cNvSpPr>
          <p:nvPr>
            <p:ph type="hdr" sz="quarter" idx="10"/>
          </p:nvPr>
        </p:nvSpPr>
        <p:spPr/>
        <p:txBody>
          <a:bodyPr/>
          <a:lstStyle/>
          <a:p>
            <a:r>
              <a:rPr lang="en-US" smtClean="0"/>
              <a:t>Work collaboratively with medical and allied health professionals: SISFFIT415A</a:t>
            </a:r>
            <a:endParaRPr lang="en-AU" smtClean="0"/>
          </a:p>
          <a:p>
            <a:endParaRPr lang="en-AU" dirty="0"/>
          </a:p>
        </p:txBody>
      </p:sp>
      <p:sp>
        <p:nvSpPr>
          <p:cNvPr id="5" name="Footer Placeholder 4"/>
          <p:cNvSpPr>
            <a:spLocks noGrp="1"/>
          </p:cNvSpPr>
          <p:nvPr>
            <p:ph type="ftr" sz="quarter" idx="11"/>
          </p:nvPr>
        </p:nvSpPr>
        <p:spPr/>
        <p:txBody>
          <a:bodyPr/>
          <a:lstStyle/>
          <a:p>
            <a:r>
              <a:rPr lang="en-AU" smtClean="0"/>
              <a:t>© 2014</a:t>
            </a:r>
            <a:endParaRPr lang="en-AU" dirty="0"/>
          </a:p>
        </p:txBody>
      </p:sp>
      <p:sp>
        <p:nvSpPr>
          <p:cNvPr id="6" name="Slide Number Placeholder 5"/>
          <p:cNvSpPr>
            <a:spLocks noGrp="1"/>
          </p:cNvSpPr>
          <p:nvPr>
            <p:ph type="sldNum" sz="quarter" idx="12"/>
          </p:nvPr>
        </p:nvSpPr>
        <p:spPr/>
        <p:txBody>
          <a:bodyPr/>
          <a:lstStyle/>
          <a:p>
            <a:fld id="{97C78AEF-C574-4E87-A8ED-457D6E30B316}" type="slidenum">
              <a:rPr lang="en-AU" smtClean="0"/>
              <a:t>12</a:t>
            </a:fld>
            <a:endParaRPr lang="en-AU"/>
          </a:p>
        </p:txBody>
      </p:sp>
    </p:spTree>
    <p:extLst>
      <p:ext uri="{BB962C8B-B14F-4D97-AF65-F5344CB8AC3E}">
        <p14:creationId xmlns:p14="http://schemas.microsoft.com/office/powerpoint/2010/main" val="1577163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smtClean="0"/>
              <a:t>Work collaboratively with medical and allied health professionals: SISFFIT415A</a:t>
            </a:r>
            <a:endParaRPr lang="en-AU" smtClean="0"/>
          </a:p>
          <a:p>
            <a:endParaRPr lang="en-AU" dirty="0"/>
          </a:p>
        </p:txBody>
      </p:sp>
      <p:sp>
        <p:nvSpPr>
          <p:cNvPr id="5" name="Footer Placeholder 4"/>
          <p:cNvSpPr>
            <a:spLocks noGrp="1"/>
          </p:cNvSpPr>
          <p:nvPr>
            <p:ph type="ftr" sz="quarter" idx="11"/>
          </p:nvPr>
        </p:nvSpPr>
        <p:spPr/>
        <p:txBody>
          <a:bodyPr/>
          <a:lstStyle/>
          <a:p>
            <a:r>
              <a:rPr lang="en-AU" smtClean="0"/>
              <a:t>© 2014</a:t>
            </a:r>
            <a:endParaRPr lang="en-AU" dirty="0"/>
          </a:p>
        </p:txBody>
      </p:sp>
      <p:sp>
        <p:nvSpPr>
          <p:cNvPr id="6" name="Slide Number Placeholder 5"/>
          <p:cNvSpPr>
            <a:spLocks noGrp="1"/>
          </p:cNvSpPr>
          <p:nvPr>
            <p:ph type="sldNum" sz="quarter" idx="12"/>
          </p:nvPr>
        </p:nvSpPr>
        <p:spPr/>
        <p:txBody>
          <a:bodyPr/>
          <a:lstStyle/>
          <a:p>
            <a:fld id="{97C78AEF-C574-4E87-A8ED-457D6E30B316}" type="slidenum">
              <a:rPr lang="en-AU" smtClean="0"/>
              <a:t>14</a:t>
            </a:fld>
            <a:endParaRPr lang="en-AU"/>
          </a:p>
        </p:txBody>
      </p:sp>
    </p:spTree>
    <p:extLst>
      <p:ext uri="{BB962C8B-B14F-4D97-AF65-F5344CB8AC3E}">
        <p14:creationId xmlns:p14="http://schemas.microsoft.com/office/powerpoint/2010/main" val="807540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b="1">
                <a:solidFill>
                  <a:schemeClr val="accent5"/>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280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80703C12-BD63-401F-BAB1-27983D50BAC8}" type="datetime1">
              <a:rPr lang="en-AU" smtClean="0"/>
              <a:t>10/12/2015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0FD56DC-5B91-4CA5-88E5-2FF7B8FFE86F}" type="slidenum">
              <a:rPr lang="en-AU" smtClean="0"/>
              <a:t>‹#›</a:t>
            </a:fld>
            <a:endParaRPr lang="en-AU"/>
          </a:p>
        </p:txBody>
      </p:sp>
    </p:spTree>
    <p:extLst>
      <p:ext uri="{BB962C8B-B14F-4D97-AF65-F5344CB8AC3E}">
        <p14:creationId xmlns:p14="http://schemas.microsoft.com/office/powerpoint/2010/main" val="795505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4400" b="1">
                <a:solidFill>
                  <a:schemeClr val="accent5"/>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normAutofit/>
          </a:bodyPr>
          <a:lstStyle>
            <a:lvl1pPr>
              <a:defRPr sz="3200">
                <a:latin typeface="Arial" panose="020B0604020202020204" pitchFamily="34" charset="0"/>
                <a:cs typeface="Arial" panose="020B0604020202020204" pitchFamily="34" charset="0"/>
              </a:defRPr>
            </a:lvl1pPr>
            <a:lvl2pPr>
              <a:defRPr sz="28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400">
                <a:latin typeface="Arial" panose="020B0604020202020204" pitchFamily="34" charset="0"/>
                <a:cs typeface="Arial" panose="020B0604020202020204" pitchFamily="34" charset="0"/>
              </a:defRPr>
            </a:lvl4pPr>
            <a:lvl5pPr>
              <a:defRPr sz="2400">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64608A94-5F3E-4B8B-B408-C4A641FAEB01}" type="datetime1">
              <a:rPr lang="en-AU" smtClean="0"/>
              <a:t>10/12/2015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0FD56DC-5B91-4CA5-88E5-2FF7B8FFE86F}" type="slidenum">
              <a:rPr lang="en-AU" smtClean="0"/>
              <a:t>‹#›</a:t>
            </a:fld>
            <a:endParaRPr lang="en-AU"/>
          </a:p>
        </p:txBody>
      </p:sp>
    </p:spTree>
    <p:extLst>
      <p:ext uri="{BB962C8B-B14F-4D97-AF65-F5344CB8AC3E}">
        <p14:creationId xmlns:p14="http://schemas.microsoft.com/office/powerpoint/2010/main" val="1675780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736B87-8381-4CC6-8394-216DF05508DD}" type="datetime1">
              <a:rPr lang="en-AU" smtClean="0"/>
              <a:t>10/12/2015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0FD56DC-5B91-4CA5-88E5-2FF7B8FFE86F}" type="slidenum">
              <a:rPr lang="en-AU" smtClean="0"/>
              <a:t>‹#›</a:t>
            </a:fld>
            <a:endParaRPr lang="en-AU"/>
          </a:p>
        </p:txBody>
      </p:sp>
    </p:spTree>
    <p:extLst>
      <p:ext uri="{BB962C8B-B14F-4D97-AF65-F5344CB8AC3E}">
        <p14:creationId xmlns:p14="http://schemas.microsoft.com/office/powerpoint/2010/main" val="2593290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963FCFB-4CD5-4BD7-8860-C84F747657D3}" type="datetime1">
              <a:rPr lang="en-AU" smtClean="0"/>
              <a:t>10/12/2015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40FD56DC-5B91-4CA5-88E5-2FF7B8FFE86F}" type="slidenum">
              <a:rPr lang="en-AU" smtClean="0"/>
              <a:t>‹#›</a:t>
            </a:fld>
            <a:endParaRPr lang="en-AU"/>
          </a:p>
        </p:txBody>
      </p:sp>
    </p:spTree>
    <p:extLst>
      <p:ext uri="{BB962C8B-B14F-4D97-AF65-F5344CB8AC3E}">
        <p14:creationId xmlns:p14="http://schemas.microsoft.com/office/powerpoint/2010/main" val="1394279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C35AF9-7DD0-4728-BD49-9E15350CD78A}" type="datetime1">
              <a:rPr lang="en-AU" smtClean="0"/>
              <a:t>10/12/2015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40FD56DC-5B91-4CA5-88E5-2FF7B8FFE86F}" type="slidenum">
              <a:rPr lang="en-AU" smtClean="0"/>
              <a:t>‹#›</a:t>
            </a:fld>
            <a:endParaRPr lang="en-AU"/>
          </a:p>
        </p:txBody>
      </p:sp>
    </p:spTree>
    <p:extLst>
      <p:ext uri="{BB962C8B-B14F-4D97-AF65-F5344CB8AC3E}">
        <p14:creationId xmlns:p14="http://schemas.microsoft.com/office/powerpoint/2010/main" val="2392065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199F794-942E-497D-BC7D-0D70059EFC86}" type="datetime1">
              <a:rPr lang="en-AU" smtClean="0"/>
              <a:t>10/12/2015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40FD56DC-5B91-4CA5-88E5-2FF7B8FFE86F}" type="slidenum">
              <a:rPr lang="en-AU" smtClean="0"/>
              <a:t>‹#›</a:t>
            </a:fld>
            <a:endParaRPr lang="en-AU"/>
          </a:p>
        </p:txBody>
      </p:sp>
    </p:spTree>
    <p:extLst>
      <p:ext uri="{BB962C8B-B14F-4D97-AF65-F5344CB8AC3E}">
        <p14:creationId xmlns:p14="http://schemas.microsoft.com/office/powerpoint/2010/main" val="466793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A97008-4D56-4B00-8632-CA6430E0E6E2}" type="datetime1">
              <a:rPr lang="en-AU" smtClean="0"/>
              <a:t>10/12/2015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40FD56DC-5B91-4CA5-88E5-2FF7B8FFE86F}" type="slidenum">
              <a:rPr lang="en-AU" smtClean="0"/>
              <a:t>‹#›</a:t>
            </a:fld>
            <a:endParaRPr lang="en-AU"/>
          </a:p>
        </p:txBody>
      </p:sp>
    </p:spTree>
    <p:extLst>
      <p:ext uri="{BB962C8B-B14F-4D97-AF65-F5344CB8AC3E}">
        <p14:creationId xmlns:p14="http://schemas.microsoft.com/office/powerpoint/2010/main" val="1680384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6558395-6A3A-46FC-AE7A-95822A16D1E9}" type="datetime1">
              <a:rPr lang="en-AU" smtClean="0"/>
              <a:t>10/12/2015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40FD56DC-5B91-4CA5-88E5-2FF7B8FFE86F}" type="slidenum">
              <a:rPr lang="en-AU" smtClean="0"/>
              <a:t>‹#›</a:t>
            </a:fld>
            <a:endParaRPr lang="en-AU"/>
          </a:p>
        </p:txBody>
      </p:sp>
    </p:spTree>
    <p:extLst>
      <p:ext uri="{BB962C8B-B14F-4D97-AF65-F5344CB8AC3E}">
        <p14:creationId xmlns:p14="http://schemas.microsoft.com/office/powerpoint/2010/main" val="1307375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893543-7A6C-4DAA-8E56-82E6BA3D46F6}" type="datetime1">
              <a:rPr lang="en-AU" smtClean="0"/>
              <a:t>10/12/2015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40FD56DC-5B91-4CA5-88E5-2FF7B8FFE86F}" type="slidenum">
              <a:rPr lang="en-AU" smtClean="0"/>
              <a:t>‹#›</a:t>
            </a:fld>
            <a:endParaRPr lang="en-AU"/>
          </a:p>
        </p:txBody>
      </p:sp>
    </p:spTree>
    <p:extLst>
      <p:ext uri="{BB962C8B-B14F-4D97-AF65-F5344CB8AC3E}">
        <p14:creationId xmlns:p14="http://schemas.microsoft.com/office/powerpoint/2010/main" val="18849351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CD792-2CEC-4BF3-BC8D-C056742AB4BA}" type="datetime1">
              <a:rPr lang="en-AU" smtClean="0"/>
              <a:t>10/12/2015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0FD56DC-5B91-4CA5-88E5-2FF7B8FFE86F}" type="slidenum">
              <a:rPr lang="en-AU" smtClean="0"/>
              <a:t>‹#›</a:t>
            </a:fld>
            <a:endParaRPr lang="en-AU"/>
          </a:p>
        </p:txBody>
      </p:sp>
    </p:spTree>
    <p:extLst>
      <p:ext uri="{BB962C8B-B14F-4D97-AF65-F5344CB8AC3E}">
        <p14:creationId xmlns:p14="http://schemas.microsoft.com/office/powerpoint/2010/main" val="216256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05F0DF5-919E-49C1-A28A-891DE336AF8C}" type="datetime1">
              <a:rPr lang="en-AU" smtClean="0"/>
              <a:t>10/12/2015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0FD56DC-5B91-4CA5-88E5-2FF7B8FFE86F}" type="slidenum">
              <a:rPr lang="en-AU" smtClean="0"/>
              <a:t>‹#›</a:t>
            </a:fld>
            <a:endParaRPr lang="en-AU"/>
          </a:p>
        </p:txBody>
      </p:sp>
    </p:spTree>
    <p:extLst>
      <p:ext uri="{BB962C8B-B14F-4D97-AF65-F5344CB8AC3E}">
        <p14:creationId xmlns:p14="http://schemas.microsoft.com/office/powerpoint/2010/main" val="4259754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14070E-86A8-4AC4-B098-D5808DD98C33}" type="datetime1">
              <a:rPr lang="en-AU" smtClean="0"/>
              <a:t>10/12/2015</a:t>
            </a:fld>
            <a:endParaRPr lang="en-A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FD56DC-5B91-4CA5-88E5-2FF7B8FFE86F}" type="slidenum">
              <a:rPr lang="en-AU" smtClean="0"/>
              <a:t>‹#›</a:t>
            </a:fld>
            <a:endParaRPr lang="en-AU"/>
          </a:p>
        </p:txBody>
      </p:sp>
    </p:spTree>
    <p:extLst>
      <p:ext uri="{BB962C8B-B14F-4D97-AF65-F5344CB8AC3E}">
        <p14:creationId xmlns:p14="http://schemas.microsoft.com/office/powerpoint/2010/main" val="8613671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www.business.gov.au/" TargetMode="External"/><Relationship Id="rId3" Type="http://schemas.openxmlformats.org/officeDocument/2006/relationships/hyperlink" Target="http://www.humanrights.gov.au/" TargetMode="External"/><Relationship Id="rId7" Type="http://schemas.openxmlformats.org/officeDocument/2006/relationships/hyperlink" Target="http://www.accc.gov.au/" TargetMode="External"/><Relationship Id="rId2" Type="http://schemas.openxmlformats.org/officeDocument/2006/relationships/hyperlink" Target="http://privacy.org.au/" TargetMode="External"/><Relationship Id="rId1" Type="http://schemas.openxmlformats.org/officeDocument/2006/relationships/slideLayout" Target="../slideLayouts/slideLayout2.xml"/><Relationship Id="rId6" Type="http://schemas.openxmlformats.org/officeDocument/2006/relationships/hyperlink" Target="http://www.consumerlaw.gov.au/" TargetMode="External"/><Relationship Id="rId5" Type="http://schemas.openxmlformats.org/officeDocument/2006/relationships/hyperlink" Target="http://www.aifs.gov.au/nch/pubs/sheets/rs14/rs14.html" TargetMode="External"/><Relationship Id="rId4" Type="http://schemas.openxmlformats.org/officeDocument/2006/relationships/hyperlink" Target="http://copyright.org.au/"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Collaborate </a:t>
            </a:r>
            <a:r>
              <a:rPr lang="en-US" dirty="0"/>
              <a:t>with medical and allied health </a:t>
            </a:r>
            <a:r>
              <a:rPr lang="en-US" dirty="0" smtClean="0"/>
              <a:t>professionals</a:t>
            </a:r>
            <a:endParaRPr lang="en-AU" dirty="0"/>
          </a:p>
        </p:txBody>
      </p:sp>
      <p:sp>
        <p:nvSpPr>
          <p:cNvPr id="3" name="Subtitle 2"/>
          <p:cNvSpPr>
            <a:spLocks noGrp="1"/>
          </p:cNvSpPr>
          <p:nvPr>
            <p:ph type="subTitle" idx="1"/>
          </p:nvPr>
        </p:nvSpPr>
        <p:spPr/>
        <p:txBody>
          <a:bodyPr/>
          <a:lstStyle/>
          <a:p>
            <a:r>
              <a:rPr lang="en-US" dirty="0" smtClean="0"/>
              <a:t>SISFFIT015</a:t>
            </a:r>
            <a:endParaRPr lang="en-AU" b="1" dirty="0"/>
          </a:p>
        </p:txBody>
      </p:sp>
      <p:sp>
        <p:nvSpPr>
          <p:cNvPr id="4" name="Slide Number Placeholder 3"/>
          <p:cNvSpPr>
            <a:spLocks noGrp="1"/>
          </p:cNvSpPr>
          <p:nvPr>
            <p:ph type="sldNum" sz="quarter" idx="12"/>
          </p:nvPr>
        </p:nvSpPr>
        <p:spPr/>
        <p:txBody>
          <a:bodyPr/>
          <a:lstStyle/>
          <a:p>
            <a:fld id="{40FD56DC-5B91-4CA5-88E5-2FF7B8FFE86F}" type="slidenum">
              <a:rPr lang="en-AU" smtClean="0"/>
              <a:t>1</a:t>
            </a:fld>
            <a:endParaRPr lang="en-AU"/>
          </a:p>
        </p:txBody>
      </p:sp>
    </p:spTree>
    <p:extLst>
      <p:ext uri="{BB962C8B-B14F-4D97-AF65-F5344CB8AC3E}">
        <p14:creationId xmlns:p14="http://schemas.microsoft.com/office/powerpoint/2010/main" val="10835657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Legislation </a:t>
            </a:r>
            <a:r>
              <a:rPr lang="en-US" dirty="0"/>
              <a:t>and </a:t>
            </a:r>
            <a:r>
              <a:rPr lang="en-US" dirty="0" smtClean="0"/>
              <a:t>Regulatory Requirements</a:t>
            </a:r>
            <a:endParaRPr lang="en-AU" dirty="0"/>
          </a:p>
        </p:txBody>
      </p:sp>
      <p:sp>
        <p:nvSpPr>
          <p:cNvPr id="3" name="Content Placeholder 2"/>
          <p:cNvSpPr>
            <a:spLocks noGrp="1"/>
          </p:cNvSpPr>
          <p:nvPr>
            <p:ph idx="1"/>
          </p:nvPr>
        </p:nvSpPr>
        <p:spPr/>
        <p:txBody>
          <a:bodyPr>
            <a:noAutofit/>
          </a:bodyPr>
          <a:lstStyle/>
          <a:p>
            <a:pPr>
              <a:lnSpc>
                <a:spcPct val="100000"/>
              </a:lnSpc>
            </a:pPr>
            <a:r>
              <a:rPr lang="en-US" sz="2000" dirty="0"/>
              <a:t>Workplace Health and Safety</a:t>
            </a:r>
            <a:endParaRPr lang="en-AU" sz="2000" b="1" dirty="0"/>
          </a:p>
          <a:p>
            <a:pPr>
              <a:lnSpc>
                <a:spcPct val="100000"/>
              </a:lnSpc>
            </a:pPr>
            <a:r>
              <a:rPr lang="en-US" sz="2000" dirty="0" smtClean="0">
                <a:hlinkClick r:id="rId2"/>
              </a:rPr>
              <a:t>Privacy </a:t>
            </a:r>
            <a:r>
              <a:rPr lang="en-US" sz="2000" dirty="0">
                <a:hlinkClick r:id="rId2"/>
              </a:rPr>
              <a:t>Act </a:t>
            </a:r>
            <a:endParaRPr lang="en-US" sz="2000" dirty="0" smtClean="0"/>
          </a:p>
          <a:p>
            <a:pPr lvl="1">
              <a:lnSpc>
                <a:spcPct val="100000"/>
              </a:lnSpc>
            </a:pPr>
            <a:r>
              <a:rPr lang="en-US" sz="1800" dirty="0" smtClean="0"/>
              <a:t>regulates </a:t>
            </a:r>
            <a:r>
              <a:rPr lang="en-US" sz="1800" dirty="0"/>
              <a:t>the handling of personal information about individuals </a:t>
            </a:r>
            <a:endParaRPr lang="en-US" sz="1800" dirty="0" smtClean="0"/>
          </a:p>
          <a:p>
            <a:pPr>
              <a:lnSpc>
                <a:spcPct val="100000"/>
              </a:lnSpc>
            </a:pPr>
            <a:r>
              <a:rPr lang="en-US" sz="2000" dirty="0" smtClean="0">
                <a:hlinkClick r:id="rId3"/>
              </a:rPr>
              <a:t>Anti-discrimination</a:t>
            </a:r>
            <a:endParaRPr lang="en-AU" sz="2000" b="1" dirty="0"/>
          </a:p>
          <a:p>
            <a:pPr>
              <a:lnSpc>
                <a:spcPct val="100000"/>
              </a:lnSpc>
            </a:pPr>
            <a:r>
              <a:rPr lang="en-US" sz="2000" dirty="0" smtClean="0">
                <a:hlinkClick r:id="rId4"/>
              </a:rPr>
              <a:t>Copyright</a:t>
            </a:r>
            <a:endParaRPr lang="en-US" sz="2000" dirty="0"/>
          </a:p>
          <a:p>
            <a:pPr>
              <a:lnSpc>
                <a:spcPct val="100000"/>
              </a:lnSpc>
            </a:pPr>
            <a:r>
              <a:rPr lang="en-US" sz="2000" dirty="0" smtClean="0"/>
              <a:t>Licensing </a:t>
            </a:r>
            <a:r>
              <a:rPr lang="en-US" sz="2000" dirty="0"/>
              <a:t>(http://</a:t>
            </a:r>
            <a:r>
              <a:rPr lang="en-US" sz="2000" dirty="0" smtClean="0"/>
              <a:t>www.ahpra.gov.au</a:t>
            </a:r>
            <a:r>
              <a:rPr lang="en-US" sz="2000" dirty="0"/>
              <a:t>)</a:t>
            </a:r>
            <a:endParaRPr lang="en-AU" sz="2000" b="1" dirty="0"/>
          </a:p>
          <a:p>
            <a:pPr>
              <a:lnSpc>
                <a:spcPct val="100000"/>
              </a:lnSpc>
            </a:pPr>
            <a:r>
              <a:rPr lang="en-US" sz="2000" dirty="0">
                <a:hlinkClick r:id="rId5"/>
              </a:rPr>
              <a:t>Child protection legislation </a:t>
            </a:r>
            <a:endParaRPr lang="en-US" sz="2000" dirty="0" smtClean="0"/>
          </a:p>
          <a:p>
            <a:pPr>
              <a:lnSpc>
                <a:spcPct val="100000"/>
              </a:lnSpc>
            </a:pPr>
            <a:r>
              <a:rPr lang="en-US" sz="2000" dirty="0" smtClean="0">
                <a:hlinkClick r:id="rId6"/>
              </a:rPr>
              <a:t>Trade </a:t>
            </a:r>
            <a:r>
              <a:rPr lang="en-US" sz="2000" dirty="0">
                <a:hlinkClick r:id="rId6"/>
              </a:rPr>
              <a:t>practices </a:t>
            </a:r>
            <a:r>
              <a:rPr lang="en-US" sz="2000" dirty="0"/>
              <a:t>(Consumer Act </a:t>
            </a:r>
            <a:r>
              <a:rPr lang="en-US" sz="2000" dirty="0" smtClean="0"/>
              <a:t>2010)</a:t>
            </a:r>
            <a:endParaRPr lang="en-AU" sz="2000" b="1" dirty="0"/>
          </a:p>
          <a:p>
            <a:pPr>
              <a:lnSpc>
                <a:spcPct val="100000"/>
              </a:lnSpc>
            </a:pPr>
            <a:r>
              <a:rPr lang="en-US" sz="2000" dirty="0"/>
              <a:t>Consumer protection (</a:t>
            </a:r>
            <a:r>
              <a:rPr lang="en-US" sz="2000" dirty="0">
                <a:hlinkClick r:id="rId7"/>
              </a:rPr>
              <a:t>Australian Competition and Consumer </a:t>
            </a:r>
            <a:r>
              <a:rPr lang="en-US" sz="2000" dirty="0" smtClean="0">
                <a:hlinkClick r:id="rId7"/>
              </a:rPr>
              <a:t>Commission</a:t>
            </a:r>
            <a:r>
              <a:rPr lang="en-US" sz="2000" dirty="0" smtClean="0"/>
              <a:t>)</a:t>
            </a:r>
            <a:endParaRPr lang="en-AU" sz="2000" b="1" dirty="0"/>
          </a:p>
          <a:p>
            <a:pPr>
              <a:lnSpc>
                <a:spcPct val="100000"/>
              </a:lnSpc>
            </a:pPr>
            <a:r>
              <a:rPr lang="en-US" sz="2000" dirty="0">
                <a:hlinkClick r:id="rId8"/>
              </a:rPr>
              <a:t>Business registration and </a:t>
            </a:r>
            <a:r>
              <a:rPr lang="en-US" sz="2000" dirty="0" smtClean="0">
                <a:hlinkClick r:id="rId8"/>
              </a:rPr>
              <a:t>licenses</a:t>
            </a:r>
            <a:endParaRPr lang="en-AU" sz="2000" dirty="0"/>
          </a:p>
        </p:txBody>
      </p:sp>
      <p:sp>
        <p:nvSpPr>
          <p:cNvPr id="4" name="Slide Number Placeholder 3"/>
          <p:cNvSpPr>
            <a:spLocks noGrp="1"/>
          </p:cNvSpPr>
          <p:nvPr>
            <p:ph type="sldNum" sz="quarter" idx="12"/>
          </p:nvPr>
        </p:nvSpPr>
        <p:spPr/>
        <p:txBody>
          <a:bodyPr/>
          <a:lstStyle/>
          <a:p>
            <a:fld id="{40FD56DC-5B91-4CA5-88E5-2FF7B8FFE86F}" type="slidenum">
              <a:rPr lang="en-AU" smtClean="0"/>
              <a:t>2</a:t>
            </a:fld>
            <a:endParaRPr lang="en-AU"/>
          </a:p>
        </p:txBody>
      </p:sp>
    </p:spTree>
    <p:extLst>
      <p:ext uri="{BB962C8B-B14F-4D97-AF65-F5344CB8AC3E}">
        <p14:creationId xmlns:p14="http://schemas.microsoft.com/office/powerpoint/2010/main" val="2886977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520" y="320674"/>
            <a:ext cx="8393970" cy="1325563"/>
          </a:xfrm>
        </p:spPr>
        <p:txBody>
          <a:bodyPr/>
          <a:lstStyle/>
          <a:p>
            <a:r>
              <a:rPr lang="en-AU" sz="3600" dirty="0" smtClean="0"/>
              <a:t>Informed Consent</a:t>
            </a:r>
            <a:endParaRPr lang="en-AU" sz="3600" dirty="0"/>
          </a:p>
        </p:txBody>
      </p:sp>
      <p:sp>
        <p:nvSpPr>
          <p:cNvPr id="3" name="Content Placeholder 2"/>
          <p:cNvSpPr>
            <a:spLocks noGrp="1"/>
          </p:cNvSpPr>
          <p:nvPr>
            <p:ph idx="1"/>
          </p:nvPr>
        </p:nvSpPr>
        <p:spPr/>
        <p:txBody>
          <a:bodyPr>
            <a:normAutofit/>
          </a:bodyPr>
          <a:lstStyle/>
          <a:p>
            <a:pPr lvl="0"/>
            <a:r>
              <a:rPr lang="en-AU" dirty="0" smtClean="0"/>
              <a:t>Legal document</a:t>
            </a:r>
          </a:p>
          <a:p>
            <a:pPr lvl="0"/>
            <a:r>
              <a:rPr lang="en-AU" dirty="0" smtClean="0"/>
              <a:t>To be valid, they need to …</a:t>
            </a:r>
          </a:p>
          <a:p>
            <a:pPr lvl="1"/>
            <a:r>
              <a:rPr lang="en-AU" dirty="0" smtClean="0"/>
              <a:t>Be provided on a voluntary basis</a:t>
            </a:r>
          </a:p>
          <a:p>
            <a:pPr lvl="1"/>
            <a:r>
              <a:rPr lang="en-AU" dirty="0" smtClean="0"/>
              <a:t>Clearly define the activity or activities to be undertaken</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3</a:t>
            </a:fld>
            <a:endParaRPr lang="en-AU"/>
          </a:p>
        </p:txBody>
      </p:sp>
    </p:spTree>
    <p:extLst>
      <p:ext uri="{BB962C8B-B14F-4D97-AF65-F5344CB8AC3E}">
        <p14:creationId xmlns:p14="http://schemas.microsoft.com/office/powerpoint/2010/main" val="1545510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520" y="320674"/>
            <a:ext cx="8393970" cy="1325563"/>
          </a:xfrm>
        </p:spPr>
        <p:txBody>
          <a:bodyPr/>
          <a:lstStyle/>
          <a:p>
            <a:r>
              <a:rPr lang="en-AU" sz="3600" dirty="0" smtClean="0"/>
              <a:t>Informed Consent</a:t>
            </a:r>
            <a:endParaRPr lang="en-AU" sz="3600" dirty="0"/>
          </a:p>
        </p:txBody>
      </p:sp>
      <p:sp>
        <p:nvSpPr>
          <p:cNvPr id="3" name="Content Placeholder 2"/>
          <p:cNvSpPr>
            <a:spLocks noGrp="1"/>
          </p:cNvSpPr>
          <p:nvPr>
            <p:ph idx="1"/>
          </p:nvPr>
        </p:nvSpPr>
        <p:spPr>
          <a:xfrm>
            <a:off x="461246" y="1510036"/>
            <a:ext cx="8286244" cy="4351338"/>
          </a:xfrm>
        </p:spPr>
        <p:txBody>
          <a:bodyPr>
            <a:normAutofit fontScale="92500" lnSpcReduction="10000"/>
          </a:bodyPr>
          <a:lstStyle/>
          <a:p>
            <a:pPr lvl="0"/>
            <a:r>
              <a:rPr lang="en-AU" dirty="0" smtClean="0"/>
              <a:t>Components</a:t>
            </a:r>
          </a:p>
          <a:p>
            <a:pPr lvl="1"/>
            <a:r>
              <a:rPr lang="en-AU" dirty="0" smtClean="0"/>
              <a:t>General background &amp; objectives of the program</a:t>
            </a:r>
          </a:p>
          <a:p>
            <a:pPr lvl="1"/>
            <a:r>
              <a:rPr lang="en-AU" dirty="0"/>
              <a:t>Explanation of the procedures to be </a:t>
            </a:r>
            <a:r>
              <a:rPr lang="en-AU" dirty="0" smtClean="0"/>
              <a:t>followed</a:t>
            </a:r>
          </a:p>
          <a:p>
            <a:pPr lvl="1"/>
            <a:r>
              <a:rPr lang="en-AU" dirty="0"/>
              <a:t>Explanation of </a:t>
            </a:r>
            <a:r>
              <a:rPr lang="en-AU" dirty="0" smtClean="0"/>
              <a:t>all the risks that may be experienced</a:t>
            </a:r>
          </a:p>
          <a:p>
            <a:pPr lvl="1"/>
            <a:r>
              <a:rPr lang="en-AU" dirty="0" smtClean="0"/>
              <a:t>A description of the reasonably expected benefits</a:t>
            </a:r>
          </a:p>
          <a:p>
            <a:pPr lvl="1"/>
            <a:r>
              <a:rPr lang="en-AU" dirty="0" smtClean="0"/>
              <a:t>Offer to answer any questions the client may have</a:t>
            </a:r>
          </a:p>
          <a:p>
            <a:pPr lvl="1"/>
            <a:r>
              <a:rPr lang="en-AU" dirty="0" smtClean="0"/>
              <a:t>Instruction that the client is free to withdraw consent</a:t>
            </a:r>
          </a:p>
          <a:p>
            <a:pPr lvl="1"/>
            <a:r>
              <a:rPr lang="en-AU" dirty="0"/>
              <a:t>Explanation of the procedures to be </a:t>
            </a:r>
            <a:r>
              <a:rPr lang="en-AU" dirty="0" smtClean="0"/>
              <a:t>carried out regarding client confidentiality</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4</a:t>
            </a:fld>
            <a:endParaRPr lang="en-AU"/>
          </a:p>
        </p:txBody>
      </p:sp>
    </p:spTree>
    <p:extLst>
      <p:ext uri="{BB962C8B-B14F-4D97-AF65-F5344CB8AC3E}">
        <p14:creationId xmlns:p14="http://schemas.microsoft.com/office/powerpoint/2010/main" val="25395173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520" y="320674"/>
            <a:ext cx="8393970" cy="1325563"/>
          </a:xfrm>
        </p:spPr>
        <p:txBody>
          <a:bodyPr/>
          <a:lstStyle/>
          <a:p>
            <a:r>
              <a:rPr lang="en-AU" sz="3600" dirty="0" smtClean="0"/>
              <a:t>To be considered negligent</a:t>
            </a:r>
            <a:endParaRPr lang="en-AU" sz="3600" dirty="0"/>
          </a:p>
        </p:txBody>
      </p:sp>
      <p:sp>
        <p:nvSpPr>
          <p:cNvPr id="3" name="Content Placeholder 2"/>
          <p:cNvSpPr>
            <a:spLocks noGrp="1"/>
          </p:cNvSpPr>
          <p:nvPr>
            <p:ph idx="1"/>
          </p:nvPr>
        </p:nvSpPr>
        <p:spPr>
          <a:xfrm>
            <a:off x="461246" y="1646236"/>
            <a:ext cx="8286244" cy="4215137"/>
          </a:xfrm>
        </p:spPr>
        <p:txBody>
          <a:bodyPr>
            <a:normAutofit/>
          </a:bodyPr>
          <a:lstStyle/>
          <a:p>
            <a:r>
              <a:rPr lang="en-US" dirty="0" smtClean="0"/>
              <a:t>a </a:t>
            </a:r>
            <a:r>
              <a:rPr lang="en-US" dirty="0"/>
              <a:t>duty of care must be established between the plaintiff and defendant, </a:t>
            </a:r>
            <a:endParaRPr lang="en-US" b="1" dirty="0"/>
          </a:p>
          <a:p>
            <a:r>
              <a:rPr lang="en-US" dirty="0" smtClean="0"/>
              <a:t>there </a:t>
            </a:r>
            <a:r>
              <a:rPr lang="en-US" dirty="0"/>
              <a:t>must have been a breach of that duty by the defendant </a:t>
            </a:r>
            <a:endParaRPr lang="en-US" b="1" dirty="0"/>
          </a:p>
          <a:p>
            <a:r>
              <a:rPr lang="en-US" dirty="0" smtClean="0"/>
              <a:t>the </a:t>
            </a:r>
            <a:r>
              <a:rPr lang="en-US" dirty="0"/>
              <a:t>damage (injury) must have been the result of the breach, or caused by the breach of duty.</a:t>
            </a:r>
            <a:endParaRPr lang="en-US" b="1" dirty="0"/>
          </a:p>
        </p:txBody>
      </p:sp>
      <p:sp>
        <p:nvSpPr>
          <p:cNvPr id="4" name="Slide Number Placeholder 3"/>
          <p:cNvSpPr>
            <a:spLocks noGrp="1"/>
          </p:cNvSpPr>
          <p:nvPr>
            <p:ph type="sldNum" sz="quarter" idx="12"/>
          </p:nvPr>
        </p:nvSpPr>
        <p:spPr/>
        <p:txBody>
          <a:bodyPr/>
          <a:lstStyle/>
          <a:p>
            <a:fld id="{40FD56DC-5B91-4CA5-88E5-2FF7B8FFE86F}" type="slidenum">
              <a:rPr lang="en-AU" smtClean="0"/>
              <a:t>5</a:t>
            </a:fld>
            <a:endParaRPr lang="en-AU"/>
          </a:p>
        </p:txBody>
      </p:sp>
    </p:spTree>
    <p:extLst>
      <p:ext uri="{BB962C8B-B14F-4D97-AF65-F5344CB8AC3E}">
        <p14:creationId xmlns:p14="http://schemas.microsoft.com/office/powerpoint/2010/main" val="376740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fitness professionals CAN do …</a:t>
            </a:r>
            <a:endParaRPr lang="en-AU" dirty="0"/>
          </a:p>
        </p:txBody>
      </p:sp>
      <p:sp>
        <p:nvSpPr>
          <p:cNvPr id="3" name="Content Placeholder 2"/>
          <p:cNvSpPr>
            <a:spLocks noGrp="1"/>
          </p:cNvSpPr>
          <p:nvPr>
            <p:ph idx="1"/>
          </p:nvPr>
        </p:nvSpPr>
        <p:spPr/>
        <p:txBody>
          <a:bodyPr>
            <a:noAutofit/>
          </a:bodyPr>
          <a:lstStyle/>
          <a:p>
            <a:pPr lvl="0"/>
            <a:r>
              <a:rPr lang="en-US" sz="2200" dirty="0"/>
              <a:t>have clients with whom they work;</a:t>
            </a:r>
            <a:endParaRPr lang="en-AU" sz="2200" b="1" dirty="0"/>
          </a:p>
          <a:p>
            <a:pPr lvl="0"/>
            <a:r>
              <a:rPr lang="en-US" sz="2200" dirty="0"/>
              <a:t>receive exercise or health guidelines from a physician, physical therapist, registered dietician, etc.;</a:t>
            </a:r>
            <a:endParaRPr lang="en-AU" sz="2200" b="1" dirty="0"/>
          </a:p>
          <a:p>
            <a:pPr lvl="0"/>
            <a:r>
              <a:rPr lang="en-US" sz="2200" dirty="0"/>
              <a:t>follow national consensus guidelines for exercise prescription for medical disorders;</a:t>
            </a:r>
            <a:endParaRPr lang="en-AU" sz="2200" b="1" dirty="0"/>
          </a:p>
          <a:p>
            <a:pPr lvl="0"/>
            <a:r>
              <a:rPr lang="en-US" sz="2200" dirty="0"/>
              <a:t>screen for exercise limitations;</a:t>
            </a:r>
            <a:endParaRPr lang="en-AU" sz="2200" b="1" dirty="0"/>
          </a:p>
          <a:p>
            <a:pPr lvl="0"/>
            <a:r>
              <a:rPr lang="en-US" sz="2200" dirty="0"/>
              <a:t>identify potential risk factors through screening;</a:t>
            </a:r>
            <a:endParaRPr lang="en-AU" sz="2200" b="1" dirty="0"/>
          </a:p>
          <a:p>
            <a:pPr lvl="0"/>
            <a:r>
              <a:rPr lang="en-US" sz="2200" dirty="0"/>
              <a:t>refer clients to a medical practitioner;</a:t>
            </a:r>
            <a:endParaRPr lang="en-AU" sz="2200" b="1" dirty="0"/>
          </a:p>
          <a:p>
            <a:pPr lvl="0"/>
            <a:r>
              <a:rPr lang="en-US" sz="2200" dirty="0"/>
              <a:t>design exercise programs;</a:t>
            </a:r>
            <a:endParaRPr lang="en-AU" sz="2200" b="1" dirty="0"/>
          </a:p>
          <a:p>
            <a:pPr lvl="0"/>
            <a:r>
              <a:rPr lang="en-US" sz="2200" dirty="0"/>
              <a:t>refer clients to a medical practitioner;</a:t>
            </a:r>
            <a:endParaRPr lang="en-AU" sz="2200" b="1" dirty="0"/>
          </a:p>
          <a:p>
            <a:pPr lvl="0"/>
            <a:r>
              <a:rPr lang="en-US" sz="2200" dirty="0"/>
              <a:t>provide general information on healthy eating</a:t>
            </a:r>
            <a:r>
              <a:rPr lang="en-US" sz="2200" dirty="0" smtClean="0"/>
              <a:t>;</a:t>
            </a:r>
            <a:endParaRPr lang="en-AU" sz="2200" b="1" dirty="0"/>
          </a:p>
        </p:txBody>
      </p:sp>
      <p:sp>
        <p:nvSpPr>
          <p:cNvPr id="4" name="Slide Number Placeholder 3"/>
          <p:cNvSpPr>
            <a:spLocks noGrp="1"/>
          </p:cNvSpPr>
          <p:nvPr>
            <p:ph type="sldNum" sz="quarter" idx="12"/>
          </p:nvPr>
        </p:nvSpPr>
        <p:spPr/>
        <p:txBody>
          <a:bodyPr/>
          <a:lstStyle/>
          <a:p>
            <a:fld id="{40FD56DC-5B91-4CA5-88E5-2FF7B8FFE86F}" type="slidenum">
              <a:rPr lang="en-AU" smtClean="0"/>
              <a:t>6</a:t>
            </a:fld>
            <a:endParaRPr lang="en-AU"/>
          </a:p>
        </p:txBody>
      </p:sp>
    </p:spTree>
    <p:extLst>
      <p:ext uri="{BB962C8B-B14F-4D97-AF65-F5344CB8AC3E}">
        <p14:creationId xmlns:p14="http://schemas.microsoft.com/office/powerpoint/2010/main" val="956083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87102"/>
            <a:ext cx="7886700" cy="1325563"/>
          </a:xfrm>
        </p:spPr>
        <p:txBody>
          <a:bodyPr/>
          <a:lstStyle/>
          <a:p>
            <a:r>
              <a:rPr lang="en-AU" dirty="0" smtClean="0"/>
              <a:t>What fitness professionals CAN do …</a:t>
            </a:r>
            <a:endParaRPr lang="en-AU" dirty="0"/>
          </a:p>
        </p:txBody>
      </p:sp>
      <p:sp>
        <p:nvSpPr>
          <p:cNvPr id="3" name="Content Placeholder 2"/>
          <p:cNvSpPr>
            <a:spLocks noGrp="1"/>
          </p:cNvSpPr>
          <p:nvPr>
            <p:ph idx="1"/>
          </p:nvPr>
        </p:nvSpPr>
        <p:spPr>
          <a:xfrm>
            <a:off x="628650" y="1602223"/>
            <a:ext cx="7886700" cy="4574740"/>
          </a:xfrm>
        </p:spPr>
        <p:txBody>
          <a:bodyPr>
            <a:noAutofit/>
          </a:bodyPr>
          <a:lstStyle/>
          <a:p>
            <a:pPr lvl="0"/>
            <a:r>
              <a:rPr lang="en-US" sz="2200" dirty="0" smtClean="0"/>
              <a:t>refer </a:t>
            </a:r>
            <a:r>
              <a:rPr lang="en-US" sz="2200" dirty="0"/>
              <a:t>clients to a dietician or nutritionist for a specific diet plan;</a:t>
            </a:r>
            <a:endParaRPr lang="en-AU" sz="2200" b="1" dirty="0"/>
          </a:p>
          <a:p>
            <a:pPr lvl="0"/>
            <a:r>
              <a:rPr lang="en-US" sz="2200" dirty="0"/>
              <a:t>refer clients to a medical practitioner for treatment;</a:t>
            </a:r>
            <a:endParaRPr lang="en-AU" sz="2200" b="1" dirty="0"/>
          </a:p>
          <a:p>
            <a:pPr lvl="0"/>
            <a:r>
              <a:rPr lang="en-US" sz="2200" dirty="0"/>
              <a:t>use exercise to help improve overall health;</a:t>
            </a:r>
            <a:endParaRPr lang="en-AU" sz="2200" b="1" dirty="0"/>
          </a:p>
          <a:p>
            <a:pPr lvl="0"/>
            <a:r>
              <a:rPr lang="en-US" sz="2200" dirty="0"/>
              <a:t>help clients follow a physician's or therapist's advice;</a:t>
            </a:r>
            <a:endParaRPr lang="en-AU" sz="2200" b="1" dirty="0"/>
          </a:p>
          <a:p>
            <a:pPr lvl="0"/>
            <a:r>
              <a:rPr lang="en-US" sz="2200" dirty="0"/>
              <a:t>document progress;</a:t>
            </a:r>
            <a:endParaRPr lang="en-AU" sz="2200" b="1" dirty="0"/>
          </a:p>
          <a:p>
            <a:pPr lvl="0"/>
            <a:r>
              <a:rPr lang="en-US" sz="2200" dirty="0"/>
              <a:t>report progress to the medical practitioner;</a:t>
            </a:r>
            <a:endParaRPr lang="en-AU" sz="2200" b="1" dirty="0"/>
          </a:p>
          <a:p>
            <a:pPr lvl="0"/>
            <a:r>
              <a:rPr lang="en-US" sz="2200" dirty="0"/>
              <a:t>follow the physician's/therapist's/dietician's recommendation;</a:t>
            </a:r>
            <a:endParaRPr lang="en-AU" sz="2200" b="1" dirty="0"/>
          </a:p>
          <a:p>
            <a:pPr lvl="0"/>
            <a:r>
              <a:rPr lang="en-US" sz="2200" dirty="0"/>
              <a:t>design an exercise program once a client has been released from rehabilitation;</a:t>
            </a:r>
            <a:endParaRPr lang="en-AU" sz="2200" b="1" dirty="0"/>
          </a:p>
          <a:p>
            <a:pPr lvl="0"/>
            <a:r>
              <a:rPr lang="en-US" sz="2200" dirty="0"/>
              <a:t>coach and provide general information; and,</a:t>
            </a:r>
            <a:endParaRPr lang="en-AU" sz="2200" b="1" dirty="0"/>
          </a:p>
          <a:p>
            <a:pPr lvl="0"/>
            <a:r>
              <a:rPr lang="en-US" sz="2200" dirty="0"/>
              <a:t>refer clients to a qualified counselor or therapist</a:t>
            </a:r>
            <a:r>
              <a:rPr lang="en-US" sz="2200" dirty="0" smtClean="0"/>
              <a:t>.</a:t>
            </a:r>
            <a:endParaRPr lang="en-AU" sz="2200" b="1" dirty="0"/>
          </a:p>
          <a:p>
            <a:endParaRPr lang="en-AU" sz="2200" dirty="0"/>
          </a:p>
        </p:txBody>
      </p:sp>
      <p:sp>
        <p:nvSpPr>
          <p:cNvPr id="4" name="Slide Number Placeholder 3"/>
          <p:cNvSpPr>
            <a:spLocks noGrp="1"/>
          </p:cNvSpPr>
          <p:nvPr>
            <p:ph type="sldNum" sz="quarter" idx="12"/>
          </p:nvPr>
        </p:nvSpPr>
        <p:spPr/>
        <p:txBody>
          <a:bodyPr/>
          <a:lstStyle/>
          <a:p>
            <a:fld id="{40FD56DC-5B91-4CA5-88E5-2FF7B8FFE86F}" type="slidenum">
              <a:rPr lang="en-AU" smtClean="0"/>
              <a:t>7</a:t>
            </a:fld>
            <a:endParaRPr lang="en-AU"/>
          </a:p>
        </p:txBody>
      </p:sp>
    </p:spTree>
    <p:extLst>
      <p:ext uri="{BB962C8B-B14F-4D97-AF65-F5344CB8AC3E}">
        <p14:creationId xmlns:p14="http://schemas.microsoft.com/office/powerpoint/2010/main" val="10555123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87102"/>
            <a:ext cx="7886700" cy="1325563"/>
          </a:xfrm>
        </p:spPr>
        <p:txBody>
          <a:bodyPr/>
          <a:lstStyle/>
          <a:p>
            <a:r>
              <a:rPr lang="en-AU" dirty="0" smtClean="0"/>
              <a:t>What fitness professionals CANNOT do …</a:t>
            </a:r>
            <a:endParaRPr lang="en-AU" dirty="0"/>
          </a:p>
        </p:txBody>
      </p:sp>
      <p:sp>
        <p:nvSpPr>
          <p:cNvPr id="3" name="Content Placeholder 2"/>
          <p:cNvSpPr>
            <a:spLocks noGrp="1"/>
          </p:cNvSpPr>
          <p:nvPr>
            <p:ph idx="1"/>
          </p:nvPr>
        </p:nvSpPr>
        <p:spPr>
          <a:xfrm>
            <a:off x="628650" y="1602223"/>
            <a:ext cx="7886700" cy="4574740"/>
          </a:xfrm>
        </p:spPr>
        <p:txBody>
          <a:bodyPr>
            <a:noAutofit/>
          </a:bodyPr>
          <a:lstStyle/>
          <a:p>
            <a:pPr lvl="0"/>
            <a:r>
              <a:rPr lang="en-US" sz="2400" dirty="0"/>
              <a:t>have patients;</a:t>
            </a:r>
            <a:endParaRPr lang="en-AU" sz="2400" b="1" dirty="0"/>
          </a:p>
          <a:p>
            <a:pPr lvl="0"/>
            <a:r>
              <a:rPr lang="en-US" sz="2400" dirty="0"/>
              <a:t>diagnose injury, disease or illness in a client;</a:t>
            </a:r>
            <a:endParaRPr lang="en-AU" sz="2400" b="1" dirty="0"/>
          </a:p>
          <a:p>
            <a:pPr lvl="0"/>
            <a:r>
              <a:rPr lang="en-US" sz="2400" dirty="0"/>
              <a:t>prescribe medication, treatments or other therapies;</a:t>
            </a:r>
            <a:endParaRPr lang="en-AU" sz="2400" b="1" dirty="0"/>
          </a:p>
          <a:p>
            <a:pPr lvl="0"/>
            <a:r>
              <a:rPr lang="en-US" sz="2400" dirty="0"/>
              <a:t>prescribe diets or recommend specific supplements;</a:t>
            </a:r>
            <a:endParaRPr lang="en-AU" sz="2400" b="1" dirty="0"/>
          </a:p>
          <a:p>
            <a:pPr lvl="0"/>
            <a:r>
              <a:rPr lang="en-US" sz="2400" dirty="0"/>
              <a:t>treat injury or disease;</a:t>
            </a:r>
            <a:endParaRPr lang="en-AU" sz="2400" b="1" dirty="0"/>
          </a:p>
          <a:p>
            <a:pPr lvl="0"/>
            <a:r>
              <a:rPr lang="en-US" sz="2400" dirty="0"/>
              <a:t>monitor progress for medically referred clients;</a:t>
            </a:r>
            <a:endParaRPr lang="en-AU" sz="2400" b="1" dirty="0"/>
          </a:p>
          <a:p>
            <a:pPr lvl="0"/>
            <a:r>
              <a:rPr lang="en-US" sz="2400" dirty="0"/>
              <a:t>conduct sports coaching; </a:t>
            </a:r>
            <a:endParaRPr lang="en-AU" sz="2400" b="1" dirty="0"/>
          </a:p>
          <a:p>
            <a:pPr lvl="0"/>
            <a:r>
              <a:rPr lang="en-US" sz="2400" dirty="0"/>
              <a:t>rehabilitate; or,</a:t>
            </a:r>
            <a:endParaRPr lang="en-AU" sz="2400" b="1" dirty="0"/>
          </a:p>
          <a:p>
            <a:r>
              <a:rPr lang="en-US" sz="2400" dirty="0"/>
              <a:t>counsel</a:t>
            </a:r>
            <a:endParaRPr lang="en-AU" sz="2200" dirty="0"/>
          </a:p>
        </p:txBody>
      </p:sp>
      <p:sp>
        <p:nvSpPr>
          <p:cNvPr id="4" name="Slide Number Placeholder 3"/>
          <p:cNvSpPr>
            <a:spLocks noGrp="1"/>
          </p:cNvSpPr>
          <p:nvPr>
            <p:ph type="sldNum" sz="quarter" idx="12"/>
          </p:nvPr>
        </p:nvSpPr>
        <p:spPr/>
        <p:txBody>
          <a:bodyPr/>
          <a:lstStyle/>
          <a:p>
            <a:fld id="{40FD56DC-5B91-4CA5-88E5-2FF7B8FFE86F}" type="slidenum">
              <a:rPr lang="en-AU" smtClean="0"/>
              <a:t>8</a:t>
            </a:fld>
            <a:endParaRPr lang="en-AU"/>
          </a:p>
        </p:txBody>
      </p:sp>
    </p:spTree>
    <p:extLst>
      <p:ext uri="{BB962C8B-B14F-4D97-AF65-F5344CB8AC3E}">
        <p14:creationId xmlns:p14="http://schemas.microsoft.com/office/powerpoint/2010/main" val="501058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a ‘patient’?</a:t>
            </a:r>
            <a:endParaRPr lang="en-AU" dirty="0"/>
          </a:p>
        </p:txBody>
      </p:sp>
      <p:sp>
        <p:nvSpPr>
          <p:cNvPr id="3" name="Content Placeholder 2"/>
          <p:cNvSpPr>
            <a:spLocks noGrp="1"/>
          </p:cNvSpPr>
          <p:nvPr>
            <p:ph idx="1"/>
          </p:nvPr>
        </p:nvSpPr>
        <p:spPr/>
        <p:txBody>
          <a:bodyPr/>
          <a:lstStyle/>
          <a:p>
            <a:r>
              <a:rPr lang="en-US" dirty="0" smtClean="0"/>
              <a:t>a </a:t>
            </a:r>
            <a:r>
              <a:rPr lang="en-US" dirty="0"/>
              <a:t>person being managed by a medical or allied health professional and receiving medical </a:t>
            </a:r>
            <a:r>
              <a:rPr lang="en-US" dirty="0" smtClean="0"/>
              <a:t>treatment</a:t>
            </a:r>
          </a:p>
          <a:p>
            <a:r>
              <a:rPr lang="en-US" dirty="0"/>
              <a:t>Diagnosis must only be carried out by a qualified medical practitioner</a:t>
            </a:r>
            <a:r>
              <a:rPr lang="en-US" dirty="0" smtClean="0"/>
              <a:t>.</a:t>
            </a:r>
          </a:p>
          <a:p>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9</a:t>
            </a:fld>
            <a:endParaRPr lang="en-AU"/>
          </a:p>
        </p:txBody>
      </p:sp>
    </p:spTree>
    <p:extLst>
      <p:ext uri="{BB962C8B-B14F-4D97-AF65-F5344CB8AC3E}">
        <p14:creationId xmlns:p14="http://schemas.microsoft.com/office/powerpoint/2010/main" val="250644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What is a ‘health professional’?</a:t>
            </a:r>
            <a:endParaRPr lang="en-AU" sz="4000" dirty="0"/>
          </a:p>
        </p:txBody>
      </p:sp>
      <p:sp>
        <p:nvSpPr>
          <p:cNvPr id="3" name="Content Placeholder 2"/>
          <p:cNvSpPr>
            <a:spLocks noGrp="1"/>
          </p:cNvSpPr>
          <p:nvPr>
            <p:ph idx="1"/>
          </p:nvPr>
        </p:nvSpPr>
        <p:spPr/>
        <p:txBody>
          <a:bodyPr>
            <a:normAutofit/>
          </a:bodyPr>
          <a:lstStyle/>
          <a:p>
            <a:pPr lvl="0">
              <a:lnSpc>
                <a:spcPct val="120000"/>
              </a:lnSpc>
              <a:spcBef>
                <a:spcPts val="0"/>
              </a:spcBef>
            </a:pPr>
            <a:r>
              <a:rPr lang="en-AU" dirty="0" smtClean="0"/>
              <a:t>Person whose primary role is to diagnose and treat physical and mental illnesses and conditions or recommend, administer, dispense and develop medications and treatment to promote or restore good health (AIHW)</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10</a:t>
            </a:fld>
            <a:endParaRPr lang="en-AU"/>
          </a:p>
        </p:txBody>
      </p:sp>
    </p:spTree>
    <p:extLst>
      <p:ext uri="{BB962C8B-B14F-4D97-AF65-F5344CB8AC3E}">
        <p14:creationId xmlns:p14="http://schemas.microsoft.com/office/powerpoint/2010/main" val="38897190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 of working </a:t>
            </a:r>
            <a:r>
              <a:rPr lang="en-US" dirty="0"/>
              <a:t>with medical and </a:t>
            </a:r>
            <a:r>
              <a:rPr lang="en-US" dirty="0" smtClean="0"/>
              <a:t>AHPs</a:t>
            </a:r>
            <a:endParaRPr lang="en-AU" dirty="0"/>
          </a:p>
        </p:txBody>
      </p:sp>
      <p:sp>
        <p:nvSpPr>
          <p:cNvPr id="3" name="Content Placeholder 2"/>
          <p:cNvSpPr>
            <a:spLocks noGrp="1"/>
          </p:cNvSpPr>
          <p:nvPr>
            <p:ph idx="1"/>
          </p:nvPr>
        </p:nvSpPr>
        <p:spPr/>
        <p:txBody>
          <a:bodyPr>
            <a:normAutofit/>
          </a:bodyPr>
          <a:lstStyle/>
          <a:p>
            <a:pPr lvl="0"/>
            <a:r>
              <a:rPr lang="en-US" sz="2800" dirty="0"/>
              <a:t>The development of new insights</a:t>
            </a:r>
            <a:endParaRPr lang="en-US" sz="2800" b="1" dirty="0"/>
          </a:p>
          <a:p>
            <a:pPr lvl="0"/>
            <a:r>
              <a:rPr lang="en-US" sz="2800" dirty="0"/>
              <a:t>Practice in creating a shared outcome</a:t>
            </a:r>
            <a:endParaRPr lang="en-US" sz="2800" b="1" dirty="0"/>
          </a:p>
          <a:p>
            <a:pPr lvl="0"/>
            <a:r>
              <a:rPr lang="en-US" sz="2800" dirty="0"/>
              <a:t>The development of professional relationships and networks</a:t>
            </a:r>
            <a:endParaRPr lang="en-US" sz="2800" b="1" dirty="0"/>
          </a:p>
          <a:p>
            <a:pPr lvl="0"/>
            <a:r>
              <a:rPr lang="en-US" sz="2800" dirty="0"/>
              <a:t>An enhanced reputation within the MAAHP network</a:t>
            </a:r>
            <a:endParaRPr lang="en-US" sz="2800" b="1" dirty="0"/>
          </a:p>
        </p:txBody>
      </p:sp>
      <p:sp>
        <p:nvSpPr>
          <p:cNvPr id="4" name="Slide Number Placeholder 3"/>
          <p:cNvSpPr>
            <a:spLocks noGrp="1"/>
          </p:cNvSpPr>
          <p:nvPr>
            <p:ph type="sldNum" sz="quarter" idx="12"/>
          </p:nvPr>
        </p:nvSpPr>
        <p:spPr/>
        <p:txBody>
          <a:bodyPr/>
          <a:lstStyle/>
          <a:p>
            <a:fld id="{40FD56DC-5B91-4CA5-88E5-2FF7B8FFE86F}" type="slidenum">
              <a:rPr lang="en-AU" smtClean="0"/>
              <a:t>11</a:t>
            </a:fld>
            <a:endParaRPr lang="en-AU"/>
          </a:p>
        </p:txBody>
      </p:sp>
    </p:spTree>
    <p:extLst>
      <p:ext uri="{BB962C8B-B14F-4D97-AF65-F5344CB8AC3E}">
        <p14:creationId xmlns:p14="http://schemas.microsoft.com/office/powerpoint/2010/main" val="1743390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Essential Components of a Successful Referral</a:t>
            </a:r>
            <a:endParaRPr lang="en-AU" dirty="0"/>
          </a:p>
        </p:txBody>
      </p:sp>
      <p:sp>
        <p:nvSpPr>
          <p:cNvPr id="3" name="Content Placeholder 2"/>
          <p:cNvSpPr>
            <a:spLocks noGrp="1"/>
          </p:cNvSpPr>
          <p:nvPr>
            <p:ph idx="1"/>
          </p:nvPr>
        </p:nvSpPr>
        <p:spPr/>
        <p:txBody>
          <a:bodyPr>
            <a:normAutofit/>
          </a:bodyPr>
          <a:lstStyle/>
          <a:p>
            <a:r>
              <a:rPr lang="en-AU" sz="2800" dirty="0"/>
              <a:t>Screen and </a:t>
            </a:r>
            <a:r>
              <a:rPr lang="en-AU" sz="2800" dirty="0" smtClean="0"/>
              <a:t>Assess</a:t>
            </a:r>
          </a:p>
          <a:p>
            <a:r>
              <a:rPr lang="en-AU" sz="2800" dirty="0" smtClean="0"/>
              <a:t>Evaluate</a:t>
            </a:r>
          </a:p>
          <a:p>
            <a:r>
              <a:rPr lang="en-AU" sz="2800" dirty="0" smtClean="0"/>
              <a:t>Decide</a:t>
            </a:r>
          </a:p>
          <a:p>
            <a:r>
              <a:rPr lang="en-AU" sz="2800" dirty="0" smtClean="0"/>
              <a:t>Prepare</a:t>
            </a:r>
          </a:p>
          <a:p>
            <a:r>
              <a:rPr lang="en-AU" sz="2800" dirty="0" smtClean="0"/>
              <a:t>Consent</a:t>
            </a:r>
          </a:p>
          <a:p>
            <a:r>
              <a:rPr lang="en-AU" sz="2800" dirty="0" smtClean="0"/>
              <a:t>Connect</a:t>
            </a:r>
          </a:p>
          <a:p>
            <a:r>
              <a:rPr lang="en-AU" sz="2800" dirty="0" smtClean="0"/>
              <a:t>Commit</a:t>
            </a:r>
            <a:endParaRPr lang="en-US" sz="2800" b="1" dirty="0"/>
          </a:p>
        </p:txBody>
      </p:sp>
      <p:sp>
        <p:nvSpPr>
          <p:cNvPr id="4" name="Slide Number Placeholder 3"/>
          <p:cNvSpPr>
            <a:spLocks noGrp="1"/>
          </p:cNvSpPr>
          <p:nvPr>
            <p:ph type="sldNum" sz="quarter" idx="12"/>
          </p:nvPr>
        </p:nvSpPr>
        <p:spPr/>
        <p:txBody>
          <a:bodyPr/>
          <a:lstStyle/>
          <a:p>
            <a:fld id="{40FD56DC-5B91-4CA5-88E5-2FF7B8FFE86F}" type="slidenum">
              <a:rPr lang="en-AU" smtClean="0"/>
              <a:t>12</a:t>
            </a:fld>
            <a:endParaRPr lang="en-AU"/>
          </a:p>
        </p:txBody>
      </p:sp>
    </p:spTree>
    <p:extLst>
      <p:ext uri="{BB962C8B-B14F-4D97-AF65-F5344CB8AC3E}">
        <p14:creationId xmlns:p14="http://schemas.microsoft.com/office/powerpoint/2010/main" val="2286978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Refer client when …</a:t>
            </a:r>
            <a:endParaRPr lang="en-AU" dirty="0"/>
          </a:p>
        </p:txBody>
      </p:sp>
      <p:sp>
        <p:nvSpPr>
          <p:cNvPr id="3" name="Content Placeholder 2"/>
          <p:cNvSpPr>
            <a:spLocks noGrp="1"/>
          </p:cNvSpPr>
          <p:nvPr>
            <p:ph idx="1"/>
          </p:nvPr>
        </p:nvSpPr>
        <p:spPr/>
        <p:txBody>
          <a:bodyPr>
            <a:normAutofit fontScale="92500" lnSpcReduction="10000"/>
          </a:bodyPr>
          <a:lstStyle/>
          <a:p>
            <a:pPr lvl="0"/>
            <a:r>
              <a:rPr lang="en-US" dirty="0" smtClean="0"/>
              <a:t>the </a:t>
            </a:r>
            <a:r>
              <a:rPr lang="en-US" dirty="0"/>
              <a:t>client has identified a health issue during the initial health and fitness activity interview or questionnaire.</a:t>
            </a:r>
            <a:endParaRPr lang="en-AU" b="1" dirty="0"/>
          </a:p>
          <a:p>
            <a:pPr lvl="0"/>
            <a:r>
              <a:rPr lang="en-US" dirty="0"/>
              <a:t>the</a:t>
            </a:r>
            <a:r>
              <a:rPr lang="en-US" dirty="0" smtClean="0"/>
              <a:t> </a:t>
            </a:r>
            <a:r>
              <a:rPr lang="en-US" dirty="0"/>
              <a:t>condition or issue is identified during pre-exercise screening tests.</a:t>
            </a:r>
            <a:endParaRPr lang="en-AU" b="1" dirty="0"/>
          </a:p>
          <a:p>
            <a:pPr lvl="0"/>
            <a:r>
              <a:rPr lang="en-US" dirty="0"/>
              <a:t>the</a:t>
            </a:r>
            <a:r>
              <a:rPr lang="en-US" dirty="0" smtClean="0"/>
              <a:t> </a:t>
            </a:r>
            <a:r>
              <a:rPr lang="en-US" dirty="0"/>
              <a:t>condition or issue is identified during the performance of exercises in a fitness program.</a:t>
            </a:r>
            <a:endParaRPr lang="en-AU" b="1" dirty="0"/>
          </a:p>
          <a:p>
            <a:pPr lvl="0"/>
            <a:r>
              <a:rPr lang="en-US" dirty="0" smtClean="0"/>
              <a:t>the </a:t>
            </a:r>
            <a:r>
              <a:rPr lang="en-US" dirty="0"/>
              <a:t>client raises or identifies an issue or concern with you during casual discussions.</a:t>
            </a:r>
            <a:endParaRPr lang="en-AU" b="1" dirty="0"/>
          </a:p>
          <a:p>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13</a:t>
            </a:fld>
            <a:endParaRPr lang="en-AU"/>
          </a:p>
        </p:txBody>
      </p:sp>
    </p:spTree>
    <p:extLst>
      <p:ext uri="{BB962C8B-B14F-4D97-AF65-F5344CB8AC3E}">
        <p14:creationId xmlns:p14="http://schemas.microsoft.com/office/powerpoint/2010/main" val="17900933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Establishing Referrals</a:t>
            </a:r>
            <a:endParaRPr lang="en-AU" dirty="0"/>
          </a:p>
        </p:txBody>
      </p:sp>
      <p:sp>
        <p:nvSpPr>
          <p:cNvPr id="3" name="Content Placeholder 2"/>
          <p:cNvSpPr>
            <a:spLocks noGrp="1"/>
          </p:cNvSpPr>
          <p:nvPr>
            <p:ph idx="1"/>
          </p:nvPr>
        </p:nvSpPr>
        <p:spPr/>
        <p:txBody>
          <a:bodyPr>
            <a:normAutofit fontScale="70000" lnSpcReduction="20000"/>
          </a:bodyPr>
          <a:lstStyle/>
          <a:p>
            <a:pPr lvl="0">
              <a:lnSpc>
                <a:spcPct val="120000"/>
              </a:lnSpc>
              <a:spcBef>
                <a:spcPts val="0"/>
              </a:spcBef>
            </a:pPr>
            <a:r>
              <a:rPr lang="en-AU" dirty="0" smtClean="0"/>
              <a:t>Set up an appointment to meet local medical or allied health practitioners</a:t>
            </a:r>
          </a:p>
          <a:p>
            <a:pPr lvl="0">
              <a:lnSpc>
                <a:spcPct val="120000"/>
              </a:lnSpc>
              <a:spcBef>
                <a:spcPts val="0"/>
              </a:spcBef>
            </a:pPr>
            <a:r>
              <a:rPr lang="en-AU" dirty="0" smtClean="0"/>
              <a:t>Attend related conferences or workshops</a:t>
            </a:r>
          </a:p>
          <a:p>
            <a:pPr lvl="0">
              <a:lnSpc>
                <a:spcPct val="120000"/>
              </a:lnSpc>
              <a:spcBef>
                <a:spcPts val="0"/>
              </a:spcBef>
            </a:pPr>
            <a:r>
              <a:rPr lang="en-AU" dirty="0" smtClean="0"/>
              <a:t>Write articles for professional and respected health-related journals, magazines, blogs, etc.</a:t>
            </a:r>
          </a:p>
          <a:p>
            <a:pPr lvl="0">
              <a:lnSpc>
                <a:spcPct val="120000"/>
              </a:lnSpc>
              <a:spcBef>
                <a:spcPts val="0"/>
              </a:spcBef>
            </a:pPr>
            <a:r>
              <a:rPr lang="en-AU" dirty="0" smtClean="0"/>
              <a:t>List services in various health-related directories online and offline</a:t>
            </a:r>
          </a:p>
          <a:p>
            <a:pPr lvl="0">
              <a:lnSpc>
                <a:spcPct val="120000"/>
              </a:lnSpc>
              <a:spcBef>
                <a:spcPts val="0"/>
              </a:spcBef>
            </a:pPr>
            <a:r>
              <a:rPr lang="en-AU" dirty="0" smtClean="0"/>
              <a:t>Offer to run professional development sessions to health professional’s clients </a:t>
            </a:r>
          </a:p>
          <a:p>
            <a:pPr lvl="0">
              <a:lnSpc>
                <a:spcPct val="120000"/>
              </a:lnSpc>
              <a:spcBef>
                <a:spcPts val="0"/>
              </a:spcBef>
            </a:pPr>
            <a:r>
              <a:rPr lang="en-AU" dirty="0" smtClean="0"/>
              <a:t>Accompany one’s client to the allied health professional to develop a team based approach to the client’s well-being</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14</a:t>
            </a:fld>
            <a:endParaRPr lang="en-AU"/>
          </a:p>
        </p:txBody>
      </p:sp>
    </p:spTree>
    <p:extLst>
      <p:ext uri="{BB962C8B-B14F-4D97-AF65-F5344CB8AC3E}">
        <p14:creationId xmlns:p14="http://schemas.microsoft.com/office/powerpoint/2010/main" val="41319630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lstStyle/>
          <a:p>
            <a:r>
              <a:rPr lang="en-AU" b="1" dirty="0"/>
              <a:t>Art or music </a:t>
            </a:r>
            <a:r>
              <a:rPr lang="en-AU" b="1" dirty="0" smtClean="0"/>
              <a:t>therapist</a:t>
            </a:r>
          </a:p>
          <a:p>
            <a:pPr lvl="1"/>
            <a:r>
              <a:rPr lang="en-AU" dirty="0" smtClean="0"/>
              <a:t>Uses </a:t>
            </a:r>
            <a:r>
              <a:rPr lang="en-AU" dirty="0"/>
              <a:t>visual art (such as drawing, painting, sculpture or collage) and creative play or music as a form of </a:t>
            </a:r>
            <a:r>
              <a:rPr lang="en-AU" dirty="0" smtClean="0"/>
              <a:t>psychotherapy.</a:t>
            </a:r>
          </a:p>
          <a:p>
            <a:pPr lvl="1"/>
            <a:r>
              <a:rPr lang="en-AU" dirty="0" smtClean="0"/>
              <a:t>Australian </a:t>
            </a:r>
            <a:r>
              <a:rPr lang="en-AU" dirty="0"/>
              <a:t>and New Zealand Art Therapy </a:t>
            </a:r>
            <a:r>
              <a:rPr lang="en-AU" dirty="0" smtClean="0"/>
              <a:t>Association: www.anzata.org</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15</a:t>
            </a:fld>
            <a:endParaRPr lang="en-AU"/>
          </a:p>
        </p:txBody>
      </p:sp>
    </p:spTree>
    <p:extLst>
      <p:ext uri="{BB962C8B-B14F-4D97-AF65-F5344CB8AC3E}">
        <p14:creationId xmlns:p14="http://schemas.microsoft.com/office/powerpoint/2010/main" val="1634036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lstStyle/>
          <a:p>
            <a:r>
              <a:rPr lang="en-AU" b="1" dirty="0"/>
              <a:t>Chiropractor	</a:t>
            </a:r>
            <a:endParaRPr lang="en-AU" b="1" dirty="0" smtClean="0"/>
          </a:p>
          <a:p>
            <a:pPr lvl="1"/>
            <a:r>
              <a:rPr lang="en-AU" sz="2400" dirty="0" smtClean="0"/>
              <a:t>Uses </a:t>
            </a:r>
            <a:r>
              <a:rPr lang="en-AU" sz="2400" dirty="0"/>
              <a:t>manual treatments, referred to as spinal adjustments, to realign the joints of the spine and treat problems such as back pain.	</a:t>
            </a:r>
            <a:endParaRPr lang="en-AU" sz="2400" dirty="0" smtClean="0"/>
          </a:p>
          <a:p>
            <a:pPr lvl="1"/>
            <a:r>
              <a:rPr lang="en-AU" sz="2400" dirty="0" smtClean="0"/>
              <a:t>Chiropractors </a:t>
            </a:r>
            <a:r>
              <a:rPr lang="en-AU" sz="2400" dirty="0"/>
              <a:t>Association of Australia</a:t>
            </a:r>
          </a:p>
          <a:p>
            <a:pPr lvl="2"/>
            <a:r>
              <a:rPr lang="en-AU" dirty="0"/>
              <a:t>www.chiropractors.asn.au</a:t>
            </a:r>
          </a:p>
        </p:txBody>
      </p:sp>
      <p:sp>
        <p:nvSpPr>
          <p:cNvPr id="4" name="Slide Number Placeholder 3"/>
          <p:cNvSpPr>
            <a:spLocks noGrp="1"/>
          </p:cNvSpPr>
          <p:nvPr>
            <p:ph type="sldNum" sz="quarter" idx="12"/>
          </p:nvPr>
        </p:nvSpPr>
        <p:spPr/>
        <p:txBody>
          <a:bodyPr/>
          <a:lstStyle/>
          <a:p>
            <a:fld id="{40FD56DC-5B91-4CA5-88E5-2FF7B8FFE86F}" type="slidenum">
              <a:rPr lang="en-AU" smtClean="0"/>
              <a:t>16</a:t>
            </a:fld>
            <a:endParaRPr lang="en-AU"/>
          </a:p>
        </p:txBody>
      </p:sp>
    </p:spTree>
    <p:extLst>
      <p:ext uri="{BB962C8B-B14F-4D97-AF65-F5344CB8AC3E}">
        <p14:creationId xmlns:p14="http://schemas.microsoft.com/office/powerpoint/2010/main" val="3289477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normAutofit/>
          </a:bodyPr>
          <a:lstStyle/>
          <a:p>
            <a:r>
              <a:rPr lang="en-AU" b="1" dirty="0" err="1"/>
              <a:t>Counseling</a:t>
            </a:r>
            <a:endParaRPr lang="en-AU" b="1" dirty="0"/>
          </a:p>
          <a:p>
            <a:pPr lvl="1"/>
            <a:r>
              <a:rPr lang="en-AU" dirty="0" smtClean="0"/>
              <a:t>Broad </a:t>
            </a:r>
            <a:r>
              <a:rPr lang="en-AU" dirty="0"/>
              <a:t>category covers a range of practitioners, from career </a:t>
            </a:r>
            <a:r>
              <a:rPr lang="en-AU" dirty="0" err="1"/>
              <a:t>counselors</a:t>
            </a:r>
            <a:r>
              <a:rPr lang="en-AU" dirty="0"/>
              <a:t> to psychotherapies who treat depression, stress, addiction, and emotional </a:t>
            </a:r>
            <a:r>
              <a:rPr lang="en-AU" dirty="0" smtClean="0"/>
              <a:t>issues.</a:t>
            </a:r>
          </a:p>
          <a:p>
            <a:pPr lvl="1"/>
            <a:r>
              <a:rPr lang="en-AU" dirty="0" smtClean="0"/>
              <a:t>Formats </a:t>
            </a:r>
            <a:r>
              <a:rPr lang="en-AU" dirty="0"/>
              <a:t>can vary from individual </a:t>
            </a:r>
            <a:r>
              <a:rPr lang="en-AU" dirty="0" err="1"/>
              <a:t>counseling</a:t>
            </a:r>
            <a:r>
              <a:rPr lang="en-AU" dirty="0"/>
              <a:t> to group </a:t>
            </a:r>
            <a:r>
              <a:rPr lang="en-AU" dirty="0" smtClean="0"/>
              <a:t>therapy</a:t>
            </a:r>
          </a:p>
          <a:p>
            <a:pPr lvl="1"/>
            <a:r>
              <a:rPr lang="en-AU" dirty="0" smtClean="0"/>
              <a:t>Australian </a:t>
            </a:r>
            <a:r>
              <a:rPr lang="en-AU" dirty="0"/>
              <a:t>Counselling Association</a:t>
            </a:r>
          </a:p>
          <a:p>
            <a:pPr lvl="2"/>
            <a:r>
              <a:rPr lang="en-AU" dirty="0"/>
              <a:t>www.theaca.net.au/</a:t>
            </a:r>
          </a:p>
        </p:txBody>
      </p:sp>
      <p:sp>
        <p:nvSpPr>
          <p:cNvPr id="4" name="Slide Number Placeholder 3"/>
          <p:cNvSpPr>
            <a:spLocks noGrp="1"/>
          </p:cNvSpPr>
          <p:nvPr>
            <p:ph type="sldNum" sz="quarter" idx="12"/>
          </p:nvPr>
        </p:nvSpPr>
        <p:spPr/>
        <p:txBody>
          <a:bodyPr/>
          <a:lstStyle/>
          <a:p>
            <a:fld id="{40FD56DC-5B91-4CA5-88E5-2FF7B8FFE86F}" type="slidenum">
              <a:rPr lang="en-AU" smtClean="0"/>
              <a:t>17</a:t>
            </a:fld>
            <a:endParaRPr lang="en-AU"/>
          </a:p>
        </p:txBody>
      </p:sp>
    </p:spTree>
    <p:extLst>
      <p:ext uri="{BB962C8B-B14F-4D97-AF65-F5344CB8AC3E}">
        <p14:creationId xmlns:p14="http://schemas.microsoft.com/office/powerpoint/2010/main" val="294908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normAutofit/>
          </a:bodyPr>
          <a:lstStyle/>
          <a:p>
            <a:r>
              <a:rPr lang="en-AU" b="1" dirty="0" err="1" smtClean="0"/>
              <a:t>Dietitian</a:t>
            </a:r>
            <a:r>
              <a:rPr lang="en-AU" b="1" dirty="0"/>
              <a:t>	</a:t>
            </a:r>
            <a:endParaRPr lang="en-AU" b="1" dirty="0" smtClean="0"/>
          </a:p>
          <a:p>
            <a:pPr lvl="1"/>
            <a:r>
              <a:rPr lang="en-AU" dirty="0" smtClean="0"/>
              <a:t>Advises </a:t>
            </a:r>
            <a:r>
              <a:rPr lang="en-AU" dirty="0"/>
              <a:t>individuals and groups on nutrition-related matters and can modify diets to treat or help manage conditions such as diabetes, heart disease, obesity, cancer, food allergies and food </a:t>
            </a:r>
            <a:r>
              <a:rPr lang="en-AU" dirty="0" smtClean="0"/>
              <a:t>intolerances.</a:t>
            </a:r>
          </a:p>
          <a:p>
            <a:pPr lvl="1"/>
            <a:r>
              <a:rPr lang="en-AU" dirty="0" err="1" smtClean="0"/>
              <a:t>Dietitians</a:t>
            </a:r>
            <a:r>
              <a:rPr lang="en-AU" dirty="0" smtClean="0"/>
              <a:t> </a:t>
            </a:r>
            <a:r>
              <a:rPr lang="en-AU" dirty="0"/>
              <a:t>Association of Australia</a:t>
            </a:r>
          </a:p>
          <a:p>
            <a:pPr lvl="2"/>
            <a:r>
              <a:rPr lang="en-AU" dirty="0"/>
              <a:t>www.daa.asn.au</a:t>
            </a:r>
          </a:p>
        </p:txBody>
      </p:sp>
      <p:sp>
        <p:nvSpPr>
          <p:cNvPr id="4" name="Slide Number Placeholder 3"/>
          <p:cNvSpPr>
            <a:spLocks noGrp="1"/>
          </p:cNvSpPr>
          <p:nvPr>
            <p:ph type="sldNum" sz="quarter" idx="12"/>
          </p:nvPr>
        </p:nvSpPr>
        <p:spPr/>
        <p:txBody>
          <a:bodyPr/>
          <a:lstStyle/>
          <a:p>
            <a:fld id="{40FD56DC-5B91-4CA5-88E5-2FF7B8FFE86F}" type="slidenum">
              <a:rPr lang="en-AU" smtClean="0"/>
              <a:t>18</a:t>
            </a:fld>
            <a:endParaRPr lang="en-AU"/>
          </a:p>
        </p:txBody>
      </p:sp>
    </p:spTree>
    <p:extLst>
      <p:ext uri="{BB962C8B-B14F-4D97-AF65-F5344CB8AC3E}">
        <p14:creationId xmlns:p14="http://schemas.microsoft.com/office/powerpoint/2010/main" val="926571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normAutofit/>
          </a:bodyPr>
          <a:lstStyle/>
          <a:p>
            <a:r>
              <a:rPr lang="en-AU" b="1" dirty="0"/>
              <a:t>Exercise physiologist	</a:t>
            </a:r>
            <a:endParaRPr lang="en-AU" b="1" dirty="0" smtClean="0"/>
          </a:p>
          <a:p>
            <a:pPr lvl="1"/>
            <a:r>
              <a:rPr lang="en-AU" dirty="0" smtClean="0"/>
              <a:t>Assists </a:t>
            </a:r>
            <a:r>
              <a:rPr lang="en-AU" dirty="0"/>
              <a:t>people to change their physical activity and lifestyle habits to prevent and manage injuries or chronic conditions. 	</a:t>
            </a:r>
            <a:endParaRPr lang="en-AU" dirty="0" smtClean="0"/>
          </a:p>
          <a:p>
            <a:pPr lvl="1"/>
            <a:r>
              <a:rPr lang="en-AU" dirty="0" smtClean="0"/>
              <a:t>ESSA </a:t>
            </a:r>
            <a:r>
              <a:rPr lang="en-AU" dirty="0"/>
              <a:t>Exercise &amp; Sports Science Australia</a:t>
            </a:r>
          </a:p>
          <a:p>
            <a:pPr lvl="2"/>
            <a:r>
              <a:rPr lang="en-AU" dirty="0"/>
              <a:t>www.essa.org.au</a:t>
            </a:r>
          </a:p>
        </p:txBody>
      </p:sp>
      <p:sp>
        <p:nvSpPr>
          <p:cNvPr id="4" name="Slide Number Placeholder 3"/>
          <p:cNvSpPr>
            <a:spLocks noGrp="1"/>
          </p:cNvSpPr>
          <p:nvPr>
            <p:ph type="sldNum" sz="quarter" idx="12"/>
          </p:nvPr>
        </p:nvSpPr>
        <p:spPr/>
        <p:txBody>
          <a:bodyPr/>
          <a:lstStyle/>
          <a:p>
            <a:fld id="{40FD56DC-5B91-4CA5-88E5-2FF7B8FFE86F}" type="slidenum">
              <a:rPr lang="en-AU" smtClean="0"/>
              <a:t>19</a:t>
            </a:fld>
            <a:endParaRPr lang="en-AU"/>
          </a:p>
        </p:txBody>
      </p:sp>
    </p:spTree>
    <p:extLst>
      <p:ext uri="{BB962C8B-B14F-4D97-AF65-F5344CB8AC3E}">
        <p14:creationId xmlns:p14="http://schemas.microsoft.com/office/powerpoint/2010/main" val="29000476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normAutofit/>
          </a:bodyPr>
          <a:lstStyle/>
          <a:p>
            <a:r>
              <a:rPr lang="en-AU" b="1" dirty="0" smtClean="0"/>
              <a:t>Nutritionist</a:t>
            </a:r>
          </a:p>
          <a:p>
            <a:pPr lvl="1"/>
            <a:r>
              <a:rPr lang="en-AU" sz="2400" dirty="0" smtClean="0"/>
              <a:t>help </a:t>
            </a:r>
            <a:r>
              <a:rPr lang="en-AU" sz="2400" dirty="0"/>
              <a:t>people achieve optimal health by providing information and advice about health and food </a:t>
            </a:r>
            <a:r>
              <a:rPr lang="en-AU" sz="2400" dirty="0" smtClean="0"/>
              <a:t>choices</a:t>
            </a:r>
          </a:p>
          <a:p>
            <a:pPr lvl="1"/>
            <a:r>
              <a:rPr lang="en-AU" sz="2400" dirty="0" smtClean="0"/>
              <a:t>will </a:t>
            </a:r>
            <a:r>
              <a:rPr lang="en-AU" sz="2400" dirty="0"/>
              <a:t>usually have completed a tertiary qualification in any number of fields, including nutrition, food science and public health.	</a:t>
            </a:r>
            <a:endParaRPr lang="en-AU" sz="2400" dirty="0" smtClean="0"/>
          </a:p>
          <a:p>
            <a:pPr lvl="1"/>
            <a:r>
              <a:rPr lang="en-AU" sz="2400" dirty="0" smtClean="0"/>
              <a:t>Nutrition </a:t>
            </a:r>
            <a:r>
              <a:rPr lang="en-AU" sz="2400" dirty="0"/>
              <a:t>Australia</a:t>
            </a:r>
          </a:p>
          <a:p>
            <a:pPr lvl="2"/>
            <a:r>
              <a:rPr lang="en-AU" sz="2000" dirty="0"/>
              <a:t>http://www.nutritionaustralia.org/</a:t>
            </a:r>
          </a:p>
        </p:txBody>
      </p:sp>
      <p:sp>
        <p:nvSpPr>
          <p:cNvPr id="4" name="Slide Number Placeholder 3"/>
          <p:cNvSpPr>
            <a:spLocks noGrp="1"/>
          </p:cNvSpPr>
          <p:nvPr>
            <p:ph type="sldNum" sz="quarter" idx="12"/>
          </p:nvPr>
        </p:nvSpPr>
        <p:spPr/>
        <p:txBody>
          <a:bodyPr/>
          <a:lstStyle/>
          <a:p>
            <a:fld id="{40FD56DC-5B91-4CA5-88E5-2FF7B8FFE86F}" type="slidenum">
              <a:rPr lang="en-AU" smtClean="0"/>
              <a:t>20</a:t>
            </a:fld>
            <a:endParaRPr lang="en-AU"/>
          </a:p>
        </p:txBody>
      </p:sp>
    </p:spTree>
    <p:extLst>
      <p:ext uri="{BB962C8B-B14F-4D97-AF65-F5344CB8AC3E}">
        <p14:creationId xmlns:p14="http://schemas.microsoft.com/office/powerpoint/2010/main" val="24980202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normAutofit/>
          </a:bodyPr>
          <a:lstStyle/>
          <a:p>
            <a:r>
              <a:rPr lang="en-AU" b="1" dirty="0"/>
              <a:t>Osteopath	</a:t>
            </a:r>
            <a:endParaRPr lang="en-AU" b="1" dirty="0" smtClean="0"/>
          </a:p>
          <a:p>
            <a:pPr lvl="1"/>
            <a:r>
              <a:rPr lang="en-AU" sz="2400" dirty="0" smtClean="0"/>
              <a:t>Uses </a:t>
            </a:r>
            <a:r>
              <a:rPr lang="en-AU" sz="2400" dirty="0"/>
              <a:t>a range of manual techniques including soft tissue work, stretching and manipulation of the skeleton and muscles to promote mobility and balance.	</a:t>
            </a:r>
            <a:endParaRPr lang="en-AU" sz="2400" dirty="0" smtClean="0"/>
          </a:p>
          <a:p>
            <a:pPr lvl="1"/>
            <a:r>
              <a:rPr lang="en-AU" sz="2400" dirty="0" smtClean="0"/>
              <a:t>Australian </a:t>
            </a:r>
            <a:r>
              <a:rPr lang="en-AU" sz="2400" dirty="0"/>
              <a:t>Osteopathic Association</a:t>
            </a:r>
          </a:p>
          <a:p>
            <a:pPr lvl="2"/>
            <a:r>
              <a:rPr lang="en-AU" sz="2000" dirty="0"/>
              <a:t>www.osteopathic.com.au</a:t>
            </a:r>
          </a:p>
        </p:txBody>
      </p:sp>
      <p:sp>
        <p:nvSpPr>
          <p:cNvPr id="4" name="Slide Number Placeholder 3"/>
          <p:cNvSpPr>
            <a:spLocks noGrp="1"/>
          </p:cNvSpPr>
          <p:nvPr>
            <p:ph type="sldNum" sz="quarter" idx="12"/>
          </p:nvPr>
        </p:nvSpPr>
        <p:spPr/>
        <p:txBody>
          <a:bodyPr/>
          <a:lstStyle/>
          <a:p>
            <a:fld id="{40FD56DC-5B91-4CA5-88E5-2FF7B8FFE86F}" type="slidenum">
              <a:rPr lang="en-AU" smtClean="0"/>
              <a:t>21</a:t>
            </a:fld>
            <a:endParaRPr lang="en-AU"/>
          </a:p>
        </p:txBody>
      </p:sp>
    </p:spTree>
    <p:extLst>
      <p:ext uri="{BB962C8B-B14F-4D97-AF65-F5344CB8AC3E}">
        <p14:creationId xmlns:p14="http://schemas.microsoft.com/office/powerpoint/2010/main" val="4200215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normAutofit/>
          </a:bodyPr>
          <a:lstStyle/>
          <a:p>
            <a:r>
              <a:rPr lang="en-AU" b="1" dirty="0"/>
              <a:t>Pharmacist	</a:t>
            </a:r>
            <a:endParaRPr lang="en-AU" b="1" dirty="0" smtClean="0"/>
          </a:p>
          <a:p>
            <a:pPr lvl="1"/>
            <a:r>
              <a:rPr lang="en-AU" sz="2400" dirty="0" smtClean="0"/>
              <a:t>Prepares </a:t>
            </a:r>
            <a:r>
              <a:rPr lang="en-AU" sz="2400" dirty="0"/>
              <a:t>and dispenses medicines and advises on appropriate use of medicines. 	</a:t>
            </a:r>
            <a:endParaRPr lang="en-AU" sz="2400" dirty="0" smtClean="0"/>
          </a:p>
          <a:p>
            <a:pPr lvl="1"/>
            <a:r>
              <a:rPr lang="en-AU" sz="2400" dirty="0" smtClean="0"/>
              <a:t>Pharmacy </a:t>
            </a:r>
            <a:r>
              <a:rPr lang="en-AU" sz="2400" dirty="0"/>
              <a:t>Guild of Australia</a:t>
            </a:r>
          </a:p>
          <a:p>
            <a:pPr lvl="2"/>
            <a:r>
              <a:rPr lang="en-AU" dirty="0"/>
              <a:t>www.guild.org.au/‎</a:t>
            </a:r>
          </a:p>
          <a:p>
            <a:pPr lvl="1"/>
            <a:r>
              <a:rPr lang="en-AU" sz="2400" dirty="0"/>
              <a:t>Pharmaceutical Society of </a:t>
            </a:r>
            <a:r>
              <a:rPr lang="en-AU" sz="2400" dirty="0" smtClean="0"/>
              <a:t>Australia</a:t>
            </a:r>
          </a:p>
          <a:p>
            <a:pPr lvl="2"/>
            <a:r>
              <a:rPr lang="en-AU" sz="2000" dirty="0" smtClean="0"/>
              <a:t>www.psa.org.au</a:t>
            </a:r>
            <a:endParaRPr lang="en-AU" sz="2000" dirty="0"/>
          </a:p>
        </p:txBody>
      </p:sp>
      <p:sp>
        <p:nvSpPr>
          <p:cNvPr id="4" name="Slide Number Placeholder 3"/>
          <p:cNvSpPr>
            <a:spLocks noGrp="1"/>
          </p:cNvSpPr>
          <p:nvPr>
            <p:ph type="sldNum" sz="quarter" idx="12"/>
          </p:nvPr>
        </p:nvSpPr>
        <p:spPr/>
        <p:txBody>
          <a:bodyPr/>
          <a:lstStyle/>
          <a:p>
            <a:fld id="{40FD56DC-5B91-4CA5-88E5-2FF7B8FFE86F}" type="slidenum">
              <a:rPr lang="en-AU" smtClean="0"/>
              <a:t>22</a:t>
            </a:fld>
            <a:endParaRPr lang="en-AU"/>
          </a:p>
        </p:txBody>
      </p:sp>
    </p:spTree>
    <p:extLst>
      <p:ext uri="{BB962C8B-B14F-4D97-AF65-F5344CB8AC3E}">
        <p14:creationId xmlns:p14="http://schemas.microsoft.com/office/powerpoint/2010/main" val="37089951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normAutofit/>
          </a:bodyPr>
          <a:lstStyle/>
          <a:p>
            <a:r>
              <a:rPr lang="en-AU" b="1" dirty="0"/>
              <a:t>Physiotherapist	</a:t>
            </a:r>
            <a:endParaRPr lang="en-AU" b="1" dirty="0" smtClean="0"/>
          </a:p>
          <a:p>
            <a:pPr lvl="1"/>
            <a:r>
              <a:rPr lang="en-AU" sz="2400" dirty="0" smtClean="0"/>
              <a:t>Uses </a:t>
            </a:r>
            <a:r>
              <a:rPr lang="en-AU" sz="2400" dirty="0"/>
              <a:t>manual therapies, exercise programs and electrotherapy techniques to treat musculoskeletal injuries such as sports injuries and back pain and movement disorders such as following a stroke or head injury.	</a:t>
            </a:r>
            <a:endParaRPr lang="en-AU" sz="2400" dirty="0" smtClean="0"/>
          </a:p>
          <a:p>
            <a:pPr lvl="1"/>
            <a:r>
              <a:rPr lang="en-AU" sz="2400" dirty="0" smtClean="0"/>
              <a:t>Australian </a:t>
            </a:r>
            <a:r>
              <a:rPr lang="en-AU" sz="2400" dirty="0"/>
              <a:t>Physiotherapy Association</a:t>
            </a:r>
          </a:p>
          <a:p>
            <a:pPr lvl="2"/>
            <a:r>
              <a:rPr lang="en-AU" sz="2000" dirty="0"/>
              <a:t>www.physiotherapy.asn.au</a:t>
            </a:r>
          </a:p>
        </p:txBody>
      </p:sp>
      <p:sp>
        <p:nvSpPr>
          <p:cNvPr id="4" name="Slide Number Placeholder 3"/>
          <p:cNvSpPr>
            <a:spLocks noGrp="1"/>
          </p:cNvSpPr>
          <p:nvPr>
            <p:ph type="sldNum" sz="quarter" idx="12"/>
          </p:nvPr>
        </p:nvSpPr>
        <p:spPr/>
        <p:txBody>
          <a:bodyPr/>
          <a:lstStyle/>
          <a:p>
            <a:fld id="{40FD56DC-5B91-4CA5-88E5-2FF7B8FFE86F}" type="slidenum">
              <a:rPr lang="en-AU" smtClean="0"/>
              <a:t>23</a:t>
            </a:fld>
            <a:endParaRPr lang="en-AU"/>
          </a:p>
        </p:txBody>
      </p:sp>
    </p:spTree>
    <p:extLst>
      <p:ext uri="{BB962C8B-B14F-4D97-AF65-F5344CB8AC3E}">
        <p14:creationId xmlns:p14="http://schemas.microsoft.com/office/powerpoint/2010/main" val="28360728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normAutofit/>
          </a:bodyPr>
          <a:lstStyle/>
          <a:p>
            <a:r>
              <a:rPr lang="en-AU" b="1" dirty="0"/>
              <a:t>Podiatrist	</a:t>
            </a:r>
            <a:endParaRPr lang="en-AU" b="1" dirty="0" smtClean="0"/>
          </a:p>
          <a:p>
            <a:pPr lvl="1"/>
            <a:r>
              <a:rPr lang="en-AU" dirty="0" smtClean="0"/>
              <a:t>Treats </a:t>
            </a:r>
            <a:r>
              <a:rPr lang="en-AU" dirty="0"/>
              <a:t>foot conditions such as bunions or ingrown toenails.</a:t>
            </a:r>
          </a:p>
          <a:p>
            <a:pPr lvl="1"/>
            <a:r>
              <a:rPr lang="en-AU" dirty="0" smtClean="0"/>
              <a:t>Australian </a:t>
            </a:r>
            <a:r>
              <a:rPr lang="en-AU" dirty="0"/>
              <a:t>Podiatry Association</a:t>
            </a:r>
          </a:p>
          <a:p>
            <a:pPr lvl="2"/>
            <a:r>
              <a:rPr lang="en-AU" dirty="0"/>
              <a:t>www.podiatry.asn.au</a:t>
            </a:r>
          </a:p>
          <a:p>
            <a:pPr lvl="1"/>
            <a:r>
              <a:rPr lang="en-AU" dirty="0"/>
              <a:t>Australasian Podiatry Council</a:t>
            </a:r>
          </a:p>
          <a:p>
            <a:pPr lvl="2"/>
            <a:r>
              <a:rPr lang="en-AU" dirty="0"/>
              <a:t>www.apodc.com.au</a:t>
            </a:r>
            <a:endParaRPr lang="en-AU" sz="1200" dirty="0"/>
          </a:p>
        </p:txBody>
      </p:sp>
      <p:sp>
        <p:nvSpPr>
          <p:cNvPr id="5" name="Slide Number Placeholder 4"/>
          <p:cNvSpPr>
            <a:spLocks noGrp="1"/>
          </p:cNvSpPr>
          <p:nvPr>
            <p:ph type="sldNum" sz="quarter" idx="12"/>
          </p:nvPr>
        </p:nvSpPr>
        <p:spPr/>
        <p:txBody>
          <a:bodyPr/>
          <a:lstStyle/>
          <a:p>
            <a:fld id="{40FD56DC-5B91-4CA5-88E5-2FF7B8FFE86F}" type="slidenum">
              <a:rPr lang="en-AU" smtClean="0"/>
              <a:t>24</a:t>
            </a:fld>
            <a:endParaRPr lang="en-AU"/>
          </a:p>
        </p:txBody>
      </p:sp>
    </p:spTree>
    <p:extLst>
      <p:ext uri="{BB962C8B-B14F-4D97-AF65-F5344CB8AC3E}">
        <p14:creationId xmlns:p14="http://schemas.microsoft.com/office/powerpoint/2010/main" val="25475820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normAutofit fontScale="77500" lnSpcReduction="20000"/>
          </a:bodyPr>
          <a:lstStyle/>
          <a:p>
            <a:r>
              <a:rPr lang="en-AU" sz="4100" b="1" dirty="0"/>
              <a:t>Psychiatrist</a:t>
            </a:r>
            <a:r>
              <a:rPr lang="en-AU" b="1" dirty="0"/>
              <a:t>	</a:t>
            </a:r>
            <a:endParaRPr lang="en-AU" b="1" dirty="0" smtClean="0"/>
          </a:p>
          <a:p>
            <a:pPr lvl="1">
              <a:lnSpc>
                <a:spcPct val="120000"/>
              </a:lnSpc>
              <a:spcBef>
                <a:spcPts val="0"/>
              </a:spcBef>
            </a:pPr>
            <a:r>
              <a:rPr lang="en-AU" dirty="0" smtClean="0"/>
              <a:t>Medical </a:t>
            </a:r>
            <a:r>
              <a:rPr lang="en-AU" dirty="0"/>
              <a:t>practitioner/doctor who has taken further specialist training to be an expert in the diagnosis and treatment of all of the mental illnesses that humans can suffer. </a:t>
            </a:r>
            <a:endParaRPr lang="en-AU" dirty="0" smtClean="0"/>
          </a:p>
          <a:p>
            <a:pPr lvl="1">
              <a:lnSpc>
                <a:spcPct val="120000"/>
              </a:lnSpc>
              <a:spcBef>
                <a:spcPts val="0"/>
              </a:spcBef>
            </a:pPr>
            <a:r>
              <a:rPr lang="en-AU" dirty="0" smtClean="0"/>
              <a:t>authorised </a:t>
            </a:r>
            <a:r>
              <a:rPr lang="en-AU" dirty="0"/>
              <a:t>to prescribe the large range of medications that are helpful in treating mental illness but many also have special skills in various forms of psychotherapy (</a:t>
            </a:r>
            <a:r>
              <a:rPr lang="en-AU" dirty="0" err="1"/>
              <a:t>eg</a:t>
            </a:r>
            <a:r>
              <a:rPr lang="en-AU" dirty="0"/>
              <a:t> </a:t>
            </a:r>
            <a:r>
              <a:rPr lang="en-AU" dirty="0" err="1"/>
              <a:t>counseling</a:t>
            </a:r>
            <a:r>
              <a:rPr lang="en-AU" dirty="0"/>
              <a:t>, talking therapies, CBT).	</a:t>
            </a:r>
            <a:endParaRPr lang="en-AU" dirty="0" smtClean="0"/>
          </a:p>
          <a:p>
            <a:pPr lvl="1">
              <a:lnSpc>
                <a:spcPct val="120000"/>
              </a:lnSpc>
              <a:spcBef>
                <a:spcPts val="0"/>
              </a:spcBef>
            </a:pPr>
            <a:r>
              <a:rPr lang="en-AU" dirty="0" smtClean="0"/>
              <a:t>Royal </a:t>
            </a:r>
            <a:r>
              <a:rPr lang="en-AU" dirty="0"/>
              <a:t>Australian and New Zealand College of Psychiatrists | RANZCP</a:t>
            </a:r>
          </a:p>
          <a:p>
            <a:pPr lvl="2">
              <a:lnSpc>
                <a:spcPct val="120000"/>
              </a:lnSpc>
              <a:spcBef>
                <a:spcPts val="0"/>
              </a:spcBef>
            </a:pPr>
            <a:r>
              <a:rPr lang="en-AU" dirty="0"/>
              <a:t>www.ranzcp.org/‎</a:t>
            </a:r>
            <a:endParaRPr lang="en-AU" sz="400" dirty="0"/>
          </a:p>
        </p:txBody>
      </p:sp>
      <p:sp>
        <p:nvSpPr>
          <p:cNvPr id="4" name="Slide Number Placeholder 3"/>
          <p:cNvSpPr>
            <a:spLocks noGrp="1"/>
          </p:cNvSpPr>
          <p:nvPr>
            <p:ph type="sldNum" sz="quarter" idx="12"/>
          </p:nvPr>
        </p:nvSpPr>
        <p:spPr/>
        <p:txBody>
          <a:bodyPr/>
          <a:lstStyle/>
          <a:p>
            <a:fld id="{40FD56DC-5B91-4CA5-88E5-2FF7B8FFE86F}" type="slidenum">
              <a:rPr lang="en-AU" smtClean="0"/>
              <a:t>25</a:t>
            </a:fld>
            <a:endParaRPr lang="en-AU"/>
          </a:p>
        </p:txBody>
      </p:sp>
    </p:spTree>
    <p:extLst>
      <p:ext uri="{BB962C8B-B14F-4D97-AF65-F5344CB8AC3E}">
        <p14:creationId xmlns:p14="http://schemas.microsoft.com/office/powerpoint/2010/main" val="6166724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normAutofit/>
          </a:bodyPr>
          <a:lstStyle/>
          <a:p>
            <a:r>
              <a:rPr lang="en-AU" b="1" dirty="0"/>
              <a:t>Psychologist</a:t>
            </a:r>
            <a:r>
              <a:rPr lang="en-AU" dirty="0"/>
              <a:t>	</a:t>
            </a:r>
          </a:p>
          <a:p>
            <a:pPr lvl="1"/>
            <a:r>
              <a:rPr lang="en-AU" dirty="0"/>
              <a:t>Offers help for a wide range of mental issues such as anxiety, depression, stress, eating disordered behaviour or self-esteem problems.	</a:t>
            </a:r>
            <a:endParaRPr lang="en-AU" dirty="0" smtClean="0"/>
          </a:p>
          <a:p>
            <a:pPr lvl="1"/>
            <a:r>
              <a:rPr lang="en-AU" dirty="0" smtClean="0"/>
              <a:t>Australian </a:t>
            </a:r>
            <a:r>
              <a:rPr lang="en-AU" dirty="0"/>
              <a:t>Psychological </a:t>
            </a:r>
            <a:r>
              <a:rPr lang="en-AU" dirty="0" smtClean="0"/>
              <a:t>Society: www.psychology.org.au</a:t>
            </a:r>
            <a:endParaRPr lang="en-AU" sz="400" dirty="0"/>
          </a:p>
        </p:txBody>
      </p:sp>
      <p:sp>
        <p:nvSpPr>
          <p:cNvPr id="4" name="Slide Number Placeholder 3"/>
          <p:cNvSpPr>
            <a:spLocks noGrp="1"/>
          </p:cNvSpPr>
          <p:nvPr>
            <p:ph type="sldNum" sz="quarter" idx="12"/>
          </p:nvPr>
        </p:nvSpPr>
        <p:spPr/>
        <p:txBody>
          <a:bodyPr/>
          <a:lstStyle/>
          <a:p>
            <a:fld id="{40FD56DC-5B91-4CA5-88E5-2FF7B8FFE86F}" type="slidenum">
              <a:rPr lang="en-AU" smtClean="0"/>
              <a:t>26</a:t>
            </a:fld>
            <a:endParaRPr lang="en-AU"/>
          </a:p>
        </p:txBody>
      </p:sp>
    </p:spTree>
    <p:extLst>
      <p:ext uri="{BB962C8B-B14F-4D97-AF65-F5344CB8AC3E}">
        <p14:creationId xmlns:p14="http://schemas.microsoft.com/office/powerpoint/2010/main" val="15346579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and Allied Health Professionals</a:t>
            </a:r>
            <a:endParaRPr lang="en-AU" dirty="0"/>
          </a:p>
        </p:txBody>
      </p:sp>
      <p:sp>
        <p:nvSpPr>
          <p:cNvPr id="3" name="Content Placeholder 2"/>
          <p:cNvSpPr>
            <a:spLocks noGrp="1"/>
          </p:cNvSpPr>
          <p:nvPr>
            <p:ph idx="1"/>
          </p:nvPr>
        </p:nvSpPr>
        <p:spPr/>
        <p:txBody>
          <a:bodyPr>
            <a:normAutofit/>
          </a:bodyPr>
          <a:lstStyle/>
          <a:p>
            <a:r>
              <a:rPr lang="en-AU" b="1" dirty="0" smtClean="0"/>
              <a:t>Social Worker</a:t>
            </a:r>
            <a:r>
              <a:rPr lang="en-AU" b="1" dirty="0"/>
              <a:t>	</a:t>
            </a:r>
            <a:endParaRPr lang="en-AU" b="1" dirty="0" smtClean="0"/>
          </a:p>
          <a:p>
            <a:pPr lvl="1"/>
            <a:r>
              <a:rPr lang="en-AU" sz="2400" dirty="0"/>
              <a:t>Helps a person to deal with personal or social problems by offering services such as counselling or referral to other </a:t>
            </a:r>
            <a:r>
              <a:rPr lang="en-AU" sz="2400" dirty="0" smtClean="0"/>
              <a:t>agencies.</a:t>
            </a:r>
          </a:p>
          <a:p>
            <a:pPr lvl="1"/>
            <a:r>
              <a:rPr lang="en-AU" sz="2400" dirty="0" smtClean="0"/>
              <a:t>Australian </a:t>
            </a:r>
            <a:r>
              <a:rPr lang="en-AU" sz="2400" dirty="0"/>
              <a:t>Association of Social </a:t>
            </a:r>
            <a:r>
              <a:rPr lang="en-AU" sz="2400" dirty="0" smtClean="0"/>
              <a:t>Workers</a:t>
            </a:r>
          </a:p>
          <a:p>
            <a:pPr lvl="2"/>
            <a:r>
              <a:rPr lang="en-AU" dirty="0" smtClean="0"/>
              <a:t>www.aasw.asn.au</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27</a:t>
            </a:fld>
            <a:endParaRPr lang="en-AU"/>
          </a:p>
        </p:txBody>
      </p:sp>
    </p:spTree>
    <p:extLst>
      <p:ext uri="{BB962C8B-B14F-4D97-AF65-F5344CB8AC3E}">
        <p14:creationId xmlns:p14="http://schemas.microsoft.com/office/powerpoint/2010/main" val="1847113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Alternative Medicine Practitioners </a:t>
            </a:r>
            <a:endParaRPr lang="en-AU" dirty="0"/>
          </a:p>
        </p:txBody>
      </p:sp>
      <p:sp>
        <p:nvSpPr>
          <p:cNvPr id="3" name="Content Placeholder 2"/>
          <p:cNvSpPr>
            <a:spLocks noGrp="1"/>
          </p:cNvSpPr>
          <p:nvPr>
            <p:ph idx="1"/>
          </p:nvPr>
        </p:nvSpPr>
        <p:spPr/>
        <p:txBody>
          <a:bodyPr>
            <a:normAutofit lnSpcReduction="10000"/>
          </a:bodyPr>
          <a:lstStyle/>
          <a:p>
            <a:pPr>
              <a:lnSpc>
                <a:spcPct val="100000"/>
              </a:lnSpc>
              <a:spcBef>
                <a:spcPts val="0"/>
              </a:spcBef>
            </a:pPr>
            <a:r>
              <a:rPr lang="en-US" sz="2800" dirty="0"/>
              <a:t>any form of medicine that is outside the mainstream of western medicine or conventional medicine as practiced a majority of doctors today. </a:t>
            </a:r>
            <a:endParaRPr lang="en-US" sz="2800" dirty="0" smtClean="0"/>
          </a:p>
          <a:p>
            <a:pPr>
              <a:lnSpc>
                <a:spcPct val="100000"/>
              </a:lnSpc>
              <a:spcBef>
                <a:spcPts val="0"/>
              </a:spcBef>
            </a:pPr>
            <a:r>
              <a:rPr lang="en-US" sz="2800" dirty="0"/>
              <a:t>more than 100 systems of alternative medicines still in practice all over the </a:t>
            </a:r>
            <a:r>
              <a:rPr lang="en-US" sz="2800" dirty="0" smtClean="0"/>
              <a:t>world</a:t>
            </a:r>
          </a:p>
          <a:p>
            <a:pPr>
              <a:lnSpc>
                <a:spcPct val="100000"/>
              </a:lnSpc>
              <a:spcBef>
                <a:spcPts val="0"/>
              </a:spcBef>
            </a:pPr>
            <a:r>
              <a:rPr lang="en-US" sz="2800" dirty="0"/>
              <a:t>most popular forms of alternative medicine are Ayurveda, Homeopathy, Naturopathy, Yoga, Acupuncture, Acupressure, </a:t>
            </a:r>
            <a:r>
              <a:rPr lang="en-US" sz="2800" dirty="0" smtClean="0"/>
              <a:t>Magnet </a:t>
            </a:r>
            <a:r>
              <a:rPr lang="en-US" sz="2800" dirty="0"/>
              <a:t>therapy, Shiatsu, </a:t>
            </a:r>
            <a:r>
              <a:rPr lang="en-US" sz="2800" dirty="0" smtClean="0"/>
              <a:t>Herbalism</a:t>
            </a:r>
            <a:r>
              <a:rPr lang="en-US" sz="2800" dirty="0"/>
              <a:t>, Meditation, Aromatherapy, Bach Flower </a:t>
            </a:r>
            <a:r>
              <a:rPr lang="en-US" sz="2800" dirty="0" err="1" smtClean="0"/>
              <a:t>Remedies,Hydropathy</a:t>
            </a:r>
            <a:r>
              <a:rPr lang="en-US" sz="2800" dirty="0" smtClean="0"/>
              <a:t> </a:t>
            </a:r>
            <a:r>
              <a:rPr lang="en-US" sz="2800" dirty="0"/>
              <a:t>and Reiki.</a:t>
            </a:r>
            <a:endParaRPr lang="en-AU" sz="2800" b="1" dirty="0"/>
          </a:p>
          <a:p>
            <a:pPr>
              <a:lnSpc>
                <a:spcPct val="100000"/>
              </a:lnSpc>
              <a:spcBef>
                <a:spcPts val="0"/>
              </a:spcBef>
            </a:pPr>
            <a:endParaRPr lang="en-AU" sz="2800" dirty="0"/>
          </a:p>
        </p:txBody>
      </p:sp>
      <p:sp>
        <p:nvSpPr>
          <p:cNvPr id="4" name="Slide Number Placeholder 3"/>
          <p:cNvSpPr>
            <a:spLocks noGrp="1"/>
          </p:cNvSpPr>
          <p:nvPr>
            <p:ph type="sldNum" sz="quarter" idx="12"/>
          </p:nvPr>
        </p:nvSpPr>
        <p:spPr/>
        <p:txBody>
          <a:bodyPr/>
          <a:lstStyle/>
          <a:p>
            <a:fld id="{40FD56DC-5B91-4CA5-88E5-2FF7B8FFE86F}" type="slidenum">
              <a:rPr lang="en-AU" smtClean="0"/>
              <a:t>28</a:t>
            </a:fld>
            <a:endParaRPr lang="en-AU"/>
          </a:p>
        </p:txBody>
      </p:sp>
    </p:spTree>
    <p:extLst>
      <p:ext uri="{BB962C8B-B14F-4D97-AF65-F5344CB8AC3E}">
        <p14:creationId xmlns:p14="http://schemas.microsoft.com/office/powerpoint/2010/main" val="29457889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Alternative Medicine</a:t>
            </a:r>
            <a:endParaRPr lang="en-AU" dirty="0"/>
          </a:p>
        </p:txBody>
      </p:sp>
      <p:sp>
        <p:nvSpPr>
          <p:cNvPr id="3" name="Content Placeholder 2"/>
          <p:cNvSpPr>
            <a:spLocks noGrp="1"/>
          </p:cNvSpPr>
          <p:nvPr>
            <p:ph idx="1"/>
          </p:nvPr>
        </p:nvSpPr>
        <p:spPr/>
        <p:txBody>
          <a:bodyPr>
            <a:normAutofit/>
          </a:bodyPr>
          <a:lstStyle/>
          <a:p>
            <a:pPr>
              <a:lnSpc>
                <a:spcPct val="100000"/>
              </a:lnSpc>
              <a:spcBef>
                <a:spcPts val="0"/>
              </a:spcBef>
            </a:pPr>
            <a:r>
              <a:rPr lang="en-AU" sz="2800" b="1" dirty="0"/>
              <a:t>Acupuncture</a:t>
            </a:r>
          </a:p>
          <a:p>
            <a:pPr lvl="1">
              <a:lnSpc>
                <a:spcPct val="100000"/>
              </a:lnSpc>
              <a:spcBef>
                <a:spcPts val="0"/>
              </a:spcBef>
            </a:pPr>
            <a:r>
              <a:rPr lang="en-AU" sz="2400" dirty="0"/>
              <a:t>Fine needles are inserted at specific points to stimulate, disperse, and regulate the flow of vital energy, and restore a healthy energy balance. </a:t>
            </a:r>
            <a:endParaRPr lang="en-AU" sz="2400" dirty="0" smtClean="0"/>
          </a:p>
          <a:p>
            <a:pPr lvl="1">
              <a:lnSpc>
                <a:spcPct val="100000"/>
              </a:lnSpc>
              <a:spcBef>
                <a:spcPts val="0"/>
              </a:spcBef>
            </a:pPr>
            <a:r>
              <a:rPr lang="en-AU" sz="2400" dirty="0" smtClean="0"/>
              <a:t>Australian </a:t>
            </a:r>
            <a:r>
              <a:rPr lang="en-AU" sz="2400" dirty="0"/>
              <a:t>Acupuncture &amp; Chinese Medicine Association </a:t>
            </a:r>
            <a:r>
              <a:rPr lang="en-AU" sz="2400" dirty="0" smtClean="0"/>
              <a:t>Ltd: www.acupuncture.org.au</a:t>
            </a:r>
            <a:r>
              <a:rPr lang="en-AU" sz="2400" dirty="0"/>
              <a:t>/‎</a:t>
            </a:r>
          </a:p>
        </p:txBody>
      </p:sp>
      <p:sp>
        <p:nvSpPr>
          <p:cNvPr id="5" name="Slide Number Placeholder 4"/>
          <p:cNvSpPr>
            <a:spLocks noGrp="1"/>
          </p:cNvSpPr>
          <p:nvPr>
            <p:ph type="sldNum" sz="quarter" idx="12"/>
          </p:nvPr>
        </p:nvSpPr>
        <p:spPr/>
        <p:txBody>
          <a:bodyPr/>
          <a:lstStyle/>
          <a:p>
            <a:fld id="{40FD56DC-5B91-4CA5-88E5-2FF7B8FFE86F}" type="slidenum">
              <a:rPr lang="en-AU" smtClean="0"/>
              <a:t>29</a:t>
            </a:fld>
            <a:endParaRPr lang="en-AU"/>
          </a:p>
        </p:txBody>
      </p:sp>
    </p:spTree>
    <p:extLst>
      <p:ext uri="{BB962C8B-B14F-4D97-AF65-F5344CB8AC3E}">
        <p14:creationId xmlns:p14="http://schemas.microsoft.com/office/powerpoint/2010/main" val="25020489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Alternative Medicine</a:t>
            </a:r>
            <a:endParaRPr lang="en-AU" dirty="0"/>
          </a:p>
        </p:txBody>
      </p:sp>
      <p:sp>
        <p:nvSpPr>
          <p:cNvPr id="3" name="Content Placeholder 2"/>
          <p:cNvSpPr>
            <a:spLocks noGrp="1"/>
          </p:cNvSpPr>
          <p:nvPr>
            <p:ph idx="1"/>
          </p:nvPr>
        </p:nvSpPr>
        <p:spPr/>
        <p:txBody>
          <a:bodyPr>
            <a:normAutofit/>
          </a:bodyPr>
          <a:lstStyle/>
          <a:p>
            <a:r>
              <a:rPr lang="en-AU" sz="2800" b="1" dirty="0"/>
              <a:t>Aromatherapy</a:t>
            </a:r>
          </a:p>
          <a:p>
            <a:pPr lvl="1"/>
            <a:r>
              <a:rPr lang="en-AU" sz="2400" dirty="0" smtClean="0"/>
              <a:t>"</a:t>
            </a:r>
            <a:r>
              <a:rPr lang="en-AU" sz="2400" dirty="0"/>
              <a:t>essential oils" distilled from </a:t>
            </a:r>
            <a:r>
              <a:rPr lang="en-AU" sz="2400" dirty="0" smtClean="0"/>
              <a:t>plants</a:t>
            </a:r>
          </a:p>
          <a:p>
            <a:pPr lvl="1"/>
            <a:r>
              <a:rPr lang="en-AU" sz="2400" dirty="0" smtClean="0"/>
              <a:t>treats </a:t>
            </a:r>
            <a:r>
              <a:rPr lang="en-AU" sz="2400" dirty="0"/>
              <a:t>emotional disorders such as stress and anxiety as well as a wide range of other </a:t>
            </a:r>
            <a:r>
              <a:rPr lang="en-AU" sz="2400" dirty="0" smtClean="0"/>
              <a:t>ailments.</a:t>
            </a:r>
          </a:p>
          <a:p>
            <a:pPr lvl="1"/>
            <a:r>
              <a:rPr lang="en-AU" sz="2400" dirty="0" smtClean="0"/>
              <a:t>Oils </a:t>
            </a:r>
            <a:r>
              <a:rPr lang="en-AU" sz="2400" dirty="0"/>
              <a:t>are massaged into the skin in diluted form, inhaled, or placed in baths. 	</a:t>
            </a:r>
            <a:endParaRPr lang="en-AU" sz="2400" dirty="0" smtClean="0"/>
          </a:p>
          <a:p>
            <a:pPr lvl="1"/>
            <a:r>
              <a:rPr lang="en-AU" sz="2400" dirty="0" smtClean="0"/>
              <a:t>International </a:t>
            </a:r>
            <a:r>
              <a:rPr lang="en-AU" sz="2400" dirty="0"/>
              <a:t>Aromatherapy and Aromatic Medicine </a:t>
            </a:r>
            <a:r>
              <a:rPr lang="en-AU" sz="2400" dirty="0" smtClean="0"/>
              <a:t>Association: www.iaama.org.au</a:t>
            </a:r>
            <a:r>
              <a:rPr lang="en-AU" sz="2400" dirty="0"/>
              <a:t>/</a:t>
            </a:r>
          </a:p>
          <a:p>
            <a:pPr lvl="1"/>
            <a:r>
              <a:rPr lang="en-AU" sz="2400" dirty="0"/>
              <a:t>Australian Aromatic Medicine Association </a:t>
            </a:r>
            <a:r>
              <a:rPr lang="en-AU" sz="2400" dirty="0" err="1" smtClean="0"/>
              <a:t>Inc</a:t>
            </a:r>
            <a:r>
              <a:rPr lang="en-AU" sz="2400" dirty="0" smtClean="0"/>
              <a:t>: www.aama-oz.org</a:t>
            </a:r>
            <a:endParaRPr lang="en-AU" sz="2400" dirty="0"/>
          </a:p>
        </p:txBody>
      </p:sp>
      <p:sp>
        <p:nvSpPr>
          <p:cNvPr id="4" name="Slide Number Placeholder 3"/>
          <p:cNvSpPr>
            <a:spLocks noGrp="1"/>
          </p:cNvSpPr>
          <p:nvPr>
            <p:ph type="sldNum" sz="quarter" idx="12"/>
          </p:nvPr>
        </p:nvSpPr>
        <p:spPr/>
        <p:txBody>
          <a:bodyPr/>
          <a:lstStyle/>
          <a:p>
            <a:fld id="{40FD56DC-5B91-4CA5-88E5-2FF7B8FFE86F}" type="slidenum">
              <a:rPr lang="en-AU" smtClean="0"/>
              <a:t>30</a:t>
            </a:fld>
            <a:endParaRPr lang="en-AU"/>
          </a:p>
        </p:txBody>
      </p:sp>
    </p:spTree>
    <p:extLst>
      <p:ext uri="{BB962C8B-B14F-4D97-AF65-F5344CB8AC3E}">
        <p14:creationId xmlns:p14="http://schemas.microsoft.com/office/powerpoint/2010/main" val="35871442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Alternative Medicine</a:t>
            </a:r>
            <a:endParaRPr lang="en-AU" dirty="0"/>
          </a:p>
        </p:txBody>
      </p:sp>
      <p:sp>
        <p:nvSpPr>
          <p:cNvPr id="3" name="Content Placeholder 2"/>
          <p:cNvSpPr>
            <a:spLocks noGrp="1"/>
          </p:cNvSpPr>
          <p:nvPr>
            <p:ph idx="1"/>
          </p:nvPr>
        </p:nvSpPr>
        <p:spPr/>
        <p:txBody>
          <a:bodyPr>
            <a:normAutofit/>
          </a:bodyPr>
          <a:lstStyle/>
          <a:p>
            <a:r>
              <a:rPr lang="en-US" sz="2800" b="1" dirty="0" err="1"/>
              <a:t>Ayurvedic</a:t>
            </a:r>
            <a:r>
              <a:rPr lang="en-US" sz="2800" b="1" dirty="0"/>
              <a:t> Medicine</a:t>
            </a:r>
            <a:endParaRPr lang="en-AU" sz="2800" b="1" dirty="0"/>
          </a:p>
          <a:p>
            <a:pPr lvl="1">
              <a:lnSpc>
                <a:spcPct val="100000"/>
              </a:lnSpc>
              <a:spcBef>
                <a:spcPts val="0"/>
              </a:spcBef>
            </a:pPr>
            <a:r>
              <a:rPr lang="en-US" sz="2400" dirty="0"/>
              <a:t>Practiced in India for more than 5,000 years, </a:t>
            </a:r>
            <a:endParaRPr lang="en-US" sz="2400" dirty="0" smtClean="0"/>
          </a:p>
          <a:p>
            <a:pPr lvl="1">
              <a:lnSpc>
                <a:spcPct val="100000"/>
              </a:lnSpc>
              <a:spcBef>
                <a:spcPts val="0"/>
              </a:spcBef>
            </a:pPr>
            <a:r>
              <a:rPr lang="en-US" sz="2400" dirty="0" smtClean="0"/>
              <a:t>holds </a:t>
            </a:r>
            <a:r>
              <a:rPr lang="en-US" sz="2400" dirty="0"/>
              <a:t>that illness is a state of imbalance among the body's systems that can be detected through such diagnostic procedures as reading the pulse and observing the tongue. </a:t>
            </a:r>
          </a:p>
          <a:p>
            <a:pPr lvl="1">
              <a:lnSpc>
                <a:spcPct val="100000"/>
              </a:lnSpc>
              <a:spcBef>
                <a:spcPts val="0"/>
              </a:spcBef>
            </a:pPr>
            <a:r>
              <a:rPr lang="en-US" sz="2400" dirty="0" smtClean="0"/>
              <a:t>Australian </a:t>
            </a:r>
            <a:r>
              <a:rPr lang="en-US" sz="2400" dirty="0"/>
              <a:t>Association of </a:t>
            </a:r>
            <a:r>
              <a:rPr lang="en-US" sz="2400" dirty="0" smtClean="0"/>
              <a:t>Ayurveda</a:t>
            </a:r>
            <a:r>
              <a:rPr lang="en-AU" sz="2400" b="1" dirty="0" smtClean="0"/>
              <a:t>: </a:t>
            </a:r>
            <a:r>
              <a:rPr lang="en-US" sz="2400" dirty="0" smtClean="0"/>
              <a:t>ayurved.org.au</a:t>
            </a:r>
            <a:r>
              <a:rPr lang="en-US" sz="2400" dirty="0"/>
              <a:t>/</a:t>
            </a:r>
            <a:endParaRPr lang="en-AU" sz="2400" dirty="0"/>
          </a:p>
        </p:txBody>
      </p:sp>
      <p:sp>
        <p:nvSpPr>
          <p:cNvPr id="4" name="Slide Number Placeholder 3"/>
          <p:cNvSpPr>
            <a:spLocks noGrp="1"/>
          </p:cNvSpPr>
          <p:nvPr>
            <p:ph type="sldNum" sz="quarter" idx="12"/>
          </p:nvPr>
        </p:nvSpPr>
        <p:spPr/>
        <p:txBody>
          <a:bodyPr/>
          <a:lstStyle/>
          <a:p>
            <a:fld id="{40FD56DC-5B91-4CA5-88E5-2FF7B8FFE86F}" type="slidenum">
              <a:rPr lang="en-AU" smtClean="0"/>
              <a:t>31</a:t>
            </a:fld>
            <a:endParaRPr lang="en-AU"/>
          </a:p>
        </p:txBody>
      </p:sp>
    </p:spTree>
    <p:extLst>
      <p:ext uri="{BB962C8B-B14F-4D97-AF65-F5344CB8AC3E}">
        <p14:creationId xmlns:p14="http://schemas.microsoft.com/office/powerpoint/2010/main" val="33946053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Alternative Medicine</a:t>
            </a:r>
            <a:endParaRPr lang="en-AU" dirty="0"/>
          </a:p>
        </p:txBody>
      </p:sp>
      <p:sp>
        <p:nvSpPr>
          <p:cNvPr id="3" name="Content Placeholder 2"/>
          <p:cNvSpPr>
            <a:spLocks noGrp="1"/>
          </p:cNvSpPr>
          <p:nvPr>
            <p:ph idx="1"/>
          </p:nvPr>
        </p:nvSpPr>
        <p:spPr/>
        <p:txBody>
          <a:bodyPr>
            <a:normAutofit/>
          </a:bodyPr>
          <a:lstStyle/>
          <a:p>
            <a:r>
              <a:rPr lang="en-AU" sz="2800" b="1" dirty="0"/>
              <a:t>Bach Flower Remedies </a:t>
            </a:r>
          </a:p>
          <a:p>
            <a:pPr lvl="1"/>
            <a:r>
              <a:rPr lang="en-AU" sz="2400" dirty="0" smtClean="0"/>
              <a:t>system </a:t>
            </a:r>
            <a:r>
              <a:rPr lang="en-AU" sz="2400" dirty="0"/>
              <a:t>of herbal remedies devised by Edward </a:t>
            </a:r>
            <a:r>
              <a:rPr lang="en-AU" sz="2400" dirty="0" smtClean="0"/>
              <a:t>Bach</a:t>
            </a:r>
          </a:p>
          <a:p>
            <a:pPr lvl="1"/>
            <a:r>
              <a:rPr lang="en-AU" sz="2400" dirty="0" smtClean="0"/>
              <a:t>these </a:t>
            </a:r>
            <a:r>
              <a:rPr lang="en-AU" sz="2400" dirty="0"/>
              <a:t>floral remedies can supposedly alter the disharmonies of personality and emotional state that trouble us all from time to time. </a:t>
            </a:r>
            <a:endParaRPr lang="en-AU" sz="2400" dirty="0" smtClean="0"/>
          </a:p>
          <a:p>
            <a:pPr lvl="1"/>
            <a:r>
              <a:rPr lang="en-AU" sz="2400" dirty="0" smtClean="0"/>
              <a:t>remedies </a:t>
            </a:r>
            <a:r>
              <a:rPr lang="en-AU" sz="2400" dirty="0"/>
              <a:t>are mostly aimed at curing emotional states rather than physical </a:t>
            </a:r>
            <a:r>
              <a:rPr lang="en-AU" sz="2400" dirty="0" smtClean="0"/>
              <a:t>ones</a:t>
            </a:r>
            <a:r>
              <a:rPr lang="en-AU" sz="2400" dirty="0"/>
              <a:t>	</a:t>
            </a:r>
            <a:endParaRPr lang="en-AU" sz="2400" dirty="0" smtClean="0"/>
          </a:p>
          <a:p>
            <a:pPr lvl="1"/>
            <a:r>
              <a:rPr lang="en-AU" sz="2400" dirty="0" smtClean="0"/>
              <a:t>www.bachflower.com</a:t>
            </a:r>
            <a:endParaRPr lang="en-AU" sz="2400" dirty="0"/>
          </a:p>
        </p:txBody>
      </p:sp>
      <p:sp>
        <p:nvSpPr>
          <p:cNvPr id="4" name="Slide Number Placeholder 3"/>
          <p:cNvSpPr>
            <a:spLocks noGrp="1"/>
          </p:cNvSpPr>
          <p:nvPr>
            <p:ph type="sldNum" sz="quarter" idx="12"/>
          </p:nvPr>
        </p:nvSpPr>
        <p:spPr/>
        <p:txBody>
          <a:bodyPr/>
          <a:lstStyle/>
          <a:p>
            <a:fld id="{40FD56DC-5B91-4CA5-88E5-2FF7B8FFE86F}" type="slidenum">
              <a:rPr lang="en-AU" smtClean="0"/>
              <a:t>32</a:t>
            </a:fld>
            <a:endParaRPr lang="en-AU"/>
          </a:p>
        </p:txBody>
      </p:sp>
    </p:spTree>
    <p:extLst>
      <p:ext uri="{BB962C8B-B14F-4D97-AF65-F5344CB8AC3E}">
        <p14:creationId xmlns:p14="http://schemas.microsoft.com/office/powerpoint/2010/main" val="10057527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Alternative Medicine</a:t>
            </a:r>
            <a:endParaRPr lang="en-AU" dirty="0"/>
          </a:p>
        </p:txBody>
      </p:sp>
      <p:sp>
        <p:nvSpPr>
          <p:cNvPr id="3" name="Content Placeholder 2"/>
          <p:cNvSpPr>
            <a:spLocks noGrp="1"/>
          </p:cNvSpPr>
          <p:nvPr>
            <p:ph idx="1"/>
          </p:nvPr>
        </p:nvSpPr>
        <p:spPr/>
        <p:txBody>
          <a:bodyPr>
            <a:normAutofit/>
          </a:bodyPr>
          <a:lstStyle/>
          <a:p>
            <a:r>
              <a:rPr lang="en-AU" sz="2800" b="1" dirty="0"/>
              <a:t>Homoeopathy</a:t>
            </a:r>
          </a:p>
          <a:p>
            <a:pPr lvl="1"/>
            <a:r>
              <a:rPr lang="en-AU" sz="2400" dirty="0"/>
              <a:t>A medical system that uses infinitesimal doses of natural substances - called remedies - to stimulate a person's immune and </a:t>
            </a:r>
            <a:r>
              <a:rPr lang="en-AU" sz="2400" dirty="0" err="1"/>
              <a:t>defense</a:t>
            </a:r>
            <a:r>
              <a:rPr lang="en-AU" sz="2400" dirty="0"/>
              <a:t> system. </a:t>
            </a:r>
            <a:endParaRPr lang="en-AU" sz="2400" dirty="0" smtClean="0"/>
          </a:p>
          <a:p>
            <a:pPr lvl="1"/>
            <a:r>
              <a:rPr lang="en-AU" sz="2400" dirty="0" err="1"/>
              <a:t>A</a:t>
            </a:r>
            <a:r>
              <a:rPr lang="en-AU" sz="2400" dirty="0" err="1" smtClean="0"/>
              <a:t>remedy</a:t>
            </a:r>
            <a:r>
              <a:rPr lang="en-AU" sz="2400" dirty="0" smtClean="0"/>
              <a:t> </a:t>
            </a:r>
            <a:r>
              <a:rPr lang="en-AU" sz="2400" dirty="0"/>
              <a:t>is individually chosen for a sick person based on its capacity to cause, if given in overdose, physical and psychological symptoms similar to those a patient is experiencing. 	</a:t>
            </a:r>
            <a:endParaRPr lang="en-AU" sz="2400" dirty="0" smtClean="0"/>
          </a:p>
          <a:p>
            <a:pPr lvl="1"/>
            <a:r>
              <a:rPr lang="en-AU" sz="2400" dirty="0" smtClean="0"/>
              <a:t>Australian </a:t>
            </a:r>
            <a:r>
              <a:rPr lang="en-AU" sz="2400" dirty="0"/>
              <a:t>Homoeopathic </a:t>
            </a:r>
            <a:r>
              <a:rPr lang="en-AU" sz="2400" dirty="0" smtClean="0"/>
              <a:t>Association: www.homeopathyoz.org</a:t>
            </a:r>
            <a:r>
              <a:rPr lang="en-AU" sz="2400" dirty="0"/>
              <a:t>/‎</a:t>
            </a:r>
          </a:p>
          <a:p>
            <a:endParaRPr lang="en-AU" sz="2800" b="1" dirty="0"/>
          </a:p>
        </p:txBody>
      </p:sp>
      <p:sp>
        <p:nvSpPr>
          <p:cNvPr id="4" name="Slide Number Placeholder 3"/>
          <p:cNvSpPr>
            <a:spLocks noGrp="1"/>
          </p:cNvSpPr>
          <p:nvPr>
            <p:ph type="sldNum" sz="quarter" idx="12"/>
          </p:nvPr>
        </p:nvSpPr>
        <p:spPr/>
        <p:txBody>
          <a:bodyPr/>
          <a:lstStyle/>
          <a:p>
            <a:fld id="{40FD56DC-5B91-4CA5-88E5-2FF7B8FFE86F}" type="slidenum">
              <a:rPr lang="en-AU" smtClean="0"/>
              <a:t>33</a:t>
            </a:fld>
            <a:endParaRPr lang="en-AU"/>
          </a:p>
        </p:txBody>
      </p:sp>
    </p:spTree>
    <p:extLst>
      <p:ext uri="{BB962C8B-B14F-4D97-AF65-F5344CB8AC3E}">
        <p14:creationId xmlns:p14="http://schemas.microsoft.com/office/powerpoint/2010/main" val="41237202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Alternative Medicine</a:t>
            </a:r>
            <a:endParaRPr lang="en-AU" dirty="0"/>
          </a:p>
        </p:txBody>
      </p:sp>
      <p:sp>
        <p:nvSpPr>
          <p:cNvPr id="3" name="Content Placeholder 2"/>
          <p:cNvSpPr>
            <a:spLocks noGrp="1"/>
          </p:cNvSpPr>
          <p:nvPr>
            <p:ph idx="1"/>
          </p:nvPr>
        </p:nvSpPr>
        <p:spPr/>
        <p:txBody>
          <a:bodyPr>
            <a:normAutofit/>
          </a:bodyPr>
          <a:lstStyle/>
          <a:p>
            <a:r>
              <a:rPr lang="en-AU" sz="2800" b="1" dirty="0"/>
              <a:t>Hypnotherapy</a:t>
            </a:r>
          </a:p>
          <a:p>
            <a:pPr lvl="1"/>
            <a:r>
              <a:rPr lang="en-AU" sz="2400" dirty="0"/>
              <a:t>A means of bypassing the conscious mind and accessing the subconscious, where suppressed memories, repressed emotions, and forgotten events may remain recorded. </a:t>
            </a:r>
            <a:endParaRPr lang="en-AU" sz="2400" dirty="0" smtClean="0"/>
          </a:p>
          <a:p>
            <a:pPr lvl="1"/>
            <a:r>
              <a:rPr lang="en-AU" sz="2400" dirty="0" smtClean="0"/>
              <a:t>may </a:t>
            </a:r>
            <a:r>
              <a:rPr lang="en-AU" sz="2400" dirty="0"/>
              <a:t>facilitate </a:t>
            </a:r>
            <a:r>
              <a:rPr lang="en-AU" sz="2400" dirty="0" err="1"/>
              <a:t>behavioral</a:t>
            </a:r>
            <a:r>
              <a:rPr lang="en-AU" sz="2400" dirty="0"/>
              <a:t>, emotional, or attitudinal change such as weight loss, or smoking </a:t>
            </a:r>
            <a:r>
              <a:rPr lang="en-AU" sz="2400" dirty="0" smtClean="0"/>
              <a:t>cessation.</a:t>
            </a:r>
          </a:p>
          <a:p>
            <a:pPr lvl="1"/>
            <a:r>
              <a:rPr lang="en-AU" sz="2400" dirty="0" smtClean="0"/>
              <a:t>Australian </a:t>
            </a:r>
            <a:r>
              <a:rPr lang="en-AU" sz="2400" dirty="0"/>
              <a:t>Hypnotherapists </a:t>
            </a:r>
            <a:r>
              <a:rPr lang="en-AU" sz="2400" dirty="0" smtClean="0"/>
              <a:t>Association: ahahypnotherapy.org.au</a:t>
            </a:r>
            <a:endParaRPr lang="en-AU" sz="2400" dirty="0"/>
          </a:p>
          <a:p>
            <a:endParaRPr lang="en-AU" sz="2800" b="1" dirty="0"/>
          </a:p>
          <a:p>
            <a:endParaRPr lang="en-AU" sz="2800" b="1" dirty="0"/>
          </a:p>
        </p:txBody>
      </p:sp>
      <p:sp>
        <p:nvSpPr>
          <p:cNvPr id="4" name="Slide Number Placeholder 3"/>
          <p:cNvSpPr>
            <a:spLocks noGrp="1"/>
          </p:cNvSpPr>
          <p:nvPr>
            <p:ph type="sldNum" sz="quarter" idx="12"/>
          </p:nvPr>
        </p:nvSpPr>
        <p:spPr/>
        <p:txBody>
          <a:bodyPr/>
          <a:lstStyle/>
          <a:p>
            <a:fld id="{40FD56DC-5B91-4CA5-88E5-2FF7B8FFE86F}" type="slidenum">
              <a:rPr lang="en-AU" smtClean="0"/>
              <a:t>34</a:t>
            </a:fld>
            <a:endParaRPr lang="en-AU"/>
          </a:p>
        </p:txBody>
      </p:sp>
    </p:spTree>
    <p:extLst>
      <p:ext uri="{BB962C8B-B14F-4D97-AF65-F5344CB8AC3E}">
        <p14:creationId xmlns:p14="http://schemas.microsoft.com/office/powerpoint/2010/main" val="21791495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Alternative Medicine</a:t>
            </a:r>
            <a:endParaRPr lang="en-AU" dirty="0"/>
          </a:p>
        </p:txBody>
      </p:sp>
      <p:sp>
        <p:nvSpPr>
          <p:cNvPr id="3" name="Content Placeholder 2"/>
          <p:cNvSpPr>
            <a:spLocks noGrp="1"/>
          </p:cNvSpPr>
          <p:nvPr>
            <p:ph idx="1"/>
          </p:nvPr>
        </p:nvSpPr>
        <p:spPr/>
        <p:txBody>
          <a:bodyPr>
            <a:normAutofit/>
          </a:bodyPr>
          <a:lstStyle/>
          <a:p>
            <a:r>
              <a:rPr lang="en-AU" sz="2800" b="1" dirty="0"/>
              <a:t>Kinesiology</a:t>
            </a:r>
          </a:p>
          <a:p>
            <a:pPr lvl="1"/>
            <a:r>
              <a:rPr lang="en-AU" sz="2400" dirty="0"/>
              <a:t>Encompasses holistic health disciplines which use the gentle art of muscle monitoring to access information about a person’s well being. </a:t>
            </a:r>
            <a:endParaRPr lang="en-AU" sz="2400" dirty="0" smtClean="0"/>
          </a:p>
          <a:p>
            <a:pPr lvl="1"/>
            <a:r>
              <a:rPr lang="en-AU" sz="2400" dirty="0" smtClean="0"/>
              <a:t>identifies </a:t>
            </a:r>
            <a:r>
              <a:rPr lang="en-AU" sz="2400" dirty="0"/>
              <a:t>the elements which inhibit the body’s natural internal energies and accessing the life enhancing potential within the </a:t>
            </a:r>
            <a:r>
              <a:rPr lang="en-AU" sz="2400" dirty="0" smtClean="0"/>
              <a:t>individual.</a:t>
            </a:r>
          </a:p>
          <a:p>
            <a:pPr lvl="1"/>
            <a:r>
              <a:rPr lang="en-AU" sz="2400" dirty="0" smtClean="0"/>
              <a:t>Australian </a:t>
            </a:r>
            <a:r>
              <a:rPr lang="en-AU" sz="2400" dirty="0"/>
              <a:t>Kinesiology Association </a:t>
            </a:r>
            <a:r>
              <a:rPr lang="en-AU" sz="2400" dirty="0" err="1"/>
              <a:t>Inc</a:t>
            </a:r>
            <a:endParaRPr lang="en-AU" sz="2400" dirty="0"/>
          </a:p>
          <a:p>
            <a:pPr lvl="2"/>
            <a:r>
              <a:rPr lang="en-AU" sz="2000" dirty="0"/>
              <a:t>http://www.aka.asn.au</a:t>
            </a:r>
          </a:p>
          <a:p>
            <a:pPr lvl="1"/>
            <a:r>
              <a:rPr lang="en-AU" sz="2400" dirty="0"/>
              <a:t>Australian Institute of </a:t>
            </a:r>
            <a:r>
              <a:rPr lang="en-AU" sz="2400" dirty="0" err="1"/>
              <a:t>Kinesiologists</a:t>
            </a:r>
            <a:endParaRPr lang="en-AU" sz="2400" dirty="0"/>
          </a:p>
          <a:p>
            <a:pPr lvl="2"/>
            <a:r>
              <a:rPr lang="en-AU" sz="2000" dirty="0"/>
              <a:t>www.aik.org.au/‎</a:t>
            </a:r>
          </a:p>
          <a:p>
            <a:endParaRPr lang="en-AU" sz="2800" b="1" dirty="0"/>
          </a:p>
        </p:txBody>
      </p:sp>
      <p:sp>
        <p:nvSpPr>
          <p:cNvPr id="4" name="Slide Number Placeholder 3"/>
          <p:cNvSpPr>
            <a:spLocks noGrp="1"/>
          </p:cNvSpPr>
          <p:nvPr>
            <p:ph type="sldNum" sz="quarter" idx="12"/>
          </p:nvPr>
        </p:nvSpPr>
        <p:spPr/>
        <p:txBody>
          <a:bodyPr/>
          <a:lstStyle/>
          <a:p>
            <a:fld id="{40FD56DC-5B91-4CA5-88E5-2FF7B8FFE86F}" type="slidenum">
              <a:rPr lang="en-AU" smtClean="0"/>
              <a:t>35</a:t>
            </a:fld>
            <a:endParaRPr lang="en-AU"/>
          </a:p>
        </p:txBody>
      </p:sp>
    </p:spTree>
    <p:extLst>
      <p:ext uri="{BB962C8B-B14F-4D97-AF65-F5344CB8AC3E}">
        <p14:creationId xmlns:p14="http://schemas.microsoft.com/office/powerpoint/2010/main" val="10800051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Alternative Medicine</a:t>
            </a:r>
            <a:endParaRPr lang="en-AU" dirty="0"/>
          </a:p>
        </p:txBody>
      </p:sp>
      <p:sp>
        <p:nvSpPr>
          <p:cNvPr id="3" name="Content Placeholder 2"/>
          <p:cNvSpPr>
            <a:spLocks noGrp="1"/>
          </p:cNvSpPr>
          <p:nvPr>
            <p:ph idx="1"/>
          </p:nvPr>
        </p:nvSpPr>
        <p:spPr/>
        <p:txBody>
          <a:bodyPr>
            <a:normAutofit lnSpcReduction="10000"/>
          </a:bodyPr>
          <a:lstStyle/>
          <a:p>
            <a:r>
              <a:rPr lang="en-AU" sz="2800" b="1" dirty="0"/>
              <a:t>Massage Therapist</a:t>
            </a:r>
          </a:p>
          <a:p>
            <a:pPr lvl="1"/>
            <a:r>
              <a:rPr lang="en-AU" sz="2400" dirty="0"/>
              <a:t>A general term for a range of therapeutic approaches with roots in both Eastern and Western cultures. </a:t>
            </a:r>
            <a:endParaRPr lang="en-AU" sz="2400" dirty="0" smtClean="0"/>
          </a:p>
          <a:p>
            <a:pPr lvl="1"/>
            <a:r>
              <a:rPr lang="en-AU" sz="2400" dirty="0" smtClean="0"/>
              <a:t>involves </a:t>
            </a:r>
            <a:r>
              <a:rPr lang="en-AU" sz="2400" dirty="0"/>
              <a:t>the practice of manipulating a person's muscles and other soft tissue with the intent of improving a person's well-being or health. 	</a:t>
            </a:r>
            <a:endParaRPr lang="en-AU" sz="2400" dirty="0" smtClean="0"/>
          </a:p>
          <a:p>
            <a:pPr lvl="1"/>
            <a:r>
              <a:rPr lang="en-AU" sz="2400" dirty="0" smtClean="0"/>
              <a:t>Australian </a:t>
            </a:r>
            <a:r>
              <a:rPr lang="en-AU" sz="2400" dirty="0"/>
              <a:t>Association of Massage Therapists</a:t>
            </a:r>
          </a:p>
          <a:p>
            <a:pPr lvl="2"/>
            <a:r>
              <a:rPr lang="en-AU" sz="2000" dirty="0"/>
              <a:t>aamt.com.au</a:t>
            </a:r>
          </a:p>
          <a:p>
            <a:pPr lvl="1"/>
            <a:r>
              <a:rPr lang="en-AU" sz="2400" dirty="0"/>
              <a:t>Association of Massage Therapists Ltd. </a:t>
            </a:r>
          </a:p>
          <a:p>
            <a:pPr lvl="2"/>
            <a:r>
              <a:rPr lang="en-AU" sz="2000" dirty="0"/>
              <a:t>www.amt.org.au/‎</a:t>
            </a:r>
          </a:p>
          <a:p>
            <a:pPr lvl="1"/>
            <a:r>
              <a:rPr lang="en-AU" sz="2400" dirty="0"/>
              <a:t>Massage Association of Australia</a:t>
            </a:r>
          </a:p>
          <a:p>
            <a:pPr lvl="2"/>
            <a:r>
              <a:rPr lang="en-AU" sz="2000" dirty="0"/>
              <a:t>www.maa.org.au/‎</a:t>
            </a:r>
          </a:p>
        </p:txBody>
      </p:sp>
      <p:sp>
        <p:nvSpPr>
          <p:cNvPr id="5" name="Slide Number Placeholder 4"/>
          <p:cNvSpPr>
            <a:spLocks noGrp="1"/>
          </p:cNvSpPr>
          <p:nvPr>
            <p:ph type="sldNum" sz="quarter" idx="12"/>
          </p:nvPr>
        </p:nvSpPr>
        <p:spPr/>
        <p:txBody>
          <a:bodyPr/>
          <a:lstStyle/>
          <a:p>
            <a:fld id="{40FD56DC-5B91-4CA5-88E5-2FF7B8FFE86F}" type="slidenum">
              <a:rPr lang="en-AU" smtClean="0"/>
              <a:t>36</a:t>
            </a:fld>
            <a:endParaRPr lang="en-AU"/>
          </a:p>
        </p:txBody>
      </p:sp>
    </p:spTree>
    <p:extLst>
      <p:ext uri="{BB962C8B-B14F-4D97-AF65-F5344CB8AC3E}">
        <p14:creationId xmlns:p14="http://schemas.microsoft.com/office/powerpoint/2010/main" val="41582040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Alternative Medicine</a:t>
            </a:r>
            <a:endParaRPr lang="en-AU" dirty="0"/>
          </a:p>
        </p:txBody>
      </p:sp>
      <p:sp>
        <p:nvSpPr>
          <p:cNvPr id="3" name="Content Placeholder 2"/>
          <p:cNvSpPr>
            <a:spLocks noGrp="1"/>
          </p:cNvSpPr>
          <p:nvPr>
            <p:ph idx="1"/>
          </p:nvPr>
        </p:nvSpPr>
        <p:spPr/>
        <p:txBody>
          <a:bodyPr>
            <a:normAutofit/>
          </a:bodyPr>
          <a:lstStyle/>
          <a:p>
            <a:r>
              <a:rPr lang="en-AU" sz="2800" b="1" dirty="0"/>
              <a:t>Naturopathic Medicine</a:t>
            </a:r>
          </a:p>
          <a:p>
            <a:pPr lvl="1"/>
            <a:r>
              <a:rPr lang="en-AU" sz="2400" dirty="0" smtClean="0"/>
              <a:t>works </a:t>
            </a:r>
            <a:r>
              <a:rPr lang="en-AU" sz="2400" dirty="0"/>
              <a:t>to restore and support the body's own healing abilities using a variety of modalities including nutrition, herbal medicine, homeopathic medicine, and orient medicine. 	</a:t>
            </a:r>
            <a:endParaRPr lang="en-AU" sz="2400" dirty="0" smtClean="0"/>
          </a:p>
          <a:p>
            <a:pPr lvl="1"/>
            <a:r>
              <a:rPr lang="en-AU" sz="2400" dirty="0" smtClean="0"/>
              <a:t>Australian </a:t>
            </a:r>
            <a:r>
              <a:rPr lang="en-AU" sz="2400" dirty="0"/>
              <a:t>Naturopathic Practitioners </a:t>
            </a:r>
            <a:r>
              <a:rPr lang="en-AU" sz="2400" dirty="0" smtClean="0"/>
              <a:t>Association: www.anpa.asn.au</a:t>
            </a:r>
            <a:endParaRPr lang="en-AU" sz="2400" dirty="0"/>
          </a:p>
          <a:p>
            <a:endParaRPr lang="en-AU" sz="2800" b="1" dirty="0"/>
          </a:p>
        </p:txBody>
      </p:sp>
      <p:sp>
        <p:nvSpPr>
          <p:cNvPr id="4" name="Slide Number Placeholder 3"/>
          <p:cNvSpPr>
            <a:spLocks noGrp="1"/>
          </p:cNvSpPr>
          <p:nvPr>
            <p:ph type="sldNum" sz="quarter" idx="12"/>
          </p:nvPr>
        </p:nvSpPr>
        <p:spPr/>
        <p:txBody>
          <a:bodyPr/>
          <a:lstStyle/>
          <a:p>
            <a:fld id="{40FD56DC-5B91-4CA5-88E5-2FF7B8FFE86F}" type="slidenum">
              <a:rPr lang="en-AU" smtClean="0"/>
              <a:t>37</a:t>
            </a:fld>
            <a:endParaRPr lang="en-AU"/>
          </a:p>
        </p:txBody>
      </p:sp>
    </p:spTree>
    <p:extLst>
      <p:ext uri="{BB962C8B-B14F-4D97-AF65-F5344CB8AC3E}">
        <p14:creationId xmlns:p14="http://schemas.microsoft.com/office/powerpoint/2010/main" val="3806728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Alternative Medicine</a:t>
            </a:r>
            <a:endParaRPr lang="en-AU" dirty="0"/>
          </a:p>
        </p:txBody>
      </p:sp>
      <p:sp>
        <p:nvSpPr>
          <p:cNvPr id="3" name="Content Placeholder 2"/>
          <p:cNvSpPr>
            <a:spLocks noGrp="1"/>
          </p:cNvSpPr>
          <p:nvPr>
            <p:ph idx="1"/>
          </p:nvPr>
        </p:nvSpPr>
        <p:spPr/>
        <p:txBody>
          <a:bodyPr>
            <a:normAutofit lnSpcReduction="10000"/>
          </a:bodyPr>
          <a:lstStyle/>
          <a:p>
            <a:r>
              <a:rPr lang="en-AU" sz="2800" b="1" dirty="0"/>
              <a:t>Reiki</a:t>
            </a:r>
          </a:p>
          <a:p>
            <a:pPr lvl="1"/>
            <a:r>
              <a:rPr lang="en-AU" sz="2400" dirty="0" smtClean="0"/>
              <a:t>ancient </a:t>
            </a:r>
            <a:r>
              <a:rPr lang="en-AU" sz="2400" dirty="0"/>
              <a:t>Tibetan healing system use light hand placements to channel healing energies to the recipient. </a:t>
            </a:r>
            <a:endParaRPr lang="en-AU" sz="2400" dirty="0" smtClean="0"/>
          </a:p>
          <a:p>
            <a:pPr lvl="1"/>
            <a:r>
              <a:rPr lang="en-AU" sz="2400" dirty="0" smtClean="0"/>
              <a:t>commonly </a:t>
            </a:r>
            <a:r>
              <a:rPr lang="en-AU" sz="2400" dirty="0"/>
              <a:t>used to treat emotional and mental distress as well as chronic and acute physical problems, and to assist the recipient in achieving spiritual focus and clarity.	</a:t>
            </a:r>
            <a:endParaRPr lang="en-AU" sz="2400" dirty="0" smtClean="0"/>
          </a:p>
          <a:p>
            <a:pPr lvl="1"/>
            <a:r>
              <a:rPr lang="en-AU" sz="2400" dirty="0" smtClean="0"/>
              <a:t>Reiki </a:t>
            </a:r>
            <a:r>
              <a:rPr lang="en-AU" sz="2400" dirty="0"/>
              <a:t>Australia</a:t>
            </a:r>
          </a:p>
          <a:p>
            <a:pPr lvl="2"/>
            <a:r>
              <a:rPr lang="en-AU" sz="2000" dirty="0"/>
              <a:t>www.reikiaustralia.com.au</a:t>
            </a:r>
          </a:p>
          <a:p>
            <a:pPr lvl="1"/>
            <a:r>
              <a:rPr lang="en-AU" sz="2400" dirty="0"/>
              <a:t>Australian Reiki Connection</a:t>
            </a:r>
          </a:p>
          <a:p>
            <a:pPr lvl="2"/>
            <a:r>
              <a:rPr lang="en-AU" sz="2000" dirty="0"/>
              <a:t>www.australianreikiconnection.com.au</a:t>
            </a:r>
            <a:endParaRPr lang="en-AU" sz="1200" dirty="0"/>
          </a:p>
        </p:txBody>
      </p:sp>
      <p:sp>
        <p:nvSpPr>
          <p:cNvPr id="4" name="Slide Number Placeholder 3"/>
          <p:cNvSpPr>
            <a:spLocks noGrp="1"/>
          </p:cNvSpPr>
          <p:nvPr>
            <p:ph type="sldNum" sz="quarter" idx="12"/>
          </p:nvPr>
        </p:nvSpPr>
        <p:spPr/>
        <p:txBody>
          <a:bodyPr/>
          <a:lstStyle/>
          <a:p>
            <a:fld id="{40FD56DC-5B91-4CA5-88E5-2FF7B8FFE86F}" type="slidenum">
              <a:rPr lang="en-AU" smtClean="0"/>
              <a:t>38</a:t>
            </a:fld>
            <a:endParaRPr lang="en-AU"/>
          </a:p>
        </p:txBody>
      </p:sp>
    </p:spTree>
    <p:extLst>
      <p:ext uri="{BB962C8B-B14F-4D97-AF65-F5344CB8AC3E}">
        <p14:creationId xmlns:p14="http://schemas.microsoft.com/office/powerpoint/2010/main" val="42900603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84206"/>
            <a:ext cx="7886700" cy="1325563"/>
          </a:xfrm>
        </p:spPr>
        <p:txBody>
          <a:bodyPr/>
          <a:lstStyle/>
          <a:p>
            <a:r>
              <a:rPr lang="en-US" dirty="0" smtClean="0"/>
              <a:t>Situations/Conditions </a:t>
            </a:r>
            <a:r>
              <a:rPr lang="en-US" dirty="0"/>
              <a:t>when medical referral is needed</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87252240"/>
              </p:ext>
            </p:extLst>
          </p:nvPr>
        </p:nvGraphicFramePr>
        <p:xfrm>
          <a:off x="628650" y="1690689"/>
          <a:ext cx="7886700" cy="4922520"/>
        </p:xfrm>
        <a:graphic>
          <a:graphicData uri="http://schemas.openxmlformats.org/drawingml/2006/table">
            <a:tbl>
              <a:tblPr firstRow="1" bandRow="1">
                <a:tableStyleId>{5C22544A-7EE6-4342-B048-85BDC9FD1C3A}</a:tableStyleId>
              </a:tblPr>
              <a:tblGrid>
                <a:gridCol w="1971675">
                  <a:extLst>
                    <a:ext uri="{9D8B030D-6E8A-4147-A177-3AD203B41FA5}">
                      <a16:colId xmlns:a16="http://schemas.microsoft.com/office/drawing/2014/main" val="20000"/>
                    </a:ext>
                  </a:extLst>
                </a:gridCol>
                <a:gridCol w="1971675">
                  <a:extLst>
                    <a:ext uri="{9D8B030D-6E8A-4147-A177-3AD203B41FA5}">
                      <a16:colId xmlns:a16="http://schemas.microsoft.com/office/drawing/2014/main" val="20001"/>
                    </a:ext>
                  </a:extLst>
                </a:gridCol>
                <a:gridCol w="1971675">
                  <a:extLst>
                    <a:ext uri="{9D8B030D-6E8A-4147-A177-3AD203B41FA5}">
                      <a16:colId xmlns:a16="http://schemas.microsoft.com/office/drawing/2014/main" val="20002"/>
                    </a:ext>
                  </a:extLst>
                </a:gridCol>
                <a:gridCol w="1971675">
                  <a:extLst>
                    <a:ext uri="{9D8B030D-6E8A-4147-A177-3AD203B41FA5}">
                      <a16:colId xmlns:a16="http://schemas.microsoft.com/office/drawing/2014/main" val="20003"/>
                    </a:ext>
                  </a:extLst>
                </a:gridCol>
              </a:tblGrid>
              <a:tr h="370840">
                <a:tc>
                  <a:txBody>
                    <a:bodyPr/>
                    <a:lstStyle/>
                    <a:p>
                      <a:pPr>
                        <a:spcAft>
                          <a:spcPts val="0"/>
                        </a:spcAft>
                      </a:pPr>
                      <a:r>
                        <a:rPr lang="en-AU" sz="1200" b="1" dirty="0">
                          <a:solidFill>
                            <a:schemeClr val="bg1"/>
                          </a:solidFill>
                          <a:effectLst/>
                          <a:latin typeface="Arial" panose="020B0604020202020204" pitchFamily="34" charset="0"/>
                          <a:ea typeface="Times New Roman" panose="02020603050405020304" pitchFamily="18" charset="0"/>
                        </a:rPr>
                        <a:t>Situation/Condition</a:t>
                      </a:r>
                      <a:endParaRPr lang="en-AU" sz="1200" dirty="0">
                        <a:solidFill>
                          <a:schemeClr val="bg1"/>
                        </a:solidFill>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spcAft>
                          <a:spcPts val="0"/>
                        </a:spcAft>
                      </a:pPr>
                      <a:r>
                        <a:rPr lang="en-AU" sz="1200" b="1">
                          <a:solidFill>
                            <a:schemeClr val="bg1"/>
                          </a:solidFill>
                          <a:effectLst/>
                          <a:latin typeface="Arial" panose="020B0604020202020204" pitchFamily="34" charset="0"/>
                          <a:ea typeface="Times New Roman" panose="02020603050405020304" pitchFamily="18" charset="0"/>
                        </a:rPr>
                        <a:t>Refer to Physician or Therapist for Pre-Exercise Screening</a:t>
                      </a:r>
                      <a:endParaRPr lang="en-AU" sz="1200">
                        <a:solidFill>
                          <a:schemeClr val="bg1"/>
                        </a:solidFill>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spcAft>
                          <a:spcPts val="0"/>
                        </a:spcAft>
                      </a:pPr>
                      <a:r>
                        <a:rPr lang="en-AU" sz="1200" b="1">
                          <a:solidFill>
                            <a:schemeClr val="bg1"/>
                          </a:solidFill>
                          <a:effectLst/>
                          <a:latin typeface="Arial" panose="020B0604020202020204" pitchFamily="34" charset="0"/>
                          <a:ea typeface="Times New Roman" panose="02020603050405020304" pitchFamily="18" charset="0"/>
                        </a:rPr>
                        <a:t>Obtain Medical or Therapy Guidelines Prior to Exercise</a:t>
                      </a:r>
                      <a:endParaRPr lang="en-AU" sz="1200">
                        <a:solidFill>
                          <a:schemeClr val="bg1"/>
                        </a:solidFill>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spcAft>
                          <a:spcPts val="0"/>
                        </a:spcAft>
                      </a:pPr>
                      <a:r>
                        <a:rPr lang="en-AU" sz="1200" b="1" dirty="0">
                          <a:solidFill>
                            <a:schemeClr val="bg1"/>
                          </a:solidFill>
                          <a:effectLst/>
                          <a:latin typeface="Arial" panose="020B0604020202020204" pitchFamily="34" charset="0"/>
                          <a:ea typeface="Times New Roman" panose="02020603050405020304" pitchFamily="18" charset="0"/>
                        </a:rPr>
                        <a:t>Stop Exercise and Refer to a Medical Provider</a:t>
                      </a:r>
                      <a:endParaRPr lang="en-AU" sz="1200" dirty="0">
                        <a:solidFill>
                          <a:schemeClr val="bg1"/>
                        </a:solidFill>
                        <a:effectLst/>
                        <a:latin typeface="Times New Roman" panose="02020603050405020304" pitchFamily="18" charset="0"/>
                        <a:ea typeface="Times New Roman" panose="02020603050405020304" pitchFamily="18" charset="0"/>
                      </a:endParaRPr>
                    </a:p>
                  </a:txBody>
                  <a:tcPr marL="38100" marR="38100" marT="38100" marB="38100" anchor="ctr"/>
                </a:tc>
                <a:extLst>
                  <a:ext uri="{0D108BD9-81ED-4DB2-BD59-A6C34878D82A}">
                    <a16:rowId xmlns:a16="http://schemas.microsoft.com/office/drawing/2014/main" val="10000"/>
                  </a:ext>
                </a:extLst>
              </a:tr>
              <a:tr h="370840">
                <a:tc>
                  <a:txBody>
                    <a:bodyPr/>
                    <a:lstStyle/>
                    <a:p>
                      <a:pPr>
                        <a:spcAft>
                          <a:spcPts val="0"/>
                        </a:spcAft>
                      </a:pPr>
                      <a:r>
                        <a:rPr lang="en-AU" sz="1200" dirty="0">
                          <a:effectLst/>
                          <a:latin typeface="Arial" panose="020B0604020202020204" pitchFamily="34" charset="0"/>
                          <a:ea typeface="Times New Roman" panose="02020603050405020304" pitchFamily="18" charset="0"/>
                        </a:rPr>
                        <a:t>man over age 45; </a:t>
                      </a:r>
                      <a:br>
                        <a:rPr lang="en-AU" sz="1200" dirty="0">
                          <a:effectLst/>
                          <a:latin typeface="Arial" panose="020B0604020202020204" pitchFamily="34" charset="0"/>
                          <a:ea typeface="Times New Roman" panose="02020603050405020304" pitchFamily="18" charset="0"/>
                        </a:rPr>
                      </a:br>
                      <a:r>
                        <a:rPr lang="en-AU" sz="1200" dirty="0">
                          <a:effectLst/>
                          <a:latin typeface="Arial" panose="020B0604020202020204" pitchFamily="34" charset="0"/>
                          <a:ea typeface="Times New Roman" panose="02020603050405020304" pitchFamily="18" charset="0"/>
                        </a:rPr>
                        <a:t>woman over age 55</a:t>
                      </a:r>
                      <a:endParaRPr lang="en-AU" sz="1200" dirty="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a:effectLst/>
                        <a:latin typeface="Times New Roman" panose="02020603050405020304" pitchFamily="18" charset="0"/>
                      </a:endParaRPr>
                    </a:p>
                  </a:txBody>
                  <a:tcPr marL="38100" marR="38100" marT="38100" marB="38100" anchor="ctr"/>
                </a:tc>
                <a:tc>
                  <a:txBody>
                    <a:bodyPr/>
                    <a:lstStyle/>
                    <a:p>
                      <a:endParaRPr lang="en-AU" sz="1200">
                        <a:effectLst/>
                        <a:latin typeface="Times New Roman" panose="02020603050405020304" pitchFamily="18" charset="0"/>
                      </a:endParaRPr>
                    </a:p>
                  </a:txBody>
                  <a:tcPr marL="38100" marR="38100" marT="38100" marB="38100" anchor="ctr"/>
                </a:tc>
                <a:extLst>
                  <a:ext uri="{0D108BD9-81ED-4DB2-BD59-A6C34878D82A}">
                    <a16:rowId xmlns:a16="http://schemas.microsoft.com/office/drawing/2014/main" val="10001"/>
                  </a:ext>
                </a:extLst>
              </a:tr>
              <a:tr h="370840">
                <a:tc>
                  <a:txBody>
                    <a:bodyPr/>
                    <a:lstStyle/>
                    <a:p>
                      <a:pPr>
                        <a:spcAft>
                          <a:spcPts val="0"/>
                        </a:spcAft>
                      </a:pPr>
                      <a:r>
                        <a:rPr lang="en-AU" sz="1200" dirty="0">
                          <a:effectLst/>
                          <a:latin typeface="Arial" panose="020B0604020202020204" pitchFamily="34" charset="0"/>
                          <a:ea typeface="Times New Roman" panose="02020603050405020304" pitchFamily="18" charset="0"/>
                        </a:rPr>
                        <a:t>personal or family history of cardiovascular disease, high blood pressure, diabetes, smoking, obesity, high cholesterol, pulmonary disease</a:t>
                      </a:r>
                      <a:endParaRPr lang="en-AU" sz="1200" dirty="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dirty="0">
                          <a:effectLst/>
                          <a:latin typeface="Arial" panose="020B0604020202020204" pitchFamily="34" charset="0"/>
                          <a:ea typeface="Times New Roman" panose="02020603050405020304" pitchFamily="18" charset="0"/>
                        </a:rPr>
                        <a:t>X</a:t>
                      </a:r>
                      <a:endParaRPr lang="en-AU" sz="1200" dirty="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a:effectLst/>
                        <a:latin typeface="Times New Roman" panose="02020603050405020304" pitchFamily="18" charset="0"/>
                      </a:endParaRPr>
                    </a:p>
                  </a:txBody>
                  <a:tcPr marL="38100" marR="38100" marT="38100" marB="38100" anchor="ctr"/>
                </a:tc>
                <a:extLst>
                  <a:ext uri="{0D108BD9-81ED-4DB2-BD59-A6C34878D82A}">
                    <a16:rowId xmlns:a16="http://schemas.microsoft.com/office/drawing/2014/main" val="10002"/>
                  </a:ext>
                </a:extLst>
              </a:tr>
              <a:tr h="370840">
                <a:tc>
                  <a:txBody>
                    <a:bodyPr/>
                    <a:lstStyle/>
                    <a:p>
                      <a:pPr>
                        <a:spcAft>
                          <a:spcPts val="0"/>
                        </a:spcAft>
                      </a:pPr>
                      <a:r>
                        <a:rPr lang="en-AU" sz="1200">
                          <a:effectLst/>
                          <a:latin typeface="Arial" panose="020B0604020202020204" pitchFamily="34" charset="0"/>
                          <a:ea typeface="Times New Roman" panose="02020603050405020304" pitchFamily="18" charset="0"/>
                        </a:rPr>
                        <a:t>past injuries, such as whiplash or sprained ankle; unstable joints</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dirty="0">
                          <a:effectLst/>
                          <a:latin typeface="Arial" panose="020B0604020202020204" pitchFamily="34" charset="0"/>
                          <a:ea typeface="Times New Roman" panose="02020603050405020304" pitchFamily="18" charset="0"/>
                        </a:rPr>
                        <a:t>X</a:t>
                      </a:r>
                      <a:endParaRPr lang="en-AU" sz="1200" dirty="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a:effectLst/>
                        <a:latin typeface="Times New Roman" panose="02020603050405020304" pitchFamily="18" charset="0"/>
                      </a:endParaRPr>
                    </a:p>
                  </a:txBody>
                  <a:tcPr marL="38100" marR="38100" marT="38100" marB="38100" anchor="ctr"/>
                </a:tc>
                <a:extLst>
                  <a:ext uri="{0D108BD9-81ED-4DB2-BD59-A6C34878D82A}">
                    <a16:rowId xmlns:a16="http://schemas.microsoft.com/office/drawing/2014/main" val="10003"/>
                  </a:ext>
                </a:extLst>
              </a:tr>
              <a:tr h="370840">
                <a:tc>
                  <a:txBody>
                    <a:bodyPr/>
                    <a:lstStyle/>
                    <a:p>
                      <a:pPr>
                        <a:spcAft>
                          <a:spcPts val="0"/>
                        </a:spcAft>
                      </a:pPr>
                      <a:r>
                        <a:rPr lang="en-AU" sz="1200">
                          <a:effectLst/>
                          <a:latin typeface="Arial" panose="020B0604020202020204" pitchFamily="34" charset="0"/>
                          <a:ea typeface="Times New Roman" panose="02020603050405020304" pitchFamily="18" charset="0"/>
                        </a:rPr>
                        <a:t>severe or chronic pain during exercise; pain lasting more than a few hours post exercise</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dirty="0">
                        <a:effectLst/>
                        <a:latin typeface="Times New Roman" panose="02020603050405020304" pitchFamily="18" charset="0"/>
                      </a:endParaRPr>
                    </a:p>
                  </a:txBody>
                  <a:tcPr marL="38100" marR="38100" marT="38100" marB="38100" anchor="ctr"/>
                </a:tc>
                <a:tc>
                  <a:txBody>
                    <a:bodyPr/>
                    <a:lstStyle/>
                    <a:p>
                      <a:endParaRPr lang="en-AU" sz="1200" dirty="0">
                        <a:effectLst/>
                        <a:latin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extLst>
                  <a:ext uri="{0D108BD9-81ED-4DB2-BD59-A6C34878D82A}">
                    <a16:rowId xmlns:a16="http://schemas.microsoft.com/office/drawing/2014/main" val="10004"/>
                  </a:ext>
                </a:extLst>
              </a:tr>
              <a:tr h="370840">
                <a:tc>
                  <a:txBody>
                    <a:bodyPr/>
                    <a:lstStyle/>
                    <a:p>
                      <a:pPr>
                        <a:spcAft>
                          <a:spcPts val="0"/>
                        </a:spcAft>
                      </a:pPr>
                      <a:r>
                        <a:rPr lang="en-AU" sz="1200">
                          <a:effectLst/>
                          <a:latin typeface="Arial" panose="020B0604020202020204" pitchFamily="34" charset="0"/>
                          <a:ea typeface="Times New Roman" panose="02020603050405020304" pitchFamily="18" charset="0"/>
                        </a:rPr>
                        <a:t>difficulty breathing or maintaining coordination; dizziness</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a:effectLst/>
                        <a:latin typeface="Times New Roman" panose="02020603050405020304" pitchFamily="18" charset="0"/>
                      </a:endParaRPr>
                    </a:p>
                  </a:txBody>
                  <a:tcPr marL="38100" marR="38100" marT="38100" marB="38100" anchor="ctr"/>
                </a:tc>
                <a:tc>
                  <a:txBody>
                    <a:bodyPr/>
                    <a:lstStyle/>
                    <a:p>
                      <a:endParaRPr lang="en-AU" sz="1200" dirty="0">
                        <a:effectLst/>
                        <a:latin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extLst>
                  <a:ext uri="{0D108BD9-81ED-4DB2-BD59-A6C34878D82A}">
                    <a16:rowId xmlns:a16="http://schemas.microsoft.com/office/drawing/2014/main" val="10005"/>
                  </a:ext>
                </a:extLst>
              </a:tr>
              <a:tr h="370840">
                <a:tc>
                  <a:txBody>
                    <a:bodyPr/>
                    <a:lstStyle/>
                    <a:p>
                      <a:pPr>
                        <a:spcAft>
                          <a:spcPts val="0"/>
                        </a:spcAft>
                      </a:pPr>
                      <a:r>
                        <a:rPr lang="en-AU" sz="1200" dirty="0">
                          <a:effectLst/>
                          <a:latin typeface="Arial" panose="020B0604020202020204" pitchFamily="34" charset="0"/>
                          <a:ea typeface="Times New Roman" panose="02020603050405020304" pitchFamily="18" charset="0"/>
                        </a:rPr>
                        <a:t>suspicion of unhealthy eating habits or eating disorder</a:t>
                      </a:r>
                      <a:endParaRPr lang="en-AU" sz="1200" dirty="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dirty="0">
                        <a:effectLst/>
                        <a:latin typeface="Times New Roman" panose="02020603050405020304" pitchFamily="18" charset="0"/>
                      </a:endParaRPr>
                    </a:p>
                  </a:txBody>
                  <a:tcPr marL="38100" marR="38100" marT="38100" marB="38100" anchor="ctr"/>
                </a:tc>
                <a:tc>
                  <a:txBody>
                    <a:bodyPr/>
                    <a:lstStyle/>
                    <a:p>
                      <a:pPr algn="ctr">
                        <a:spcAft>
                          <a:spcPts val="0"/>
                        </a:spcAft>
                      </a:pPr>
                      <a:r>
                        <a:rPr lang="en-AU" sz="1200" dirty="0">
                          <a:effectLst/>
                          <a:latin typeface="Arial" panose="020B0604020202020204" pitchFamily="34" charset="0"/>
                          <a:ea typeface="Times New Roman" panose="02020603050405020304" pitchFamily="18" charset="0"/>
                        </a:rPr>
                        <a:t>X</a:t>
                      </a:r>
                      <a:endParaRPr lang="en-AU" sz="1200" dirty="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dirty="0">
                          <a:effectLst/>
                          <a:latin typeface="Arial" panose="020B0604020202020204" pitchFamily="34" charset="0"/>
                          <a:ea typeface="Times New Roman" panose="02020603050405020304" pitchFamily="18" charset="0"/>
                        </a:rPr>
                        <a:t>X</a:t>
                      </a:r>
                      <a:endParaRPr lang="en-AU" sz="1200" dirty="0">
                        <a:effectLst/>
                        <a:latin typeface="Times New Roman" panose="02020603050405020304" pitchFamily="18" charset="0"/>
                        <a:ea typeface="Times New Roman" panose="02020603050405020304" pitchFamily="18" charset="0"/>
                      </a:endParaRPr>
                    </a:p>
                  </a:txBody>
                  <a:tcPr marL="38100" marR="38100" marT="38100" marB="38100" anchor="ctr"/>
                </a:tc>
                <a:extLst>
                  <a:ext uri="{0D108BD9-81ED-4DB2-BD59-A6C34878D82A}">
                    <a16:rowId xmlns:a16="http://schemas.microsoft.com/office/drawing/2014/main" val="10006"/>
                  </a:ext>
                </a:extLst>
              </a:tr>
            </a:tbl>
          </a:graphicData>
        </a:graphic>
      </p:graphicFrame>
      <p:sp>
        <p:nvSpPr>
          <p:cNvPr id="5" name="Slide Number Placeholder 4"/>
          <p:cNvSpPr>
            <a:spLocks noGrp="1"/>
          </p:cNvSpPr>
          <p:nvPr>
            <p:ph type="sldNum" sz="quarter" idx="12"/>
          </p:nvPr>
        </p:nvSpPr>
        <p:spPr/>
        <p:txBody>
          <a:bodyPr/>
          <a:lstStyle/>
          <a:p>
            <a:fld id="{40FD56DC-5B91-4CA5-88E5-2FF7B8FFE86F}" type="slidenum">
              <a:rPr lang="en-AU" smtClean="0"/>
              <a:t>39</a:t>
            </a:fld>
            <a:endParaRPr lang="en-AU"/>
          </a:p>
        </p:txBody>
      </p:sp>
    </p:spTree>
    <p:extLst>
      <p:ext uri="{BB962C8B-B14F-4D97-AF65-F5344CB8AC3E}">
        <p14:creationId xmlns:p14="http://schemas.microsoft.com/office/powerpoint/2010/main" val="3249433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84206"/>
            <a:ext cx="7886700" cy="1325563"/>
          </a:xfrm>
        </p:spPr>
        <p:txBody>
          <a:bodyPr/>
          <a:lstStyle/>
          <a:p>
            <a:r>
              <a:rPr lang="en-US" dirty="0" smtClean="0"/>
              <a:t>Situations/Conditions </a:t>
            </a:r>
            <a:r>
              <a:rPr lang="en-US" dirty="0"/>
              <a:t>when medical referral is needed</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41311604"/>
              </p:ext>
            </p:extLst>
          </p:nvPr>
        </p:nvGraphicFramePr>
        <p:xfrm>
          <a:off x="628650" y="1690689"/>
          <a:ext cx="7886700" cy="2875280"/>
        </p:xfrm>
        <a:graphic>
          <a:graphicData uri="http://schemas.openxmlformats.org/drawingml/2006/table">
            <a:tbl>
              <a:tblPr firstRow="1" bandRow="1">
                <a:tableStyleId>{5C22544A-7EE6-4342-B048-85BDC9FD1C3A}</a:tableStyleId>
              </a:tblPr>
              <a:tblGrid>
                <a:gridCol w="1971675">
                  <a:extLst>
                    <a:ext uri="{9D8B030D-6E8A-4147-A177-3AD203B41FA5}">
                      <a16:colId xmlns:a16="http://schemas.microsoft.com/office/drawing/2014/main" val="20000"/>
                    </a:ext>
                  </a:extLst>
                </a:gridCol>
                <a:gridCol w="1971675">
                  <a:extLst>
                    <a:ext uri="{9D8B030D-6E8A-4147-A177-3AD203B41FA5}">
                      <a16:colId xmlns:a16="http://schemas.microsoft.com/office/drawing/2014/main" val="20001"/>
                    </a:ext>
                  </a:extLst>
                </a:gridCol>
                <a:gridCol w="1971675">
                  <a:extLst>
                    <a:ext uri="{9D8B030D-6E8A-4147-A177-3AD203B41FA5}">
                      <a16:colId xmlns:a16="http://schemas.microsoft.com/office/drawing/2014/main" val="20002"/>
                    </a:ext>
                  </a:extLst>
                </a:gridCol>
                <a:gridCol w="1971675">
                  <a:extLst>
                    <a:ext uri="{9D8B030D-6E8A-4147-A177-3AD203B41FA5}">
                      <a16:colId xmlns:a16="http://schemas.microsoft.com/office/drawing/2014/main" val="20003"/>
                    </a:ext>
                  </a:extLst>
                </a:gridCol>
              </a:tblGrid>
              <a:tr h="370840">
                <a:tc>
                  <a:txBody>
                    <a:bodyPr/>
                    <a:lstStyle/>
                    <a:p>
                      <a:pPr>
                        <a:spcAft>
                          <a:spcPts val="0"/>
                        </a:spcAft>
                      </a:pPr>
                      <a:r>
                        <a:rPr lang="en-AU" sz="1200" b="1" dirty="0">
                          <a:solidFill>
                            <a:schemeClr val="bg1"/>
                          </a:solidFill>
                          <a:effectLst/>
                          <a:latin typeface="Arial" panose="020B0604020202020204" pitchFamily="34" charset="0"/>
                          <a:ea typeface="Times New Roman" panose="02020603050405020304" pitchFamily="18" charset="0"/>
                        </a:rPr>
                        <a:t>Situation/Condition</a:t>
                      </a:r>
                      <a:endParaRPr lang="en-AU" sz="1200" dirty="0">
                        <a:solidFill>
                          <a:schemeClr val="bg1"/>
                        </a:solidFill>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spcAft>
                          <a:spcPts val="0"/>
                        </a:spcAft>
                      </a:pPr>
                      <a:r>
                        <a:rPr lang="en-AU" sz="1200" b="1">
                          <a:solidFill>
                            <a:schemeClr val="bg1"/>
                          </a:solidFill>
                          <a:effectLst/>
                          <a:latin typeface="Arial" panose="020B0604020202020204" pitchFamily="34" charset="0"/>
                          <a:ea typeface="Times New Roman" panose="02020603050405020304" pitchFamily="18" charset="0"/>
                        </a:rPr>
                        <a:t>Refer to Physician or Therapist for Pre-Exercise Screening</a:t>
                      </a:r>
                      <a:endParaRPr lang="en-AU" sz="1200">
                        <a:solidFill>
                          <a:schemeClr val="bg1"/>
                        </a:solidFill>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spcAft>
                          <a:spcPts val="0"/>
                        </a:spcAft>
                      </a:pPr>
                      <a:r>
                        <a:rPr lang="en-AU" sz="1200" b="1">
                          <a:solidFill>
                            <a:schemeClr val="bg1"/>
                          </a:solidFill>
                          <a:effectLst/>
                          <a:latin typeface="Arial" panose="020B0604020202020204" pitchFamily="34" charset="0"/>
                          <a:ea typeface="Times New Roman" panose="02020603050405020304" pitchFamily="18" charset="0"/>
                        </a:rPr>
                        <a:t>Obtain Medical or Therapy Guidelines Prior to Exercise</a:t>
                      </a:r>
                      <a:endParaRPr lang="en-AU" sz="1200">
                        <a:solidFill>
                          <a:schemeClr val="bg1"/>
                        </a:solidFill>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spcAft>
                          <a:spcPts val="0"/>
                        </a:spcAft>
                      </a:pPr>
                      <a:r>
                        <a:rPr lang="en-AU" sz="1200" b="1" dirty="0">
                          <a:solidFill>
                            <a:schemeClr val="bg1"/>
                          </a:solidFill>
                          <a:effectLst/>
                          <a:latin typeface="Arial" panose="020B0604020202020204" pitchFamily="34" charset="0"/>
                          <a:ea typeface="Times New Roman" panose="02020603050405020304" pitchFamily="18" charset="0"/>
                        </a:rPr>
                        <a:t>Stop Exercise and Refer to a Medical Provider</a:t>
                      </a:r>
                      <a:endParaRPr lang="en-AU" sz="1200" dirty="0">
                        <a:solidFill>
                          <a:schemeClr val="bg1"/>
                        </a:solidFill>
                        <a:effectLst/>
                        <a:latin typeface="Times New Roman" panose="02020603050405020304" pitchFamily="18" charset="0"/>
                        <a:ea typeface="Times New Roman" panose="02020603050405020304" pitchFamily="18" charset="0"/>
                      </a:endParaRPr>
                    </a:p>
                  </a:txBody>
                  <a:tcPr marL="38100" marR="38100" marT="38100" marB="38100" anchor="ctr"/>
                </a:tc>
                <a:extLst>
                  <a:ext uri="{0D108BD9-81ED-4DB2-BD59-A6C34878D82A}">
                    <a16:rowId xmlns:a16="http://schemas.microsoft.com/office/drawing/2014/main" val="10000"/>
                  </a:ext>
                </a:extLst>
              </a:tr>
              <a:tr h="370840">
                <a:tc>
                  <a:txBody>
                    <a:bodyPr/>
                    <a:lstStyle/>
                    <a:p>
                      <a:pPr>
                        <a:spcAft>
                          <a:spcPts val="0"/>
                        </a:spcAft>
                      </a:pPr>
                      <a:r>
                        <a:rPr lang="en-AU" sz="1200">
                          <a:effectLst/>
                          <a:latin typeface="Arial" panose="020B0604020202020204" pitchFamily="34" charset="0"/>
                          <a:ea typeface="Times New Roman" panose="02020603050405020304" pitchFamily="18" charset="0"/>
                        </a:rPr>
                        <a:t>taking prescribed medications</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a:effectLst/>
                        <a:latin typeface="Times New Roman" panose="02020603050405020304" pitchFamily="18" charset="0"/>
                      </a:endParaRPr>
                    </a:p>
                  </a:txBody>
                  <a:tcPr marL="38100" marR="38100" marT="38100" marB="38100" anchor="ctr"/>
                </a:tc>
                <a:extLst>
                  <a:ext uri="{0D108BD9-81ED-4DB2-BD59-A6C34878D82A}">
                    <a16:rowId xmlns:a16="http://schemas.microsoft.com/office/drawing/2014/main" val="10001"/>
                  </a:ext>
                </a:extLst>
              </a:tr>
              <a:tr h="370840">
                <a:tc>
                  <a:txBody>
                    <a:bodyPr/>
                    <a:lstStyle/>
                    <a:p>
                      <a:pPr>
                        <a:spcAft>
                          <a:spcPts val="0"/>
                        </a:spcAft>
                      </a:pPr>
                      <a:r>
                        <a:rPr lang="en-AU" sz="1200">
                          <a:effectLst/>
                          <a:latin typeface="Arial" panose="020B0604020202020204" pitchFamily="34" charset="0"/>
                          <a:ea typeface="Times New Roman" panose="02020603050405020304" pitchFamily="18" charset="0"/>
                        </a:rPr>
                        <a:t>recent injury or rehabilitation under medical care</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a:effectLst/>
                        <a:latin typeface="Times New Roman" panose="02020603050405020304" pitchFamily="18" charset="0"/>
                      </a:endParaRPr>
                    </a:p>
                  </a:txBody>
                  <a:tcPr marL="38100" marR="38100" marT="38100" marB="38100" anchor="ctr"/>
                </a:tc>
                <a:extLst>
                  <a:ext uri="{0D108BD9-81ED-4DB2-BD59-A6C34878D82A}">
                    <a16:rowId xmlns:a16="http://schemas.microsoft.com/office/drawing/2014/main" val="10002"/>
                  </a:ext>
                </a:extLst>
              </a:tr>
              <a:tr h="370840">
                <a:tc>
                  <a:txBody>
                    <a:bodyPr/>
                    <a:lstStyle/>
                    <a:p>
                      <a:pPr>
                        <a:spcAft>
                          <a:spcPts val="0"/>
                        </a:spcAft>
                      </a:pPr>
                      <a:r>
                        <a:rPr lang="en-AU" sz="1200">
                          <a:effectLst/>
                          <a:latin typeface="Arial" panose="020B0604020202020204" pitchFamily="34" charset="0"/>
                          <a:ea typeface="Times New Roman" panose="02020603050405020304" pitchFamily="18" charset="0"/>
                        </a:rPr>
                        <a:t>pregnancy</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a:effectLst/>
                        <a:latin typeface="Times New Roman" panose="02020603050405020304" pitchFamily="18" charset="0"/>
                      </a:endParaRPr>
                    </a:p>
                  </a:txBody>
                  <a:tcPr marL="38100" marR="38100" marT="38100" marB="38100" anchor="ctr"/>
                </a:tc>
                <a:extLst>
                  <a:ext uri="{0D108BD9-81ED-4DB2-BD59-A6C34878D82A}">
                    <a16:rowId xmlns:a16="http://schemas.microsoft.com/office/drawing/2014/main" val="10003"/>
                  </a:ext>
                </a:extLst>
              </a:tr>
              <a:tr h="370840">
                <a:tc>
                  <a:txBody>
                    <a:bodyPr/>
                    <a:lstStyle/>
                    <a:p>
                      <a:pPr>
                        <a:spcAft>
                          <a:spcPts val="0"/>
                        </a:spcAft>
                      </a:pPr>
                      <a:r>
                        <a:rPr lang="en-AU" sz="1200">
                          <a:effectLst/>
                          <a:latin typeface="Arial" panose="020B0604020202020204" pitchFamily="34" charset="0"/>
                          <a:ea typeface="Times New Roman" panose="02020603050405020304" pitchFamily="18" charset="0"/>
                        </a:rPr>
                        <a:t>chronic disease, such as arthritis or cerebral palsy</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a:effectLst/>
                        <a:latin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a:effectLst/>
                        <a:latin typeface="Times New Roman" panose="02020603050405020304" pitchFamily="18" charset="0"/>
                      </a:endParaRPr>
                    </a:p>
                  </a:txBody>
                  <a:tcPr marL="38100" marR="38100" marT="38100" marB="38100" anchor="ctr"/>
                </a:tc>
                <a:extLst>
                  <a:ext uri="{0D108BD9-81ED-4DB2-BD59-A6C34878D82A}">
                    <a16:rowId xmlns:a16="http://schemas.microsoft.com/office/drawing/2014/main" val="10004"/>
                  </a:ext>
                </a:extLst>
              </a:tr>
              <a:tr h="370840">
                <a:tc>
                  <a:txBody>
                    <a:bodyPr/>
                    <a:lstStyle/>
                    <a:p>
                      <a:pPr>
                        <a:spcAft>
                          <a:spcPts val="0"/>
                        </a:spcAft>
                      </a:pPr>
                      <a:r>
                        <a:rPr lang="en-AU" sz="1200">
                          <a:effectLst/>
                          <a:latin typeface="Arial" panose="020B0604020202020204" pitchFamily="34" charset="0"/>
                          <a:ea typeface="Times New Roman" panose="02020603050405020304" pitchFamily="18" charset="0"/>
                        </a:rPr>
                        <a:t>clinical depression</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a:effectLst/>
                        <a:latin typeface="Times New Roman" panose="02020603050405020304" pitchFamily="18" charset="0"/>
                      </a:endParaRPr>
                    </a:p>
                  </a:txBody>
                  <a:tcPr marL="38100" marR="38100" marT="38100" marB="38100" anchor="ctr"/>
                </a:tc>
                <a:tc>
                  <a:txBody>
                    <a:bodyPr/>
                    <a:lstStyle/>
                    <a:p>
                      <a:pPr algn="ctr">
                        <a:spcAft>
                          <a:spcPts val="0"/>
                        </a:spcAft>
                      </a:pPr>
                      <a:r>
                        <a:rPr lang="en-AU" sz="1200">
                          <a:effectLst/>
                          <a:latin typeface="Arial" panose="020B0604020202020204" pitchFamily="34" charset="0"/>
                          <a:ea typeface="Times New Roman" panose="02020603050405020304" pitchFamily="18" charset="0"/>
                        </a:rPr>
                        <a:t>X</a:t>
                      </a:r>
                      <a:endParaRPr lang="en-AU" sz="1200">
                        <a:effectLst/>
                        <a:latin typeface="Times New Roman" panose="02020603050405020304" pitchFamily="18" charset="0"/>
                        <a:ea typeface="Times New Roman" panose="02020603050405020304" pitchFamily="18" charset="0"/>
                      </a:endParaRPr>
                    </a:p>
                  </a:txBody>
                  <a:tcPr marL="38100" marR="38100" marT="38100" marB="38100" anchor="ctr"/>
                </a:tc>
                <a:tc>
                  <a:txBody>
                    <a:bodyPr/>
                    <a:lstStyle/>
                    <a:p>
                      <a:endParaRPr lang="en-AU" sz="1200" dirty="0">
                        <a:effectLst/>
                        <a:latin typeface="Times New Roman" panose="02020603050405020304" pitchFamily="18" charset="0"/>
                      </a:endParaRPr>
                    </a:p>
                  </a:txBody>
                  <a:tcPr marL="38100" marR="38100" marT="38100" marB="38100" anchor="ctr"/>
                </a:tc>
                <a:extLst>
                  <a:ext uri="{0D108BD9-81ED-4DB2-BD59-A6C34878D82A}">
                    <a16:rowId xmlns:a16="http://schemas.microsoft.com/office/drawing/2014/main" val="10005"/>
                  </a:ext>
                </a:extLst>
              </a:tr>
            </a:tbl>
          </a:graphicData>
        </a:graphic>
      </p:graphicFrame>
      <p:sp>
        <p:nvSpPr>
          <p:cNvPr id="3" name="Rectangle 2"/>
          <p:cNvSpPr/>
          <p:nvPr/>
        </p:nvSpPr>
        <p:spPr>
          <a:xfrm>
            <a:off x="628650" y="4751936"/>
            <a:ext cx="7886700" cy="646331"/>
          </a:xfrm>
          <a:prstGeom prst="rect">
            <a:avLst/>
          </a:prstGeom>
        </p:spPr>
        <p:txBody>
          <a:bodyPr wrap="square">
            <a:spAutoFit/>
          </a:bodyPr>
          <a:lstStyle/>
          <a:p>
            <a:pPr>
              <a:tabLst>
                <a:tab pos="2425700" algn="l"/>
              </a:tabLst>
            </a:pPr>
            <a:r>
              <a:rPr lang="en-US" sz="1200" dirty="0">
                <a:latin typeface="Arial" panose="020B0604020202020204" pitchFamily="34" charset="0"/>
                <a:ea typeface="Times New Roman" panose="02020603050405020304" pitchFamily="18" charset="0"/>
              </a:rPr>
              <a:t>Reference: </a:t>
            </a:r>
            <a:r>
              <a:rPr lang="en-US" sz="1200" dirty="0">
                <a:solidFill>
                  <a:srgbClr val="333333"/>
                </a:solidFill>
                <a:latin typeface="Arial" panose="020B0604020202020204" pitchFamily="34" charset="0"/>
                <a:ea typeface="Times New Roman" panose="02020603050405020304" pitchFamily="18" charset="0"/>
              </a:rPr>
              <a:t>IDEA Health &amp; Fitness Association, IDEA Opinion Statement.  "Benefits of a Working Relationship Between Medical and Allied Health Practitioners and Personal Fitness Trainers".  Released September 2001.  http://www.ideafit.com/pdf/MedOpinion.pdf</a:t>
            </a:r>
            <a:endParaRPr lang="en-AU" sz="1200" b="1" dirty="0">
              <a:effectLst/>
              <a:latin typeface="Arial" panose="020B0604020202020204" pitchFamily="34" charset="0"/>
              <a:ea typeface="Times New Roman" panose="02020603050405020304" pitchFamily="18" charset="0"/>
            </a:endParaRPr>
          </a:p>
        </p:txBody>
      </p:sp>
      <p:sp>
        <p:nvSpPr>
          <p:cNvPr id="6" name="Slide Number Placeholder 5"/>
          <p:cNvSpPr>
            <a:spLocks noGrp="1"/>
          </p:cNvSpPr>
          <p:nvPr>
            <p:ph type="sldNum" sz="quarter" idx="12"/>
          </p:nvPr>
        </p:nvSpPr>
        <p:spPr/>
        <p:txBody>
          <a:bodyPr/>
          <a:lstStyle/>
          <a:p>
            <a:fld id="{40FD56DC-5B91-4CA5-88E5-2FF7B8FFE86F}" type="slidenum">
              <a:rPr lang="en-AU" smtClean="0"/>
              <a:t>40</a:t>
            </a:fld>
            <a:endParaRPr lang="en-AU"/>
          </a:p>
        </p:txBody>
      </p:sp>
    </p:spTree>
    <p:extLst>
      <p:ext uri="{BB962C8B-B14F-4D97-AF65-F5344CB8AC3E}">
        <p14:creationId xmlns:p14="http://schemas.microsoft.com/office/powerpoint/2010/main" val="6662876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Signs and Symptoms of Instability</a:t>
            </a:r>
            <a:endParaRPr lang="en-AU" dirty="0"/>
          </a:p>
        </p:txBody>
      </p:sp>
      <p:sp>
        <p:nvSpPr>
          <p:cNvPr id="3" name="Content Placeholder 2"/>
          <p:cNvSpPr>
            <a:spLocks noGrp="1"/>
          </p:cNvSpPr>
          <p:nvPr>
            <p:ph idx="1"/>
          </p:nvPr>
        </p:nvSpPr>
        <p:spPr/>
        <p:txBody>
          <a:bodyPr>
            <a:normAutofit fontScale="92500" lnSpcReduction="20000"/>
          </a:bodyPr>
          <a:lstStyle/>
          <a:p>
            <a:pPr lvl="0"/>
            <a:r>
              <a:rPr lang="en-US" dirty="0"/>
              <a:t>unusual fatigue and weakness</a:t>
            </a:r>
            <a:endParaRPr lang="en-AU" b="1" dirty="0"/>
          </a:p>
          <a:p>
            <a:pPr lvl="0"/>
            <a:r>
              <a:rPr lang="en-US" dirty="0"/>
              <a:t>pain, discomfort or other </a:t>
            </a:r>
            <a:r>
              <a:rPr lang="en-US" dirty="0" err="1"/>
              <a:t>anginal</a:t>
            </a:r>
            <a:r>
              <a:rPr lang="en-US" dirty="0"/>
              <a:t> equivalent in the chest, neck, jaw, arms or other areas that may be due to ischemia</a:t>
            </a:r>
            <a:endParaRPr lang="en-AU" b="1" dirty="0"/>
          </a:p>
          <a:p>
            <a:pPr lvl="0"/>
            <a:r>
              <a:rPr lang="en-US" dirty="0"/>
              <a:t>breathlessness</a:t>
            </a:r>
            <a:endParaRPr lang="en-AU" b="1" dirty="0"/>
          </a:p>
          <a:p>
            <a:pPr lvl="0"/>
            <a:r>
              <a:rPr lang="en-US" dirty="0" err="1"/>
              <a:t>oedema</a:t>
            </a:r>
            <a:endParaRPr lang="en-AU" b="1" dirty="0"/>
          </a:p>
          <a:p>
            <a:pPr lvl="0"/>
            <a:r>
              <a:rPr lang="en-US" dirty="0"/>
              <a:t>palpitations or tachycardia or </a:t>
            </a:r>
            <a:r>
              <a:rPr lang="en-US" dirty="0" smtClean="0"/>
              <a:t>bradycardia</a:t>
            </a:r>
          </a:p>
          <a:p>
            <a:pPr lvl="0"/>
            <a:r>
              <a:rPr lang="en-US" dirty="0"/>
              <a:t>claudication pain</a:t>
            </a:r>
            <a:endParaRPr lang="en-AU" b="1" dirty="0"/>
          </a:p>
          <a:p>
            <a:pPr lvl="0"/>
            <a:r>
              <a:rPr lang="en-US" dirty="0"/>
              <a:t>dizziness or lightheadedness </a:t>
            </a:r>
            <a:endParaRPr lang="en-AU" b="1" dirty="0"/>
          </a:p>
          <a:p>
            <a:pPr lvl="0"/>
            <a:r>
              <a:rPr lang="en-US" dirty="0" err="1"/>
              <a:t>musculo</a:t>
            </a:r>
            <a:r>
              <a:rPr lang="en-US" dirty="0"/>
              <a:t>-skeletal pain.</a:t>
            </a:r>
            <a:endParaRPr lang="en-AU" b="1" dirty="0"/>
          </a:p>
          <a:p>
            <a:pPr lvl="0"/>
            <a:endParaRPr lang="en-AU" b="1" dirty="0"/>
          </a:p>
        </p:txBody>
      </p:sp>
      <p:sp>
        <p:nvSpPr>
          <p:cNvPr id="4" name="Slide Number Placeholder 3"/>
          <p:cNvSpPr>
            <a:spLocks noGrp="1"/>
          </p:cNvSpPr>
          <p:nvPr>
            <p:ph type="sldNum" sz="quarter" idx="12"/>
          </p:nvPr>
        </p:nvSpPr>
        <p:spPr/>
        <p:txBody>
          <a:bodyPr/>
          <a:lstStyle/>
          <a:p>
            <a:fld id="{40FD56DC-5B91-4CA5-88E5-2FF7B8FFE86F}" type="slidenum">
              <a:rPr lang="en-AU" smtClean="0"/>
              <a:t>41</a:t>
            </a:fld>
            <a:endParaRPr lang="en-AU"/>
          </a:p>
        </p:txBody>
      </p:sp>
    </p:spTree>
    <p:extLst>
      <p:ext uri="{BB962C8B-B14F-4D97-AF65-F5344CB8AC3E}">
        <p14:creationId xmlns:p14="http://schemas.microsoft.com/office/powerpoint/2010/main" val="17694364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Referral Letters &amp; Referral Forms</a:t>
            </a:r>
            <a:endParaRPr lang="en-AU" dirty="0"/>
          </a:p>
        </p:txBody>
      </p:sp>
      <p:sp>
        <p:nvSpPr>
          <p:cNvPr id="3" name="Content Placeholder 2"/>
          <p:cNvSpPr>
            <a:spLocks noGrp="1"/>
          </p:cNvSpPr>
          <p:nvPr>
            <p:ph idx="1"/>
          </p:nvPr>
        </p:nvSpPr>
        <p:spPr/>
        <p:txBody>
          <a:bodyPr>
            <a:normAutofit fontScale="92500" lnSpcReduction="10000"/>
          </a:bodyPr>
          <a:lstStyle/>
          <a:p>
            <a:pPr>
              <a:lnSpc>
                <a:spcPct val="110000"/>
              </a:lnSpc>
            </a:pPr>
            <a:r>
              <a:rPr lang="en-AU" sz="3000" dirty="0"/>
              <a:t>referral </a:t>
            </a:r>
            <a:r>
              <a:rPr lang="en-AU" sz="3000" dirty="0" smtClean="0"/>
              <a:t>forms have </a:t>
            </a:r>
            <a:r>
              <a:rPr lang="en-AU" sz="3000" dirty="0"/>
              <a:t>been successful programs using an “Active Script” whereby General Practitioners (GPs) prescribed physical </a:t>
            </a:r>
            <a:r>
              <a:rPr lang="en-AU" sz="3000" dirty="0" smtClean="0"/>
              <a:t>activity</a:t>
            </a:r>
          </a:p>
          <a:p>
            <a:pPr lvl="1">
              <a:lnSpc>
                <a:spcPct val="110000"/>
              </a:lnSpc>
            </a:pPr>
            <a:r>
              <a:rPr lang="en-AU" dirty="0" smtClean="0"/>
              <a:t>They </a:t>
            </a:r>
            <a:r>
              <a:rPr lang="en-AU" dirty="0"/>
              <a:t>referred their patient onto either an exercise physiologist or fitness </a:t>
            </a:r>
            <a:r>
              <a:rPr lang="en-AU" dirty="0" smtClean="0"/>
              <a:t>professional</a:t>
            </a:r>
          </a:p>
          <a:p>
            <a:pPr lvl="1">
              <a:lnSpc>
                <a:spcPct val="110000"/>
              </a:lnSpc>
            </a:pPr>
            <a:r>
              <a:rPr lang="en-AU" dirty="0" smtClean="0"/>
              <a:t>Study </a:t>
            </a:r>
            <a:r>
              <a:rPr lang="en-AU" dirty="0"/>
              <a:t>found that from the 1000+ referrals, 55% of the patients saw an improvement in diet, 48% improvement in weight, 32% improvement in blood pressure, and 19% improvement in cholesterol (Philip, 2008).  </a:t>
            </a:r>
          </a:p>
          <a:p>
            <a:pPr>
              <a:lnSpc>
                <a:spcPct val="110000"/>
              </a:lnSpc>
            </a:pPr>
            <a:endParaRPr lang="en-AU" sz="2800" dirty="0"/>
          </a:p>
        </p:txBody>
      </p:sp>
      <p:sp>
        <p:nvSpPr>
          <p:cNvPr id="4" name="Slide Number Placeholder 3"/>
          <p:cNvSpPr>
            <a:spLocks noGrp="1"/>
          </p:cNvSpPr>
          <p:nvPr>
            <p:ph type="sldNum" sz="quarter" idx="12"/>
          </p:nvPr>
        </p:nvSpPr>
        <p:spPr/>
        <p:txBody>
          <a:bodyPr/>
          <a:lstStyle/>
          <a:p>
            <a:fld id="{40FD56DC-5B91-4CA5-88E5-2FF7B8FFE86F}" type="slidenum">
              <a:rPr lang="en-AU" smtClean="0"/>
              <a:t>42</a:t>
            </a:fld>
            <a:endParaRPr lang="en-AU"/>
          </a:p>
        </p:txBody>
      </p:sp>
    </p:spTree>
    <p:extLst>
      <p:ext uri="{BB962C8B-B14F-4D97-AF65-F5344CB8AC3E}">
        <p14:creationId xmlns:p14="http://schemas.microsoft.com/office/powerpoint/2010/main" val="31373231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Can include client records to health professional such as</a:t>
            </a:r>
            <a:endParaRPr lang="en-AU" dirty="0"/>
          </a:p>
        </p:txBody>
      </p:sp>
      <p:sp>
        <p:nvSpPr>
          <p:cNvPr id="3" name="Content Placeholder 2"/>
          <p:cNvSpPr>
            <a:spLocks noGrp="1"/>
          </p:cNvSpPr>
          <p:nvPr>
            <p:ph idx="1"/>
          </p:nvPr>
        </p:nvSpPr>
        <p:spPr/>
        <p:txBody>
          <a:bodyPr/>
          <a:lstStyle/>
          <a:p>
            <a:pPr lvl="0"/>
            <a:r>
              <a:rPr lang="en-US" dirty="0"/>
              <a:t>pre-exercise screening </a:t>
            </a:r>
            <a:r>
              <a:rPr lang="en-US" dirty="0" smtClean="0"/>
              <a:t>form</a:t>
            </a:r>
            <a:endParaRPr lang="en-AU" b="1" dirty="0"/>
          </a:p>
          <a:p>
            <a:pPr lvl="0"/>
            <a:r>
              <a:rPr lang="en-US" dirty="0"/>
              <a:t>fitness test </a:t>
            </a:r>
            <a:r>
              <a:rPr lang="en-US" dirty="0" smtClean="0"/>
              <a:t>results</a:t>
            </a:r>
            <a:endParaRPr lang="en-AU" b="1" dirty="0"/>
          </a:p>
          <a:p>
            <a:pPr lvl="0"/>
            <a:r>
              <a:rPr lang="en-US" dirty="0"/>
              <a:t>informed consent</a:t>
            </a:r>
            <a:r>
              <a:rPr lang="en-US" dirty="0" smtClean="0"/>
              <a:t>; </a:t>
            </a:r>
            <a:endParaRPr lang="en-AU" b="1" dirty="0"/>
          </a:p>
          <a:p>
            <a:pPr lvl="0"/>
            <a:r>
              <a:rPr lang="en-US" dirty="0"/>
              <a:t>caregiver or legal guardian sign </a:t>
            </a:r>
            <a:r>
              <a:rPr lang="en-US" dirty="0" smtClean="0"/>
              <a:t>off</a:t>
            </a:r>
            <a:endParaRPr lang="en-AU" b="1" dirty="0"/>
          </a:p>
          <a:p>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43</a:t>
            </a:fld>
            <a:endParaRPr lang="en-AU"/>
          </a:p>
        </p:txBody>
      </p:sp>
    </p:spTree>
    <p:extLst>
      <p:ext uri="{BB962C8B-B14F-4D97-AF65-F5344CB8AC3E}">
        <p14:creationId xmlns:p14="http://schemas.microsoft.com/office/powerpoint/2010/main" val="28293429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520" y="320674"/>
            <a:ext cx="8393970" cy="1325563"/>
          </a:xfrm>
        </p:spPr>
        <p:txBody>
          <a:bodyPr/>
          <a:lstStyle/>
          <a:p>
            <a:r>
              <a:rPr lang="en-AU" sz="3600" dirty="0" smtClean="0"/>
              <a:t>Being considered for referrals from Medical &amp; Allied Health Professionals</a:t>
            </a:r>
            <a:endParaRPr lang="en-AU" sz="3600" dirty="0"/>
          </a:p>
        </p:txBody>
      </p:sp>
      <p:sp>
        <p:nvSpPr>
          <p:cNvPr id="3" name="Content Placeholder 2"/>
          <p:cNvSpPr>
            <a:spLocks noGrp="1"/>
          </p:cNvSpPr>
          <p:nvPr>
            <p:ph idx="1"/>
          </p:nvPr>
        </p:nvSpPr>
        <p:spPr/>
        <p:txBody>
          <a:bodyPr>
            <a:normAutofit fontScale="92500" lnSpcReduction="10000"/>
          </a:bodyPr>
          <a:lstStyle/>
          <a:p>
            <a:pPr lvl="0"/>
            <a:r>
              <a:rPr lang="en-AU" dirty="0" smtClean="0"/>
              <a:t>Demonstrate competencies, skills &amp; expertise</a:t>
            </a:r>
          </a:p>
          <a:p>
            <a:pPr lvl="0"/>
            <a:r>
              <a:rPr lang="en-AU" dirty="0" smtClean="0"/>
              <a:t>Have ethical, legal and reliable business operations</a:t>
            </a:r>
          </a:p>
          <a:p>
            <a:pPr lvl="0"/>
            <a:r>
              <a:rPr lang="en-AU" dirty="0" smtClean="0"/>
              <a:t>Have a courteous and respectful manner</a:t>
            </a:r>
          </a:p>
          <a:p>
            <a:pPr lvl="0"/>
            <a:r>
              <a:rPr lang="en-AU" dirty="0" smtClean="0"/>
              <a:t>Excellent communication skills</a:t>
            </a:r>
          </a:p>
          <a:p>
            <a:pPr lvl="0"/>
            <a:r>
              <a:rPr lang="en-AU" dirty="0" smtClean="0"/>
              <a:t>Punctuality and reliability</a:t>
            </a:r>
          </a:p>
          <a:p>
            <a:pPr lvl="0"/>
            <a:r>
              <a:rPr lang="en-AU" dirty="0" smtClean="0"/>
              <a:t>Give value to the client</a:t>
            </a:r>
          </a:p>
          <a:p>
            <a:pPr lvl="0"/>
            <a:r>
              <a:rPr lang="en-AU" dirty="0" smtClean="0"/>
              <a:t>Operate within scope of practice</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44</a:t>
            </a:fld>
            <a:endParaRPr lang="en-AU"/>
          </a:p>
        </p:txBody>
      </p:sp>
    </p:spTree>
    <p:extLst>
      <p:ext uri="{BB962C8B-B14F-4D97-AF65-F5344CB8AC3E}">
        <p14:creationId xmlns:p14="http://schemas.microsoft.com/office/powerpoint/2010/main" val="2236185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520" y="320674"/>
            <a:ext cx="8393970" cy="1325563"/>
          </a:xfrm>
        </p:spPr>
        <p:txBody>
          <a:bodyPr/>
          <a:lstStyle/>
          <a:p>
            <a:r>
              <a:rPr lang="en-AU" sz="3600" dirty="0" smtClean="0"/>
              <a:t>Being considered for referrals from Medical &amp; Allied Health Professionals</a:t>
            </a:r>
            <a:endParaRPr lang="en-AU" sz="3600" dirty="0"/>
          </a:p>
        </p:txBody>
      </p:sp>
      <p:sp>
        <p:nvSpPr>
          <p:cNvPr id="3" name="Content Placeholder 2"/>
          <p:cNvSpPr>
            <a:spLocks noGrp="1"/>
          </p:cNvSpPr>
          <p:nvPr>
            <p:ph idx="1"/>
          </p:nvPr>
        </p:nvSpPr>
        <p:spPr/>
        <p:txBody>
          <a:bodyPr>
            <a:normAutofit/>
          </a:bodyPr>
          <a:lstStyle/>
          <a:p>
            <a:pPr lvl="0"/>
            <a:r>
              <a:rPr lang="en-AU" dirty="0" smtClean="0"/>
              <a:t>Have testimonials</a:t>
            </a:r>
          </a:p>
          <a:p>
            <a:pPr lvl="0"/>
            <a:r>
              <a:rPr lang="en-AU" dirty="0" smtClean="0"/>
              <a:t>Be a specialist in a particular area / niche market</a:t>
            </a:r>
          </a:p>
          <a:p>
            <a:pPr lvl="0"/>
            <a:r>
              <a:rPr lang="en-AU" dirty="0" smtClean="0"/>
              <a:t>Ask for referrals</a:t>
            </a:r>
          </a:p>
          <a:p>
            <a:pPr lvl="0"/>
            <a:r>
              <a:rPr lang="en-AU" dirty="0" smtClean="0"/>
              <a:t>Network</a:t>
            </a:r>
          </a:p>
          <a:p>
            <a:pPr lvl="0"/>
            <a:r>
              <a:rPr lang="en-AU" dirty="0" smtClean="0"/>
              <a:t>Participate in voluntary work</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45</a:t>
            </a:fld>
            <a:endParaRPr lang="en-AU"/>
          </a:p>
        </p:txBody>
      </p:sp>
    </p:spTree>
    <p:extLst>
      <p:ext uri="{BB962C8B-B14F-4D97-AF65-F5344CB8AC3E}">
        <p14:creationId xmlns:p14="http://schemas.microsoft.com/office/powerpoint/2010/main" val="27577554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Client Records</a:t>
            </a:r>
            <a:endParaRPr lang="en-AU" dirty="0"/>
          </a:p>
        </p:txBody>
      </p:sp>
      <p:sp>
        <p:nvSpPr>
          <p:cNvPr id="3" name="Content Placeholder 2"/>
          <p:cNvSpPr>
            <a:spLocks noGrp="1"/>
          </p:cNvSpPr>
          <p:nvPr>
            <p:ph idx="1"/>
          </p:nvPr>
        </p:nvSpPr>
        <p:spPr/>
        <p:txBody>
          <a:bodyPr>
            <a:normAutofit fontScale="92500" lnSpcReduction="10000"/>
          </a:bodyPr>
          <a:lstStyle/>
          <a:p>
            <a:r>
              <a:rPr lang="en-US" sz="2800" dirty="0"/>
              <a:t>parental or guardian consent, if relevant</a:t>
            </a:r>
            <a:endParaRPr lang="en-US" sz="2800" b="1" dirty="0"/>
          </a:p>
          <a:p>
            <a:r>
              <a:rPr lang="en-US" sz="2800" dirty="0"/>
              <a:t>pre-exercise screening results</a:t>
            </a:r>
            <a:endParaRPr lang="en-US" sz="2800" b="1" dirty="0"/>
          </a:p>
          <a:p>
            <a:r>
              <a:rPr lang="en-US" sz="2800" dirty="0"/>
              <a:t>other client health information</a:t>
            </a:r>
            <a:endParaRPr lang="en-US" sz="2800" b="1" dirty="0"/>
          </a:p>
          <a:p>
            <a:r>
              <a:rPr lang="en-US" sz="2800" dirty="0"/>
              <a:t>client informed consent</a:t>
            </a:r>
            <a:endParaRPr lang="en-US" sz="2800" b="1" dirty="0"/>
          </a:p>
          <a:p>
            <a:r>
              <a:rPr lang="en-US" sz="2800" dirty="0"/>
              <a:t>documented guidance provided by medical or allied health professional</a:t>
            </a:r>
            <a:endParaRPr lang="en-US" sz="2800" b="1" dirty="0"/>
          </a:p>
          <a:p>
            <a:r>
              <a:rPr lang="en-US" sz="2800" dirty="0"/>
              <a:t>clinical test results, as required </a:t>
            </a:r>
            <a:endParaRPr lang="en-US" sz="2800" b="1" dirty="0"/>
          </a:p>
          <a:p>
            <a:r>
              <a:rPr lang="en-US" sz="2800" dirty="0"/>
              <a:t>fitness test results, as required</a:t>
            </a:r>
            <a:endParaRPr lang="en-US" sz="2800" b="1" dirty="0"/>
          </a:p>
          <a:p>
            <a:r>
              <a:rPr lang="en-US" sz="2800" dirty="0"/>
              <a:t>exercise program</a:t>
            </a:r>
            <a:endParaRPr lang="en-US" sz="2800" b="1" dirty="0"/>
          </a:p>
          <a:p>
            <a:r>
              <a:rPr lang="en-US" sz="2800" dirty="0"/>
              <a:t>client participation</a:t>
            </a:r>
            <a:endParaRPr lang="en-US" sz="2800" b="1" dirty="0"/>
          </a:p>
        </p:txBody>
      </p:sp>
      <p:sp>
        <p:nvSpPr>
          <p:cNvPr id="4" name="Slide Number Placeholder 3"/>
          <p:cNvSpPr>
            <a:spLocks noGrp="1"/>
          </p:cNvSpPr>
          <p:nvPr>
            <p:ph type="sldNum" sz="quarter" idx="12"/>
          </p:nvPr>
        </p:nvSpPr>
        <p:spPr/>
        <p:txBody>
          <a:bodyPr/>
          <a:lstStyle/>
          <a:p>
            <a:fld id="{40FD56DC-5B91-4CA5-88E5-2FF7B8FFE86F}" type="slidenum">
              <a:rPr lang="en-AU" smtClean="0"/>
              <a:t>46</a:t>
            </a:fld>
            <a:endParaRPr lang="en-AU"/>
          </a:p>
        </p:txBody>
      </p:sp>
    </p:spTree>
    <p:extLst>
      <p:ext uri="{BB962C8B-B14F-4D97-AF65-F5344CB8AC3E}">
        <p14:creationId xmlns:p14="http://schemas.microsoft.com/office/powerpoint/2010/main" val="34290078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520" y="320674"/>
            <a:ext cx="8393970" cy="1325563"/>
          </a:xfrm>
        </p:spPr>
        <p:txBody>
          <a:bodyPr/>
          <a:lstStyle/>
          <a:p>
            <a:r>
              <a:rPr lang="en-AU" sz="3600" dirty="0" smtClean="0"/>
              <a:t>Case File Management</a:t>
            </a:r>
            <a:endParaRPr lang="en-AU" sz="3600" dirty="0"/>
          </a:p>
        </p:txBody>
      </p:sp>
      <p:sp>
        <p:nvSpPr>
          <p:cNvPr id="3" name="Content Placeholder 2"/>
          <p:cNvSpPr>
            <a:spLocks noGrp="1"/>
          </p:cNvSpPr>
          <p:nvPr>
            <p:ph idx="1"/>
          </p:nvPr>
        </p:nvSpPr>
        <p:spPr>
          <a:xfrm>
            <a:off x="461246" y="1510036"/>
            <a:ext cx="8286244" cy="4351338"/>
          </a:xfrm>
        </p:spPr>
        <p:txBody>
          <a:bodyPr>
            <a:normAutofit/>
          </a:bodyPr>
          <a:lstStyle/>
          <a:p>
            <a:pPr lvl="0"/>
            <a:r>
              <a:rPr lang="en-AU" dirty="0" smtClean="0"/>
              <a:t>Case management</a:t>
            </a:r>
          </a:p>
          <a:p>
            <a:pPr lvl="1"/>
            <a:r>
              <a:rPr lang="en-AU" dirty="0" smtClean="0"/>
              <a:t>Process that helps monitor the continuity and quality of a particular service</a:t>
            </a:r>
          </a:p>
          <a:p>
            <a:pPr lvl="1"/>
            <a:r>
              <a:rPr lang="en-AU" dirty="0" smtClean="0"/>
              <a:t>Personal trainers focus is to assist clients to develop behaviours and implement the skills necessary for health improvement</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47</a:t>
            </a:fld>
            <a:endParaRPr lang="en-AU"/>
          </a:p>
        </p:txBody>
      </p:sp>
    </p:spTree>
    <p:extLst>
      <p:ext uri="{BB962C8B-B14F-4D97-AF65-F5344CB8AC3E}">
        <p14:creationId xmlns:p14="http://schemas.microsoft.com/office/powerpoint/2010/main" val="18057251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520" y="320674"/>
            <a:ext cx="8393970" cy="1325563"/>
          </a:xfrm>
        </p:spPr>
        <p:txBody>
          <a:bodyPr/>
          <a:lstStyle/>
          <a:p>
            <a:r>
              <a:rPr lang="en-AU" sz="3600" dirty="0" smtClean="0"/>
              <a:t>Case File Management</a:t>
            </a:r>
            <a:endParaRPr lang="en-AU" sz="3600" dirty="0"/>
          </a:p>
        </p:txBody>
      </p:sp>
      <p:sp>
        <p:nvSpPr>
          <p:cNvPr id="3" name="Content Placeholder 2"/>
          <p:cNvSpPr>
            <a:spLocks noGrp="1"/>
          </p:cNvSpPr>
          <p:nvPr>
            <p:ph idx="1"/>
          </p:nvPr>
        </p:nvSpPr>
        <p:spPr>
          <a:xfrm>
            <a:off x="461246" y="1510036"/>
            <a:ext cx="8286244" cy="4351338"/>
          </a:xfrm>
        </p:spPr>
        <p:txBody>
          <a:bodyPr>
            <a:normAutofit/>
          </a:bodyPr>
          <a:lstStyle/>
          <a:p>
            <a:pPr lvl="0"/>
            <a:r>
              <a:rPr lang="en-AU" dirty="0" smtClean="0"/>
              <a:t>Maintaining a professional, accountable and effective business operation</a:t>
            </a:r>
          </a:p>
          <a:p>
            <a:pPr lvl="0"/>
            <a:r>
              <a:rPr lang="en-AU" dirty="0" smtClean="0"/>
              <a:t>Providing continuity between worker</a:t>
            </a:r>
          </a:p>
          <a:p>
            <a:pPr lvl="0"/>
            <a:r>
              <a:rPr lang="en-AU" dirty="0" smtClean="0"/>
              <a:t>Preventing client frustration and time wasting</a:t>
            </a:r>
          </a:p>
          <a:p>
            <a:pPr lvl="0"/>
            <a:r>
              <a:rPr lang="en-AU" dirty="0" smtClean="0"/>
              <a:t>Providing accurate record</a:t>
            </a:r>
          </a:p>
          <a:p>
            <a:pPr lvl="0"/>
            <a:r>
              <a:rPr lang="en-AU" dirty="0" smtClean="0"/>
              <a:t>Having background information if further reports are required by the client</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48</a:t>
            </a:fld>
            <a:endParaRPr lang="en-AU"/>
          </a:p>
        </p:txBody>
      </p:sp>
    </p:spTree>
    <p:extLst>
      <p:ext uri="{BB962C8B-B14F-4D97-AF65-F5344CB8AC3E}">
        <p14:creationId xmlns:p14="http://schemas.microsoft.com/office/powerpoint/2010/main" val="39496207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520" y="320674"/>
            <a:ext cx="8393970" cy="1325563"/>
          </a:xfrm>
        </p:spPr>
        <p:txBody>
          <a:bodyPr/>
          <a:lstStyle/>
          <a:p>
            <a:r>
              <a:rPr lang="en-AU" sz="3600" dirty="0" smtClean="0"/>
              <a:t>When you receive referral … </a:t>
            </a:r>
            <a:endParaRPr lang="en-AU" sz="3600" dirty="0"/>
          </a:p>
        </p:txBody>
      </p:sp>
      <p:sp>
        <p:nvSpPr>
          <p:cNvPr id="3" name="Content Placeholder 2"/>
          <p:cNvSpPr>
            <a:spLocks noGrp="1"/>
          </p:cNvSpPr>
          <p:nvPr>
            <p:ph idx="1"/>
          </p:nvPr>
        </p:nvSpPr>
        <p:spPr>
          <a:xfrm>
            <a:off x="461246" y="1510036"/>
            <a:ext cx="8286244" cy="4351338"/>
          </a:xfrm>
        </p:spPr>
        <p:txBody>
          <a:bodyPr>
            <a:normAutofit/>
          </a:bodyPr>
          <a:lstStyle/>
          <a:p>
            <a:pPr lvl="0"/>
            <a:r>
              <a:rPr lang="en-AU" dirty="0" smtClean="0"/>
              <a:t>Contact client to schedule an interview</a:t>
            </a:r>
          </a:p>
          <a:p>
            <a:pPr lvl="0"/>
            <a:r>
              <a:rPr lang="en-AU" dirty="0" smtClean="0"/>
              <a:t>Interview client to gain relevant information on their health and their goals</a:t>
            </a:r>
          </a:p>
          <a:p>
            <a:pPr lvl="0"/>
            <a:r>
              <a:rPr lang="en-AU" dirty="0" smtClean="0"/>
              <a:t>Provide client with range of activities</a:t>
            </a:r>
          </a:p>
          <a:p>
            <a:pPr lvl="0"/>
            <a:r>
              <a:rPr lang="en-AU" dirty="0" smtClean="0"/>
              <a:t>Orient client to policies and procedures relevant to the business operation</a:t>
            </a:r>
          </a:p>
          <a:p>
            <a:pPr lvl="0"/>
            <a:r>
              <a:rPr lang="en-AU" dirty="0" smtClean="0"/>
              <a:t>Provide orientation to </a:t>
            </a:r>
            <a:r>
              <a:rPr lang="en-AU" smtClean="0"/>
              <a:t>the premises</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49</a:t>
            </a:fld>
            <a:endParaRPr lang="en-AU"/>
          </a:p>
        </p:txBody>
      </p:sp>
    </p:spTree>
    <p:extLst>
      <p:ext uri="{BB962C8B-B14F-4D97-AF65-F5344CB8AC3E}">
        <p14:creationId xmlns:p14="http://schemas.microsoft.com/office/powerpoint/2010/main" val="6391635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520" y="320674"/>
            <a:ext cx="8393970" cy="1325563"/>
          </a:xfrm>
        </p:spPr>
        <p:txBody>
          <a:bodyPr/>
          <a:lstStyle/>
          <a:p>
            <a:r>
              <a:rPr lang="en-AU" sz="3600" dirty="0" smtClean="0"/>
              <a:t>When you receive referral … </a:t>
            </a:r>
            <a:endParaRPr lang="en-AU" sz="3600" dirty="0"/>
          </a:p>
        </p:txBody>
      </p:sp>
      <p:sp>
        <p:nvSpPr>
          <p:cNvPr id="3" name="Content Placeholder 2"/>
          <p:cNvSpPr>
            <a:spLocks noGrp="1"/>
          </p:cNvSpPr>
          <p:nvPr>
            <p:ph idx="1"/>
          </p:nvPr>
        </p:nvSpPr>
        <p:spPr>
          <a:xfrm>
            <a:off x="461246" y="1510036"/>
            <a:ext cx="8286244" cy="4351338"/>
          </a:xfrm>
        </p:spPr>
        <p:txBody>
          <a:bodyPr>
            <a:normAutofit/>
          </a:bodyPr>
          <a:lstStyle/>
          <a:p>
            <a:pPr lvl="0"/>
            <a:r>
              <a:rPr lang="en-AU" dirty="0" smtClean="0"/>
              <a:t>Contact client to schedule an interview</a:t>
            </a:r>
          </a:p>
          <a:p>
            <a:pPr lvl="0"/>
            <a:r>
              <a:rPr lang="en-AU" dirty="0" smtClean="0"/>
              <a:t>Interview client to gain relevant information on their health and their goals</a:t>
            </a:r>
          </a:p>
          <a:p>
            <a:pPr lvl="0"/>
            <a:r>
              <a:rPr lang="en-AU" dirty="0" smtClean="0"/>
              <a:t>Provide client with range of activities</a:t>
            </a:r>
          </a:p>
          <a:p>
            <a:pPr lvl="0"/>
            <a:r>
              <a:rPr lang="en-AU" dirty="0" smtClean="0"/>
              <a:t>Orient client to policies and procedures relevant to the business operation</a:t>
            </a:r>
          </a:p>
          <a:p>
            <a:pPr lvl="0"/>
            <a:r>
              <a:rPr lang="en-AU" dirty="0" smtClean="0"/>
              <a:t>Provide orientation to </a:t>
            </a:r>
            <a:r>
              <a:rPr lang="en-AU" smtClean="0"/>
              <a:t>the premises</a:t>
            </a:r>
            <a:endParaRPr lang="en-AU" dirty="0"/>
          </a:p>
        </p:txBody>
      </p:sp>
      <p:sp>
        <p:nvSpPr>
          <p:cNvPr id="4" name="Slide Number Placeholder 3"/>
          <p:cNvSpPr>
            <a:spLocks noGrp="1"/>
          </p:cNvSpPr>
          <p:nvPr>
            <p:ph type="sldNum" sz="quarter" idx="12"/>
          </p:nvPr>
        </p:nvSpPr>
        <p:spPr/>
        <p:txBody>
          <a:bodyPr/>
          <a:lstStyle/>
          <a:p>
            <a:fld id="{40FD56DC-5B91-4CA5-88E5-2FF7B8FFE86F}" type="slidenum">
              <a:rPr lang="en-AU" smtClean="0"/>
              <a:t>50</a:t>
            </a:fld>
            <a:endParaRPr lang="en-AU"/>
          </a:p>
        </p:txBody>
      </p:sp>
    </p:spTree>
    <p:extLst>
      <p:ext uri="{BB962C8B-B14F-4D97-AF65-F5344CB8AC3E}">
        <p14:creationId xmlns:p14="http://schemas.microsoft.com/office/powerpoint/2010/main" val="33001766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520" y="320674"/>
            <a:ext cx="8393970" cy="865575"/>
          </a:xfrm>
        </p:spPr>
        <p:txBody>
          <a:bodyPr/>
          <a:lstStyle/>
          <a:p>
            <a:r>
              <a:rPr lang="en-AU" sz="3600" dirty="0" smtClean="0"/>
              <a:t>Protecting Client Information</a:t>
            </a:r>
            <a:endParaRPr lang="en-AU" sz="3600" dirty="0"/>
          </a:p>
        </p:txBody>
      </p:sp>
      <p:sp>
        <p:nvSpPr>
          <p:cNvPr id="3" name="Content Placeholder 2"/>
          <p:cNvSpPr>
            <a:spLocks noGrp="1"/>
          </p:cNvSpPr>
          <p:nvPr>
            <p:ph idx="1"/>
          </p:nvPr>
        </p:nvSpPr>
        <p:spPr>
          <a:xfrm>
            <a:off x="461246" y="1383957"/>
            <a:ext cx="8286244" cy="4180853"/>
          </a:xfrm>
        </p:spPr>
        <p:txBody>
          <a:bodyPr>
            <a:noAutofit/>
          </a:bodyPr>
          <a:lstStyle/>
          <a:p>
            <a:pPr lvl="0"/>
            <a:r>
              <a:rPr lang="en-US" sz="2000" dirty="0"/>
              <a:t>Only collect information you need.</a:t>
            </a:r>
            <a:endParaRPr lang="en-US" sz="2000" b="1" dirty="0"/>
          </a:p>
          <a:p>
            <a:pPr lvl="0"/>
            <a:r>
              <a:rPr lang="en-US" sz="2000" dirty="0"/>
              <a:t>Don’t collect personal information about an individual just because you think that information may come in handy later.</a:t>
            </a:r>
            <a:endParaRPr lang="en-US" sz="2000" b="1" dirty="0"/>
          </a:p>
          <a:p>
            <a:pPr lvl="0"/>
            <a:r>
              <a:rPr lang="en-US" sz="2000" dirty="0"/>
              <a:t>Tell people how you are going to handle the personal information you collect about them.</a:t>
            </a:r>
            <a:endParaRPr lang="en-US" sz="2000" b="1" dirty="0"/>
          </a:p>
          <a:p>
            <a:pPr lvl="0"/>
            <a:r>
              <a:rPr lang="en-US" sz="2000" dirty="0"/>
              <a:t>Think about using personal information for a particular purpose.</a:t>
            </a:r>
            <a:endParaRPr lang="en-US" sz="2000" b="1" dirty="0"/>
          </a:p>
          <a:p>
            <a:pPr lvl="0"/>
            <a:r>
              <a:rPr lang="en-US" sz="2000" dirty="0"/>
              <a:t>Think before disclosing personal information.</a:t>
            </a:r>
            <a:endParaRPr lang="en-US" sz="2000" b="1" dirty="0"/>
          </a:p>
          <a:p>
            <a:pPr lvl="0"/>
            <a:r>
              <a:rPr lang="en-US" sz="2000" dirty="0"/>
              <a:t>If people ask, give them access to the personal information you hold about them.</a:t>
            </a:r>
            <a:endParaRPr lang="en-US" sz="2000" b="1" dirty="0"/>
          </a:p>
          <a:p>
            <a:pPr lvl="0"/>
            <a:r>
              <a:rPr lang="en-US" sz="2000" dirty="0"/>
              <a:t>Keep personal information secure.</a:t>
            </a:r>
            <a:endParaRPr lang="en-US" sz="2000" b="1" dirty="0"/>
          </a:p>
          <a:p>
            <a:pPr lvl="0"/>
            <a:r>
              <a:rPr lang="en-US" sz="2000" dirty="0"/>
              <a:t>Don’t keep information you no longer need or that you no longer need to retain.</a:t>
            </a:r>
            <a:endParaRPr lang="en-US" sz="2000" b="1" dirty="0"/>
          </a:p>
          <a:p>
            <a:pPr lvl="0"/>
            <a:r>
              <a:rPr lang="en-US" sz="2000" dirty="0"/>
              <a:t>Keep personal information accurate and up to date.</a:t>
            </a:r>
            <a:endParaRPr lang="en-US" sz="2000" b="1" dirty="0"/>
          </a:p>
          <a:p>
            <a:pPr lvl="0"/>
            <a:r>
              <a:rPr lang="en-US" sz="2000" dirty="0"/>
              <a:t>Consider making someone in your </a:t>
            </a:r>
            <a:r>
              <a:rPr lang="en-US" sz="2000" dirty="0" err="1"/>
              <a:t>organisation</a:t>
            </a:r>
            <a:r>
              <a:rPr lang="en-US" sz="2000" dirty="0"/>
              <a:t> or agency responsible for privacy.</a:t>
            </a:r>
            <a:endParaRPr lang="en-US" sz="2000" b="1" dirty="0"/>
          </a:p>
        </p:txBody>
      </p:sp>
      <p:sp>
        <p:nvSpPr>
          <p:cNvPr id="4" name="Slide Number Placeholder 3"/>
          <p:cNvSpPr>
            <a:spLocks noGrp="1"/>
          </p:cNvSpPr>
          <p:nvPr>
            <p:ph type="sldNum" sz="quarter" idx="12"/>
          </p:nvPr>
        </p:nvSpPr>
        <p:spPr/>
        <p:txBody>
          <a:bodyPr/>
          <a:lstStyle/>
          <a:p>
            <a:fld id="{40FD56DC-5B91-4CA5-88E5-2FF7B8FFE86F}" type="slidenum">
              <a:rPr lang="en-AU" smtClean="0"/>
              <a:t>51</a:t>
            </a:fld>
            <a:endParaRPr lang="en-AU"/>
          </a:p>
        </p:txBody>
      </p:sp>
    </p:spTree>
    <p:extLst>
      <p:ext uri="{BB962C8B-B14F-4D97-AF65-F5344CB8AC3E}">
        <p14:creationId xmlns:p14="http://schemas.microsoft.com/office/powerpoint/2010/main" val="10103577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520" y="320674"/>
            <a:ext cx="8393970" cy="1325563"/>
          </a:xfrm>
        </p:spPr>
        <p:txBody>
          <a:bodyPr/>
          <a:lstStyle/>
          <a:p>
            <a:r>
              <a:rPr lang="en-AU" sz="3600" dirty="0" smtClean="0"/>
              <a:t>Organisational Policies and Procedures</a:t>
            </a:r>
            <a:endParaRPr lang="en-AU" sz="3600" dirty="0"/>
          </a:p>
        </p:txBody>
      </p:sp>
      <p:sp>
        <p:nvSpPr>
          <p:cNvPr id="3" name="Content Placeholder 2"/>
          <p:cNvSpPr>
            <a:spLocks noGrp="1"/>
          </p:cNvSpPr>
          <p:nvPr>
            <p:ph idx="1"/>
          </p:nvPr>
        </p:nvSpPr>
        <p:spPr>
          <a:xfrm>
            <a:off x="461246" y="1853292"/>
            <a:ext cx="8286244" cy="4008081"/>
          </a:xfrm>
        </p:spPr>
        <p:txBody>
          <a:bodyPr>
            <a:noAutofit/>
          </a:bodyPr>
          <a:lstStyle/>
          <a:p>
            <a:r>
              <a:rPr lang="en-US" sz="2400" dirty="0"/>
              <a:t>industry endorsed risk management protocols, exercise implications and referral requirements </a:t>
            </a:r>
            <a:endParaRPr lang="en-US" sz="2400" b="1" dirty="0"/>
          </a:p>
          <a:p>
            <a:r>
              <a:rPr lang="en-US" sz="2400" dirty="0"/>
              <a:t>confidentiality</a:t>
            </a:r>
            <a:endParaRPr lang="en-US" sz="2400" b="1" dirty="0"/>
          </a:p>
          <a:p>
            <a:r>
              <a:rPr lang="en-US" sz="2400" dirty="0"/>
              <a:t>privacy</a:t>
            </a:r>
            <a:endParaRPr lang="en-US" sz="2400" b="1" dirty="0"/>
          </a:p>
          <a:p>
            <a:r>
              <a:rPr lang="en-US" sz="2400" dirty="0"/>
              <a:t>recording client information</a:t>
            </a:r>
            <a:endParaRPr lang="en-US" sz="2400" b="1" dirty="0"/>
          </a:p>
          <a:p>
            <a:r>
              <a:rPr lang="en-US" sz="2400" dirty="0"/>
              <a:t>hygiene</a:t>
            </a:r>
            <a:endParaRPr lang="en-US" sz="2400" b="1" dirty="0"/>
          </a:p>
          <a:p>
            <a:r>
              <a:rPr lang="en-US" sz="2400" dirty="0"/>
              <a:t>emergency</a:t>
            </a:r>
            <a:endParaRPr lang="en-US" sz="2400" b="1" dirty="0"/>
          </a:p>
          <a:p>
            <a:r>
              <a:rPr lang="en-US" sz="2400" dirty="0"/>
              <a:t>standards of personal presentation</a:t>
            </a:r>
            <a:endParaRPr lang="en-US" sz="2400" b="1" dirty="0"/>
          </a:p>
          <a:p>
            <a:r>
              <a:rPr lang="en-US" sz="2400" dirty="0"/>
              <a:t>participant’s clothing and footwear</a:t>
            </a:r>
            <a:endParaRPr lang="en-US" sz="2400" b="1" dirty="0"/>
          </a:p>
          <a:p>
            <a:r>
              <a:rPr lang="en-US" sz="2400" dirty="0"/>
              <a:t>use, care and maintenance of equipment</a:t>
            </a:r>
            <a:endParaRPr lang="en-US" sz="2400" b="1" dirty="0"/>
          </a:p>
        </p:txBody>
      </p:sp>
      <p:sp>
        <p:nvSpPr>
          <p:cNvPr id="4" name="Slide Number Placeholder 3"/>
          <p:cNvSpPr>
            <a:spLocks noGrp="1"/>
          </p:cNvSpPr>
          <p:nvPr>
            <p:ph type="sldNum" sz="quarter" idx="12"/>
          </p:nvPr>
        </p:nvSpPr>
        <p:spPr/>
        <p:txBody>
          <a:bodyPr/>
          <a:lstStyle/>
          <a:p>
            <a:fld id="{40FD56DC-5B91-4CA5-88E5-2FF7B8FFE86F}" type="slidenum">
              <a:rPr lang="en-AU" smtClean="0"/>
              <a:t>52</a:t>
            </a:fld>
            <a:endParaRPr lang="en-AU"/>
          </a:p>
        </p:txBody>
      </p:sp>
    </p:spTree>
    <p:extLst>
      <p:ext uri="{BB962C8B-B14F-4D97-AF65-F5344CB8AC3E}">
        <p14:creationId xmlns:p14="http://schemas.microsoft.com/office/powerpoint/2010/main" val="383143459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1141</TotalTime>
  <Words>2436</Words>
  <Application>Microsoft Office PowerPoint</Application>
  <PresentationFormat>On-screen Show (4:3)</PresentationFormat>
  <Paragraphs>419</Paragraphs>
  <Slides>52</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52</vt:i4>
      </vt:variant>
    </vt:vector>
  </HeadingPairs>
  <TitlesOfParts>
    <vt:vector size="57" baseType="lpstr">
      <vt:lpstr>Arial</vt:lpstr>
      <vt:lpstr>Calibri</vt:lpstr>
      <vt:lpstr>Calibri Light</vt:lpstr>
      <vt:lpstr>Times New Roman</vt:lpstr>
      <vt:lpstr>Office Theme</vt:lpstr>
      <vt:lpstr>Collaborate with medical and allied health professionals</vt:lpstr>
      <vt:lpstr>Legislation and Regulatory Requirements</vt:lpstr>
      <vt:lpstr>Informed Consent</vt:lpstr>
      <vt:lpstr>Informed Consent</vt:lpstr>
      <vt:lpstr>To be considered negligent</vt:lpstr>
      <vt:lpstr>What fitness professionals CAN do …</vt:lpstr>
      <vt:lpstr>What fitness professionals CAN do …</vt:lpstr>
      <vt:lpstr>What fitness professionals CANNOT do …</vt:lpstr>
      <vt:lpstr>What is a ‘patient’?</vt:lpstr>
      <vt:lpstr>What is a ‘health professional’?</vt:lpstr>
      <vt:lpstr>Advantages of working with medical and AHPs</vt:lpstr>
      <vt:lpstr>Essential Components of a Successful Referral</vt:lpstr>
      <vt:lpstr>Refer client when …</vt:lpstr>
      <vt:lpstr>Establishing Referrals</vt:lpstr>
      <vt:lpstr>Types of Medical and Allied Health Professionals</vt:lpstr>
      <vt:lpstr>Types of Medical and Allied Health Professionals</vt:lpstr>
      <vt:lpstr>Types of Medical and Allied Health Professionals</vt:lpstr>
      <vt:lpstr>Types of Medical and Allied Health Professionals</vt:lpstr>
      <vt:lpstr>Types of Medical and Allied Health Professionals</vt:lpstr>
      <vt:lpstr>Types of Medical and Allied Health Professionals</vt:lpstr>
      <vt:lpstr>Types of Medical and Allied Health Professionals</vt:lpstr>
      <vt:lpstr>Types of Medical and Allied Health Professionals</vt:lpstr>
      <vt:lpstr>Types of Medical and Allied Health Professionals</vt:lpstr>
      <vt:lpstr>Types of Medical and Allied Health Professionals</vt:lpstr>
      <vt:lpstr>Types of Medical and Allied Health Professionals</vt:lpstr>
      <vt:lpstr>Types of Medical and Allied Health Professionals</vt:lpstr>
      <vt:lpstr>Types of Medical and Allied Health Professionals</vt:lpstr>
      <vt:lpstr>Alternative Medicine Practitioners </vt:lpstr>
      <vt:lpstr>Alternative Medicine</vt:lpstr>
      <vt:lpstr>Alternative Medicine</vt:lpstr>
      <vt:lpstr>Alternative Medicine</vt:lpstr>
      <vt:lpstr>Alternative Medicine</vt:lpstr>
      <vt:lpstr>Alternative Medicine</vt:lpstr>
      <vt:lpstr>Alternative Medicine</vt:lpstr>
      <vt:lpstr>Alternative Medicine</vt:lpstr>
      <vt:lpstr>Alternative Medicine</vt:lpstr>
      <vt:lpstr>Alternative Medicine</vt:lpstr>
      <vt:lpstr>Alternative Medicine</vt:lpstr>
      <vt:lpstr>Situations/Conditions when medical referral is needed</vt:lpstr>
      <vt:lpstr>Situations/Conditions when medical referral is needed</vt:lpstr>
      <vt:lpstr>Signs and Symptoms of Instability</vt:lpstr>
      <vt:lpstr>Referral Letters &amp; Referral Forms</vt:lpstr>
      <vt:lpstr>Can include client records to health professional such as</vt:lpstr>
      <vt:lpstr>Being considered for referrals from Medical &amp; Allied Health Professionals</vt:lpstr>
      <vt:lpstr>Being considered for referrals from Medical &amp; Allied Health Professionals</vt:lpstr>
      <vt:lpstr>Client Records</vt:lpstr>
      <vt:lpstr>Case File Management</vt:lpstr>
      <vt:lpstr>Case File Management</vt:lpstr>
      <vt:lpstr>When you receive referral … </vt:lpstr>
      <vt:lpstr>When you receive referral … </vt:lpstr>
      <vt:lpstr>Protecting Client Information</vt:lpstr>
      <vt:lpstr>Organisational Policies and Procedures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 collaboratively with medical and allied health professionals</dc:title>
  <dc:creator>Dion Klein</dc:creator>
  <cp:lastModifiedBy>Dr Dion</cp:lastModifiedBy>
  <cp:revision>21</cp:revision>
  <dcterms:created xsi:type="dcterms:W3CDTF">2014-04-11T02:22:32Z</dcterms:created>
  <dcterms:modified xsi:type="dcterms:W3CDTF">2015-12-09T22:21:37Z</dcterms:modified>
</cp:coreProperties>
</file>