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4" r:id="rId6"/>
    <p:sldId id="262" r:id="rId7"/>
    <p:sldId id="263" r:id="rId8"/>
    <p:sldId id="265" r:id="rId9"/>
    <p:sldId id="266" r:id="rId10"/>
    <p:sldId id="267" r:id="rId11"/>
    <p:sldId id="268" r:id="rId12"/>
    <p:sldId id="269" r:id="rId13"/>
    <p:sldId id="270" r:id="rId14"/>
    <p:sldId id="271" r:id="rId15"/>
    <p:sldId id="272" r:id="rId16"/>
    <p:sldId id="273" r:id="rId17"/>
    <p:sldId id="274" r:id="rId18"/>
    <p:sldId id="258"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7/27/2018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TRENCHING AND EXCAVATIONS</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lstStyle/>
          <a:p>
            <a:pPr lvl="0"/>
            <a:r>
              <a:rPr lang="en-AU" dirty="0"/>
              <a:t>Understand legislative requirements in relation to excavations and trenches</a:t>
            </a:r>
            <a:r>
              <a:rPr lang="en-AU" dirty="0" smtClean="0"/>
              <a:t>.</a:t>
            </a:r>
          </a:p>
          <a:p>
            <a:pPr marL="0" lvl="0" indent="0">
              <a:buNone/>
            </a:pPr>
            <a:endParaRPr lang="en-AU" dirty="0"/>
          </a:p>
          <a:p>
            <a:pPr lvl="0"/>
            <a:r>
              <a:rPr lang="en-AU" dirty="0"/>
              <a:t>Identify hazards associated with excavations and implement controls to protect workers and others.</a:t>
            </a:r>
          </a:p>
          <a:p>
            <a:pPr marL="0" indent="0">
              <a:buNone/>
            </a:pPr>
            <a:endParaRPr lang="en-AU" dirty="0"/>
          </a:p>
        </p:txBody>
      </p:sp>
    </p:spTree>
    <p:extLst>
      <p:ext uri="{BB962C8B-B14F-4D97-AF65-F5344CB8AC3E}">
        <p14:creationId xmlns:p14="http://schemas.microsoft.com/office/powerpoint/2010/main" val="32874580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excavation work?</a:t>
            </a:r>
            <a:endParaRPr lang="en-AU" dirty="0"/>
          </a:p>
        </p:txBody>
      </p:sp>
      <p:sp>
        <p:nvSpPr>
          <p:cNvPr id="3" name="Content Placeholder 2"/>
          <p:cNvSpPr>
            <a:spLocks noGrp="1"/>
          </p:cNvSpPr>
          <p:nvPr>
            <p:ph idx="1"/>
          </p:nvPr>
        </p:nvSpPr>
        <p:spPr/>
        <p:txBody>
          <a:bodyPr>
            <a:normAutofit fontScale="55000" lnSpcReduction="20000"/>
          </a:bodyPr>
          <a:lstStyle/>
          <a:p>
            <a:pPr marL="0" indent="0">
              <a:buNone/>
            </a:pPr>
            <a:r>
              <a:rPr lang="en-AU" dirty="0"/>
              <a:t>Excavation work generally means work involving the removal of soil or rock from a site to form an open face, hole or cavity using tools, machinery or explosives. </a:t>
            </a:r>
            <a:endParaRPr lang="en-AU" dirty="0" smtClean="0"/>
          </a:p>
          <a:p>
            <a:pPr marL="0" indent="0">
              <a:buNone/>
            </a:pPr>
            <a:endParaRPr lang="en-AU" dirty="0"/>
          </a:p>
          <a:p>
            <a:pPr marL="0" indent="0">
              <a:buNone/>
            </a:pPr>
            <a:r>
              <a:rPr lang="en-AU" dirty="0"/>
              <a:t>A person conducting a business or undertaking must manage risks associated with all kinds of excavations at the workplace, no matter how deep. </a:t>
            </a:r>
            <a:endParaRPr lang="en-AU" dirty="0" smtClean="0"/>
          </a:p>
          <a:p>
            <a:pPr marL="0" indent="0">
              <a:buNone/>
            </a:pPr>
            <a:endParaRPr lang="en-AU" dirty="0"/>
          </a:p>
          <a:p>
            <a:pPr marL="0" indent="0">
              <a:buNone/>
            </a:pPr>
            <a:r>
              <a:rPr lang="en-AU" dirty="0"/>
              <a:t>Specific duties apply in relation to the higher-risk excavations such as trenches, shafts and tunnels. However, these requirements do not apply to a mine, a bore to which a relevant water law applies or a trench used as a place of interment. </a:t>
            </a:r>
            <a:endParaRPr lang="en-AU" dirty="0" smtClean="0"/>
          </a:p>
          <a:p>
            <a:pPr marL="0" indent="0">
              <a:buNone/>
            </a:pPr>
            <a:endParaRPr lang="en-AU" dirty="0"/>
          </a:p>
          <a:p>
            <a:pPr marL="0" indent="0">
              <a:buNone/>
            </a:pPr>
            <a:r>
              <a:rPr lang="en-AU" dirty="0"/>
              <a:t>Any construction work (including any work connected with an ‘excavation’) that is carried out in or near: </a:t>
            </a:r>
          </a:p>
          <a:p>
            <a:r>
              <a:rPr lang="en-AU" dirty="0"/>
              <a:t>a shaft or trench with an excavated depth of greater than 1.5 metres </a:t>
            </a:r>
          </a:p>
          <a:p>
            <a:r>
              <a:rPr lang="en-AU" dirty="0"/>
              <a:t>a tunnel </a:t>
            </a:r>
          </a:p>
          <a:p>
            <a:pPr marL="0" indent="0">
              <a:buNone/>
            </a:pPr>
            <a:r>
              <a:rPr lang="en-AU" dirty="0"/>
              <a:t>is considered to be ‘high risk construction work’ for which a safe work method statement (SWMS) must be prepared. </a:t>
            </a:r>
          </a:p>
        </p:txBody>
      </p:sp>
    </p:spTree>
    <p:extLst>
      <p:ext uri="{BB962C8B-B14F-4D97-AF65-F5344CB8AC3E}">
        <p14:creationId xmlns:p14="http://schemas.microsoft.com/office/powerpoint/2010/main" val="4242336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PCBU who has management or control of a workplace</a:t>
            </a:r>
          </a:p>
          <a:p>
            <a:r>
              <a:rPr lang="en-AU" dirty="0" smtClean="0"/>
              <a:t>Principal contractor </a:t>
            </a:r>
          </a:p>
          <a:p>
            <a:r>
              <a:rPr lang="en-AU" dirty="0" smtClean="0"/>
              <a:t>Designers</a:t>
            </a:r>
          </a:p>
          <a:p>
            <a:r>
              <a:rPr lang="en-AU" dirty="0" smtClean="0"/>
              <a:t>Officers</a:t>
            </a:r>
          </a:p>
          <a:p>
            <a:r>
              <a:rPr lang="en-AU" dirty="0" smtClean="0"/>
              <a:t>Workers</a:t>
            </a:r>
          </a:p>
          <a:p>
            <a:pPr marL="0" indent="0">
              <a:buNone/>
            </a:pPr>
            <a:endParaRPr lang="en-AU" dirty="0"/>
          </a:p>
        </p:txBody>
      </p:sp>
    </p:spTree>
    <p:extLst>
      <p:ext uri="{BB962C8B-B14F-4D97-AF65-F5344CB8AC3E}">
        <p14:creationId xmlns:p14="http://schemas.microsoft.com/office/powerpoint/2010/main" val="2325304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Trench - Definition</a:t>
            </a:r>
            <a:endParaRPr lang="en-AU" dirty="0"/>
          </a:p>
        </p:txBody>
      </p:sp>
      <p:sp>
        <p:nvSpPr>
          <p:cNvPr id="3" name="Content Placeholder 2"/>
          <p:cNvSpPr>
            <a:spLocks noGrp="1"/>
          </p:cNvSpPr>
          <p:nvPr>
            <p:ph idx="1"/>
          </p:nvPr>
        </p:nvSpPr>
        <p:spPr/>
        <p:txBody>
          <a:bodyPr/>
          <a:lstStyle/>
          <a:p>
            <a:pPr marL="0" indent="0">
              <a:buNone/>
            </a:pPr>
            <a:r>
              <a:rPr lang="en-AU" dirty="0"/>
              <a:t>A horizontal or inclined way or opening: </a:t>
            </a:r>
          </a:p>
          <a:p>
            <a:r>
              <a:rPr lang="en-AU" dirty="0"/>
              <a:t>the length of which is greater than its width and greater than or equal to its depth; and </a:t>
            </a:r>
          </a:p>
          <a:p>
            <a:r>
              <a:rPr lang="en-AU" dirty="0"/>
              <a:t>that commences at and extends below the surface of the ground </a:t>
            </a:r>
          </a:p>
          <a:p>
            <a:r>
              <a:rPr lang="en-AU" dirty="0"/>
              <a:t>that is open to the surface along its length. </a:t>
            </a:r>
          </a:p>
          <a:p>
            <a:pPr marL="0" indent="0">
              <a:buNone/>
            </a:pPr>
            <a:endParaRPr lang="en-AU" dirty="0"/>
          </a:p>
          <a:p>
            <a:pPr marL="0" indent="0">
              <a:buNone/>
            </a:pPr>
            <a:endParaRPr lang="en-AU" dirty="0"/>
          </a:p>
        </p:txBody>
      </p:sp>
    </p:spTree>
    <p:extLst>
      <p:ext uri="{BB962C8B-B14F-4D97-AF65-F5344CB8AC3E}">
        <p14:creationId xmlns:p14="http://schemas.microsoft.com/office/powerpoint/2010/main" val="21456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normAutofit/>
          </a:bodyPr>
          <a:lstStyle/>
          <a:p>
            <a:r>
              <a:rPr lang="en-AU" dirty="0" smtClean="0"/>
              <a:t>Underground services</a:t>
            </a:r>
            <a:endParaRPr lang="en-AU" dirty="0"/>
          </a:p>
        </p:txBody>
      </p:sp>
      <p:pic>
        <p:nvPicPr>
          <p:cNvPr id="4" name="Content Placeholder 3"/>
          <p:cNvPicPr>
            <a:picLocks noGrp="1" noChangeAspect="1"/>
          </p:cNvPicPr>
          <p:nvPr>
            <p:ph idx="1"/>
          </p:nvPr>
        </p:nvPicPr>
        <p:blipFill>
          <a:blip r:embed="rId2"/>
          <a:stretch>
            <a:fillRect/>
          </a:stretch>
        </p:blipFill>
        <p:spPr>
          <a:xfrm>
            <a:off x="457200" y="1758042"/>
            <a:ext cx="8229600" cy="1612359"/>
          </a:xfrm>
          <a:prstGeom prst="rect">
            <a:avLst/>
          </a:prstGeom>
        </p:spPr>
      </p:pic>
      <p:pic>
        <p:nvPicPr>
          <p:cNvPr id="5" name="Picture 4"/>
          <p:cNvPicPr>
            <a:picLocks noChangeAspect="1"/>
          </p:cNvPicPr>
          <p:nvPr/>
        </p:nvPicPr>
        <p:blipFill>
          <a:blip r:embed="rId3"/>
          <a:stretch>
            <a:fillRect/>
          </a:stretch>
        </p:blipFill>
        <p:spPr>
          <a:xfrm>
            <a:off x="1688017" y="3626774"/>
            <a:ext cx="5767966" cy="2960426"/>
          </a:xfrm>
          <a:prstGeom prst="rect">
            <a:avLst/>
          </a:prstGeom>
        </p:spPr>
      </p:pic>
    </p:spTree>
    <p:extLst>
      <p:ext uri="{BB962C8B-B14F-4D97-AF65-F5344CB8AC3E}">
        <p14:creationId xmlns:p14="http://schemas.microsoft.com/office/powerpoint/2010/main" val="3603139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Earthmoving plant near the opening</a:t>
            </a:r>
            <a:endParaRPr lang="en-AU" dirty="0"/>
          </a:p>
        </p:txBody>
      </p:sp>
      <p:pic>
        <p:nvPicPr>
          <p:cNvPr id="5" name="Picture 4"/>
          <p:cNvPicPr>
            <a:picLocks noChangeAspect="1"/>
          </p:cNvPicPr>
          <p:nvPr/>
        </p:nvPicPr>
        <p:blipFill>
          <a:blip r:embed="rId2"/>
          <a:stretch>
            <a:fillRect/>
          </a:stretch>
        </p:blipFill>
        <p:spPr>
          <a:xfrm>
            <a:off x="0" y="2804177"/>
            <a:ext cx="4413078" cy="2947142"/>
          </a:xfrm>
          <a:prstGeom prst="rect">
            <a:avLst/>
          </a:prstGeom>
        </p:spPr>
      </p:pic>
      <p:pic>
        <p:nvPicPr>
          <p:cNvPr id="6" name="Picture 5"/>
          <p:cNvPicPr>
            <a:picLocks noChangeAspect="1"/>
          </p:cNvPicPr>
          <p:nvPr/>
        </p:nvPicPr>
        <p:blipFill>
          <a:blip r:embed="rId3"/>
          <a:stretch>
            <a:fillRect/>
          </a:stretch>
        </p:blipFill>
        <p:spPr>
          <a:xfrm>
            <a:off x="4100245" y="2934537"/>
            <a:ext cx="5043755" cy="2933093"/>
          </a:xfrm>
          <a:prstGeom prst="rect">
            <a:avLst/>
          </a:prstGeom>
        </p:spPr>
      </p:pic>
    </p:spTree>
    <p:extLst>
      <p:ext uri="{BB962C8B-B14F-4D97-AF65-F5344CB8AC3E}">
        <p14:creationId xmlns:p14="http://schemas.microsoft.com/office/powerpoint/2010/main" val="3547113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Protecting workers</a:t>
            </a:r>
            <a:endParaRPr lang="en-AU" dirty="0"/>
          </a:p>
        </p:txBody>
      </p:sp>
      <p:sp>
        <p:nvSpPr>
          <p:cNvPr id="3" name="Content Placeholder 2"/>
          <p:cNvSpPr>
            <a:spLocks noGrp="1"/>
          </p:cNvSpPr>
          <p:nvPr>
            <p:ph idx="1"/>
          </p:nvPr>
        </p:nvSpPr>
        <p:spPr/>
        <p:txBody>
          <a:bodyPr/>
          <a:lstStyle/>
          <a:p>
            <a:pPr marL="0" indent="0">
              <a:buNone/>
            </a:pPr>
            <a:r>
              <a:rPr lang="en-US" dirty="0"/>
              <a:t>Never allow workers to enter a trench or shaft which is greater than 1.5 metres deep unless it has been safely battered back, or it has been properly shored, or the workers are fully protected within a trench shield</a:t>
            </a:r>
            <a:endParaRPr lang="en-AU" dirty="0"/>
          </a:p>
        </p:txBody>
      </p:sp>
    </p:spTree>
    <p:extLst>
      <p:ext uri="{BB962C8B-B14F-4D97-AF65-F5344CB8AC3E}">
        <p14:creationId xmlns:p14="http://schemas.microsoft.com/office/powerpoint/2010/main" val="2914011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Confined space precautions</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The risk of atmospheric contamination through a build up of gases and fumes must be controlled in excavation work. Gases and fumes heavier than air can collect in tunnels and excavations for example: gases (such as sulphur dioxide), engine fumes (such as carbon monoxide and carbon dioxide) and leakage from gas bottles, fuel tanks, sewers, drains, gas pipes and LPG tanks. </a:t>
            </a:r>
            <a:endParaRPr lang="en-AU" dirty="0" smtClean="0"/>
          </a:p>
          <a:p>
            <a:pPr marL="0" indent="0">
              <a:buNone/>
            </a:pPr>
            <a:endParaRPr lang="en-AU" dirty="0"/>
          </a:p>
          <a:p>
            <a:pPr marL="0" indent="0">
              <a:buNone/>
            </a:pPr>
            <a:r>
              <a:rPr lang="en-AU" dirty="0"/>
              <a:t>Plant that uses a combustion engine (e.g. air compressors, electrical generators) should never be used in a confined excavation such as a trench if workers are in the trench. </a:t>
            </a:r>
          </a:p>
        </p:txBody>
      </p:sp>
    </p:spTree>
    <p:extLst>
      <p:ext uri="{BB962C8B-B14F-4D97-AF65-F5344CB8AC3E}">
        <p14:creationId xmlns:p14="http://schemas.microsoft.com/office/powerpoint/2010/main" val="30282323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Protecting others near the trench</a:t>
            </a:r>
            <a:endParaRPr lang="en-AU" dirty="0"/>
          </a:p>
        </p:txBody>
      </p:sp>
      <p:pic>
        <p:nvPicPr>
          <p:cNvPr id="4" name="Content Placeholder 3"/>
          <p:cNvPicPr>
            <a:picLocks noGrp="1" noChangeAspect="1"/>
          </p:cNvPicPr>
          <p:nvPr>
            <p:ph idx="1"/>
          </p:nvPr>
        </p:nvPicPr>
        <p:blipFill rotWithShape="1">
          <a:blip r:embed="rId2"/>
          <a:srcRect t="-1" b="14004"/>
          <a:stretch/>
        </p:blipFill>
        <p:spPr>
          <a:xfrm>
            <a:off x="83254" y="1743342"/>
            <a:ext cx="9060746" cy="3725966"/>
          </a:xfrm>
          <a:prstGeom prst="rect">
            <a:avLst/>
          </a:prstGeom>
        </p:spPr>
      </p:pic>
      <p:pic>
        <p:nvPicPr>
          <p:cNvPr id="5" name="Picture 4"/>
          <p:cNvPicPr>
            <a:picLocks noChangeAspect="1"/>
          </p:cNvPicPr>
          <p:nvPr/>
        </p:nvPicPr>
        <p:blipFill>
          <a:blip r:embed="rId3"/>
          <a:stretch>
            <a:fillRect/>
          </a:stretch>
        </p:blipFill>
        <p:spPr>
          <a:xfrm>
            <a:off x="75154" y="5579425"/>
            <a:ext cx="8993691" cy="1158940"/>
          </a:xfrm>
          <a:prstGeom prst="rect">
            <a:avLst/>
          </a:prstGeom>
        </p:spPr>
      </p:pic>
    </p:spTree>
    <p:extLst>
      <p:ext uri="{BB962C8B-B14F-4D97-AF65-F5344CB8AC3E}">
        <p14:creationId xmlns:p14="http://schemas.microsoft.com/office/powerpoint/2010/main" val="384930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 access to trench </a:t>
            </a:r>
            <a:endParaRPr lang="en-AU" dirty="0"/>
          </a:p>
        </p:txBody>
      </p:sp>
      <p:sp>
        <p:nvSpPr>
          <p:cNvPr id="3" name="Content Placeholder 2"/>
          <p:cNvSpPr>
            <a:spLocks noGrp="1"/>
          </p:cNvSpPr>
          <p:nvPr>
            <p:ph idx="1"/>
          </p:nvPr>
        </p:nvSpPr>
        <p:spPr/>
        <p:txBody>
          <a:bodyPr/>
          <a:lstStyle/>
          <a:p>
            <a:pPr marL="0" indent="0">
              <a:buNone/>
            </a:pPr>
            <a:r>
              <a:rPr lang="en-AU" dirty="0"/>
              <a:t>Shafts are often constructed to provide access or ventilation to a tunnel. Comparatively shallow shafts can be sunk for investigating or constructing foundations, dewatering or providing openings to underground facilities. </a:t>
            </a:r>
          </a:p>
        </p:txBody>
      </p:sp>
    </p:spTree>
    <p:extLst>
      <p:ext uri="{BB962C8B-B14F-4D97-AF65-F5344CB8AC3E}">
        <p14:creationId xmlns:p14="http://schemas.microsoft.com/office/powerpoint/2010/main" val="37112403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Never work alone</a:t>
            </a:r>
            <a:endParaRPr lang="en-AU" dirty="0"/>
          </a:p>
        </p:txBody>
      </p:sp>
      <p:sp>
        <p:nvSpPr>
          <p:cNvPr id="3" name="Content Placeholder 2"/>
          <p:cNvSpPr>
            <a:spLocks noGrp="1"/>
          </p:cNvSpPr>
          <p:nvPr>
            <p:ph idx="1"/>
          </p:nvPr>
        </p:nvSpPr>
        <p:spPr/>
        <p:txBody>
          <a:bodyPr/>
          <a:lstStyle/>
          <a:p>
            <a:pPr marL="0" indent="0">
              <a:buNone/>
            </a:pPr>
            <a:r>
              <a:rPr lang="en-US" dirty="0"/>
              <a:t>Never allow anyone to work alone in a trench or shaft.  Make sure there is always another person close by who can provide help or get help if necessary.</a:t>
            </a:r>
            <a:endParaRPr lang="en-AU" dirty="0"/>
          </a:p>
          <a:p>
            <a:pPr marL="0" indent="0">
              <a:buNone/>
            </a:pPr>
            <a:endParaRPr lang="en-AU" dirty="0"/>
          </a:p>
        </p:txBody>
      </p:sp>
    </p:spTree>
    <p:extLst>
      <p:ext uri="{BB962C8B-B14F-4D97-AF65-F5344CB8AC3E}">
        <p14:creationId xmlns:p14="http://schemas.microsoft.com/office/powerpoint/2010/main" val="24952264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Regular inspections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The condition of soil surrounding excavations can change quickly due to the soil drying out, changes in the water table or water saturation of the soil. The soil condition and the state of shoring, battering and trench walls should be frequently checked by a competent person for signs of earth fretting, slipping, slumping or ground swelling. Where necessary, repair the excavation or strengthen the shoring system from above before allowing work below ground to continue.</a:t>
            </a:r>
          </a:p>
        </p:txBody>
      </p:sp>
    </p:spTree>
    <p:extLst>
      <p:ext uri="{BB962C8B-B14F-4D97-AF65-F5344CB8AC3E}">
        <p14:creationId xmlns:p14="http://schemas.microsoft.com/office/powerpoint/2010/main" val="4116500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 measures</a:t>
            </a:r>
            <a:endParaRPr lang="en-AU" dirty="0"/>
          </a:p>
        </p:txBody>
      </p:sp>
      <p:pic>
        <p:nvPicPr>
          <p:cNvPr id="4" name="Picture 3"/>
          <p:cNvPicPr>
            <a:picLocks noChangeAspect="1"/>
          </p:cNvPicPr>
          <p:nvPr/>
        </p:nvPicPr>
        <p:blipFill>
          <a:blip r:embed="rId2"/>
          <a:stretch>
            <a:fillRect/>
          </a:stretch>
        </p:blipFill>
        <p:spPr>
          <a:xfrm>
            <a:off x="229468" y="1658774"/>
            <a:ext cx="8685064" cy="4576745"/>
          </a:xfrm>
          <a:prstGeom prst="rect">
            <a:avLst/>
          </a:prstGeom>
        </p:spPr>
      </p:pic>
    </p:spTree>
    <p:extLst>
      <p:ext uri="{BB962C8B-B14F-4D97-AF65-F5344CB8AC3E}">
        <p14:creationId xmlns:p14="http://schemas.microsoft.com/office/powerpoint/2010/main" val="2240668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Shoring systems</a:t>
            </a:r>
            <a:endParaRPr lang="en-AU" dirty="0"/>
          </a:p>
        </p:txBody>
      </p:sp>
      <p:pic>
        <p:nvPicPr>
          <p:cNvPr id="4" name="Picture 3"/>
          <p:cNvPicPr>
            <a:picLocks noChangeAspect="1"/>
          </p:cNvPicPr>
          <p:nvPr/>
        </p:nvPicPr>
        <p:blipFill>
          <a:blip r:embed="rId2"/>
          <a:stretch>
            <a:fillRect/>
          </a:stretch>
        </p:blipFill>
        <p:spPr>
          <a:xfrm>
            <a:off x="2009294" y="1284005"/>
            <a:ext cx="5125412" cy="5451060"/>
          </a:xfrm>
          <a:prstGeom prst="rect">
            <a:avLst/>
          </a:prstGeom>
        </p:spPr>
      </p:pic>
      <p:pic>
        <p:nvPicPr>
          <p:cNvPr id="5" name="Picture 4"/>
          <p:cNvPicPr>
            <a:picLocks noChangeAspect="1"/>
          </p:cNvPicPr>
          <p:nvPr/>
        </p:nvPicPr>
        <p:blipFill>
          <a:blip r:embed="rId3"/>
          <a:stretch>
            <a:fillRect/>
          </a:stretch>
        </p:blipFill>
        <p:spPr>
          <a:xfrm>
            <a:off x="3933825" y="6258815"/>
            <a:ext cx="4752975" cy="476250"/>
          </a:xfrm>
          <a:prstGeom prst="rect">
            <a:avLst/>
          </a:prstGeom>
        </p:spPr>
      </p:pic>
    </p:spTree>
    <p:extLst>
      <p:ext uri="{BB962C8B-B14F-4D97-AF65-F5344CB8AC3E}">
        <p14:creationId xmlns:p14="http://schemas.microsoft.com/office/powerpoint/2010/main" val="38690523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Ground conditions</a:t>
            </a:r>
            <a:endParaRPr lang="en-AU" dirty="0"/>
          </a:p>
        </p:txBody>
      </p:sp>
      <p:sp>
        <p:nvSpPr>
          <p:cNvPr id="3" name="Content Placeholder 2"/>
          <p:cNvSpPr>
            <a:spLocks noGrp="1"/>
          </p:cNvSpPr>
          <p:nvPr>
            <p:ph idx="1"/>
          </p:nvPr>
        </p:nvSpPr>
        <p:spPr/>
        <p:txBody>
          <a:bodyPr>
            <a:normAutofit fontScale="77500" lnSpcReduction="20000"/>
          </a:bodyPr>
          <a:lstStyle/>
          <a:p>
            <a:pPr marL="0" indent="0">
              <a:buNone/>
            </a:pPr>
            <a:r>
              <a:rPr lang="en-AU" dirty="0"/>
              <a:t>In their natural condition, soils have varying degrees of cohesive strength and frictional resistance. Examples of materials with virtually no cohesive strength are dry sand, saturated sand and gravels with minimum clay content. Ground encountered in excavations can generally be categorised as one of three types: </a:t>
            </a:r>
          </a:p>
          <a:p>
            <a:endParaRPr lang="en-AU" dirty="0"/>
          </a:p>
          <a:p>
            <a:r>
              <a:rPr lang="en-AU" dirty="0"/>
              <a:t>hard, compact soil </a:t>
            </a:r>
          </a:p>
          <a:p>
            <a:endParaRPr lang="en-AU" dirty="0"/>
          </a:p>
          <a:p>
            <a:r>
              <a:rPr lang="en-AU" dirty="0"/>
              <a:t>soil liable to crack or crumble </a:t>
            </a:r>
          </a:p>
          <a:p>
            <a:endParaRPr lang="en-AU" dirty="0"/>
          </a:p>
          <a:p>
            <a:r>
              <a:rPr lang="en-AU" dirty="0"/>
              <a:t>loose or running material. </a:t>
            </a:r>
          </a:p>
          <a:p>
            <a:pPr marL="0" indent="0">
              <a:buNone/>
            </a:pPr>
            <a:endParaRPr lang="en-AU" dirty="0"/>
          </a:p>
        </p:txBody>
      </p:sp>
    </p:spTree>
    <p:extLst>
      <p:ext uri="{BB962C8B-B14F-4D97-AF65-F5344CB8AC3E}">
        <p14:creationId xmlns:p14="http://schemas.microsoft.com/office/powerpoint/2010/main" val="1853174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30599"/>
            <a:ext cx="8229600" cy="1143000"/>
          </a:xfrm>
        </p:spPr>
        <p:txBody>
          <a:bodyPr>
            <a:normAutofit fontScale="90000"/>
          </a:bodyPr>
          <a:lstStyle/>
          <a:p>
            <a:r>
              <a:rPr lang="en-AU" dirty="0" smtClean="0"/>
              <a:t>Information, training and supervision</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Training specific to the excavation work and to the site should also be provided to workers by a competent person. Workers operating certain types of plant at the workplace must possess a valid licence to operate that plant</a:t>
            </a:r>
            <a:r>
              <a:rPr lang="en-AU"/>
              <a:t>. </a:t>
            </a:r>
            <a:endParaRPr lang="en-AU" smtClean="0"/>
          </a:p>
          <a:p>
            <a:pPr marL="0" indent="0">
              <a:buNone/>
            </a:pPr>
            <a:endParaRPr lang="en-AU" dirty="0"/>
          </a:p>
          <a:p>
            <a:pPr marL="0" indent="0">
              <a:buNone/>
            </a:pPr>
            <a:r>
              <a:rPr lang="en-AU" dirty="0"/>
              <a:t>Workers in a supervisory role (e.g. leading hand or foreman) should be experienced and trained in excavation work to ensure the work is carried out in accordance with SWMS. </a:t>
            </a:r>
          </a:p>
        </p:txBody>
      </p:sp>
    </p:spTree>
    <p:extLst>
      <p:ext uri="{BB962C8B-B14F-4D97-AF65-F5344CB8AC3E}">
        <p14:creationId xmlns:p14="http://schemas.microsoft.com/office/powerpoint/2010/main" val="3908943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345</TotalTime>
  <Words>739</Words>
  <Application>Microsoft Office PowerPoint</Application>
  <PresentationFormat>On-screen Show (4:3)</PresentationFormat>
  <Paragraphs>62</Paragraphs>
  <Slides>18</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18</vt:i4>
      </vt:variant>
    </vt:vector>
  </HeadingPairs>
  <TitlesOfParts>
    <vt:vector size="20" baseType="lpstr">
      <vt:lpstr>Arial</vt:lpstr>
      <vt:lpstr>Office Theme</vt:lpstr>
      <vt:lpstr>PowerPoint Presentation</vt:lpstr>
      <vt:lpstr>Assessment Criteria</vt:lpstr>
      <vt:lpstr>What is excavation work?</vt:lpstr>
      <vt:lpstr>Duties</vt:lpstr>
      <vt:lpstr>Trench - Definition</vt:lpstr>
      <vt:lpstr>Underground services</vt:lpstr>
      <vt:lpstr>Earthmoving plant near the opening</vt:lpstr>
      <vt:lpstr>Protecting workers</vt:lpstr>
      <vt:lpstr>Confined space precautions</vt:lpstr>
      <vt:lpstr>Protecting others near the trench</vt:lpstr>
      <vt:lpstr>Safe access to trench </vt:lpstr>
      <vt:lpstr>Never work alone</vt:lpstr>
      <vt:lpstr>Regular inspections</vt:lpstr>
      <vt:lpstr>Control measures</vt:lpstr>
      <vt:lpstr>Shoring systems</vt:lpstr>
      <vt:lpstr>Ground conditions</vt:lpstr>
      <vt:lpstr>Information, training and supervision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18</cp:revision>
  <dcterms:created xsi:type="dcterms:W3CDTF">2018-06-15T02:04:24Z</dcterms:created>
  <dcterms:modified xsi:type="dcterms:W3CDTF">2018-07-27T06:05:20Z</dcterms:modified>
</cp:coreProperties>
</file>