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4"/>
  </p:notesMasterIdLst>
  <p:sldIdLst>
    <p:sldId id="257" r:id="rId2"/>
    <p:sldId id="610" r:id="rId3"/>
    <p:sldId id="417" r:id="rId4"/>
    <p:sldId id="309" r:id="rId5"/>
    <p:sldId id="611" r:id="rId6"/>
    <p:sldId id="612" r:id="rId7"/>
    <p:sldId id="613" r:id="rId8"/>
    <p:sldId id="392" r:id="rId9"/>
    <p:sldId id="504" r:id="rId10"/>
    <p:sldId id="503" r:id="rId11"/>
    <p:sldId id="616" r:id="rId12"/>
    <p:sldId id="439" r:id="rId13"/>
    <p:sldId id="396" r:id="rId14"/>
    <p:sldId id="440" r:id="rId15"/>
    <p:sldId id="399" r:id="rId16"/>
    <p:sldId id="401" r:id="rId17"/>
    <p:sldId id="614" r:id="rId18"/>
    <p:sldId id="615" r:id="rId19"/>
    <p:sldId id="387" r:id="rId20"/>
    <p:sldId id="586" r:id="rId21"/>
    <p:sldId id="587" r:id="rId22"/>
    <p:sldId id="588" r:id="rId23"/>
    <p:sldId id="589" r:id="rId24"/>
    <p:sldId id="590" r:id="rId25"/>
    <p:sldId id="591" r:id="rId26"/>
    <p:sldId id="592" r:id="rId27"/>
    <p:sldId id="593" r:id="rId28"/>
    <p:sldId id="618" r:id="rId29"/>
    <p:sldId id="594" r:id="rId30"/>
    <p:sldId id="595" r:id="rId31"/>
    <p:sldId id="596" r:id="rId32"/>
    <p:sldId id="619" r:id="rId33"/>
    <p:sldId id="597" r:id="rId34"/>
    <p:sldId id="598" r:id="rId35"/>
    <p:sldId id="599" r:id="rId36"/>
    <p:sldId id="600" r:id="rId37"/>
    <p:sldId id="562" r:id="rId38"/>
    <p:sldId id="563" r:id="rId39"/>
    <p:sldId id="564" r:id="rId40"/>
    <p:sldId id="565" r:id="rId41"/>
    <p:sldId id="566" r:id="rId42"/>
    <p:sldId id="567" r:id="rId43"/>
    <p:sldId id="571" r:id="rId44"/>
    <p:sldId id="572" r:id="rId45"/>
    <p:sldId id="573" r:id="rId46"/>
    <p:sldId id="574" r:id="rId47"/>
    <p:sldId id="575" r:id="rId48"/>
    <p:sldId id="576" r:id="rId49"/>
    <p:sldId id="436" r:id="rId50"/>
    <p:sldId id="435" r:id="rId51"/>
    <p:sldId id="418" r:id="rId52"/>
    <p:sldId id="419" r:id="rId5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779" autoAdjust="0"/>
    <p:restoredTop sz="91525" autoAdjust="0"/>
  </p:normalViewPr>
  <p:slideViewPr>
    <p:cSldViewPr>
      <p:cViewPr>
        <p:scale>
          <a:sx n="60" d="100"/>
          <a:sy n="60" d="100"/>
        </p:scale>
        <p:origin x="-3390" y="-10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D7E61F-E466-4520-8FCA-2A0F1269B01B}" type="datetimeFigureOut">
              <a:rPr lang="en-AU" smtClean="0"/>
              <a:pPr/>
              <a:t>5/10/2015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36B371-A471-4F1E-8623-C88C117501DF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966308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26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197C488-A209-4A92-B6C0-5B74CFCC9C34}" type="slidenum">
              <a:rPr lang="en-CA" smtClean="0"/>
              <a:pPr/>
              <a:t>1</a:t>
            </a:fld>
            <a:endParaRPr lang="en-CA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AU" smtClean="0"/>
          </a:p>
        </p:txBody>
      </p:sp>
      <p:sp>
        <p:nvSpPr>
          <p:cNvPr id="481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AE52A90-ECD8-4590-AA2A-3CF7C89AC4E9}" type="slidenum">
              <a:rPr lang="en-CA" smtClean="0"/>
              <a:pPr/>
              <a:t>2</a:t>
            </a:fld>
            <a:endParaRPr lang="en-CA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</a:t>
            </a:fld>
            <a:endParaRPr lang="en-A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8</a:t>
            </a:fld>
            <a:endParaRPr lang="en-CA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9</a:t>
            </a:fld>
            <a:endParaRPr lang="en-A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12</a:t>
            </a:fld>
            <a:endParaRPr lang="en-CA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13</a:t>
            </a:fld>
            <a:endParaRPr lang="en-A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15</a:t>
            </a:fld>
            <a:endParaRPr lang="en-CA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16</a:t>
            </a:fld>
            <a:endParaRPr lang="en-A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19</a:t>
            </a:fld>
            <a:endParaRPr lang="en-CA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20</a:t>
            </a:fld>
            <a:endParaRPr lang="en-A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22</a:t>
            </a:fld>
            <a:endParaRPr lang="en-CA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23</a:t>
            </a:fld>
            <a:endParaRPr lang="en-A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25</a:t>
            </a:fld>
            <a:endParaRPr lang="en-CA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26</a:t>
            </a:fld>
            <a:endParaRPr lang="en-A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29</a:t>
            </a:fld>
            <a:endParaRPr lang="en-CA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30</a:t>
            </a:fld>
            <a:endParaRPr lang="en-AU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33</a:t>
            </a:fld>
            <a:endParaRPr lang="en-CA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34</a:t>
            </a:fld>
            <a:endParaRPr lang="en-AU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36</a:t>
            </a:fld>
            <a:endParaRPr lang="en-CA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37</a:t>
            </a:fld>
            <a:endParaRPr lang="en-AU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39</a:t>
            </a:fld>
            <a:endParaRPr lang="en-CA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40</a:t>
            </a:fld>
            <a:endParaRPr lang="en-AU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42</a:t>
            </a:fld>
            <a:endParaRPr lang="en-CA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43</a:t>
            </a:fld>
            <a:endParaRPr lang="en-AU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45</a:t>
            </a:fld>
            <a:endParaRPr lang="en-CA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46</a:t>
            </a:fld>
            <a:endParaRPr lang="en-AU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48</a:t>
            </a:fld>
            <a:endParaRPr lang="en-CA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49</a:t>
            </a:fld>
            <a:endParaRPr lang="en-CA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6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06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406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18C356B-835B-42F1-94E9-63081C6F05C3}" type="slidenum">
              <a:rPr lang="en-CA" smtClean="0"/>
              <a:pPr/>
              <a:t>51</a:t>
            </a:fld>
            <a:endParaRPr lang="en-CA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595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259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EE663B8-2DF7-40B5-9876-3DE1EC13830F}" type="slidenum">
              <a:rPr lang="en-CA" smtClean="0"/>
              <a:pPr/>
              <a:t>52</a:t>
            </a:fld>
            <a:endParaRPr lang="en-CA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5/10/2015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5/10/2015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5/10/2015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5/10/2015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5/10/2015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5/10/2015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5/10/2015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5/10/2015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5/10/2015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5/10/2015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5/10/2015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dule Intr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Fotolia_9747380_XS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01063" y="6215063"/>
            <a:ext cx="642937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400800" cy="1143000"/>
          </a:xfrm>
        </p:spPr>
        <p:txBody>
          <a:bodyPr/>
          <a:lstStyle>
            <a:lvl1pPr>
              <a:defRPr b="1" baseline="0">
                <a:solidFill>
                  <a:srgbClr val="DE1904"/>
                </a:solidFill>
                <a:latin typeface="+mj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400800" cy="4525963"/>
          </a:xfrm>
        </p:spPr>
        <p:txBody>
          <a:bodyPr/>
          <a:lstStyle>
            <a:lvl1pPr>
              <a:defRPr sz="2400" baseline="0">
                <a:latin typeface="+mj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A845FD-594F-47EE-9162-D59CD5604268}" type="datetimeFigureOut">
              <a:rPr lang="en-AU" smtClean="0"/>
              <a:pPr/>
              <a:t>5/10/2015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  <p:pic>
        <p:nvPicPr>
          <p:cNvPr id="7" name="Picture 6" descr="Fotolia_9747380_XS.jpg"/>
          <p:cNvPicPr>
            <a:picLocks noChangeAspect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501063" y="6215063"/>
            <a:ext cx="642937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rgbClr val="FF0000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Wingdings" pitchFamily="2" charset="2"/>
        <a:buChar char="Ø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Text Box 6"/>
          <p:cNvSpPr txBox="1">
            <a:spLocks noChangeArrowheads="1"/>
          </p:cNvSpPr>
          <p:nvPr/>
        </p:nvSpPr>
        <p:spPr bwMode="auto">
          <a:xfrm>
            <a:off x="1214438" y="1124744"/>
            <a:ext cx="7000875" cy="3875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r>
              <a:rPr lang="en-AU" sz="4400" b="1" dirty="0" smtClean="0">
                <a:solidFill>
                  <a:srgbClr val="FF0000"/>
                </a:solidFill>
              </a:rPr>
              <a:t>CHCDIS003 </a:t>
            </a:r>
            <a:endParaRPr lang="en-GB" sz="4400" dirty="0" smtClean="0">
              <a:solidFill>
                <a:srgbClr val="FF0000"/>
              </a:solidFill>
            </a:endParaRPr>
          </a:p>
          <a:p>
            <a:pPr algn="r"/>
            <a:r>
              <a:rPr lang="en-AU" sz="4400" b="1" dirty="0" smtClean="0">
                <a:solidFill>
                  <a:srgbClr val="FF0000"/>
                </a:solidFill>
              </a:rPr>
              <a:t>Support community participation and social inclusion</a:t>
            </a:r>
            <a:endParaRPr lang="en-GB" sz="4400" dirty="0">
              <a:solidFill>
                <a:srgbClr val="FF0000"/>
              </a:solidFill>
            </a:endParaRPr>
          </a:p>
        </p:txBody>
      </p:sp>
      <p:pic>
        <p:nvPicPr>
          <p:cNvPr id="3" name="Picture 2" descr="puzzle_key_employee_400_clr_426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14438" y="3356992"/>
            <a:ext cx="3744416" cy="28083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dirty="0" smtClean="0">
                <a:solidFill>
                  <a:srgbClr val="FF0000"/>
                </a:solidFill>
              </a:rPr>
              <a:t>Housekeeping</a:t>
            </a: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Emergency procedures</a:t>
            </a:r>
          </a:p>
          <a:p>
            <a:r>
              <a:rPr lang="en-AU" dirty="0" smtClean="0"/>
              <a:t>Mobiles and </a:t>
            </a:r>
            <a:r>
              <a:rPr lang="en-AU" smtClean="0"/>
              <a:t>security issues </a:t>
            </a:r>
            <a:endParaRPr lang="en-AU" dirty="0" smtClean="0"/>
          </a:p>
          <a:p>
            <a:r>
              <a:rPr lang="en-AU" dirty="0" smtClean="0"/>
              <a:t>Break times and smoking policy</a:t>
            </a:r>
          </a:p>
          <a:p>
            <a:r>
              <a:rPr lang="en-AU" dirty="0" smtClean="0"/>
              <a:t>This course is interactive – ask questions</a:t>
            </a:r>
          </a:p>
          <a:p>
            <a:r>
              <a:rPr lang="en-AU" dirty="0" smtClean="0"/>
              <a:t>Practise respect and confidentiality</a:t>
            </a:r>
          </a:p>
          <a:p>
            <a:r>
              <a:rPr lang="en-AU" dirty="0" smtClean="0"/>
              <a:t>Ground rules</a:t>
            </a:r>
            <a:endParaRPr lang="en-CA" dirty="0" smtClean="0"/>
          </a:p>
          <a:p>
            <a:pPr eaLnBrk="1" hangingPunct="1"/>
            <a:endParaRPr lang="en-US" dirty="0" smtClean="0"/>
          </a:p>
        </p:txBody>
      </p:sp>
      <p:pic>
        <p:nvPicPr>
          <p:cNvPr id="5124" name="Picture 5" descr="MLecturn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5040" y="3789040"/>
            <a:ext cx="3068960" cy="3068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Objectives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/>
          </a:bodyPr>
          <a:lstStyle/>
          <a:p>
            <a:pPr lvl="0"/>
            <a:r>
              <a:rPr lang="en-US" b="1" i="1" dirty="0" smtClean="0"/>
              <a:t>Learn</a:t>
            </a:r>
            <a:r>
              <a:rPr lang="en-US" dirty="0" smtClean="0"/>
              <a:t> </a:t>
            </a:r>
            <a:r>
              <a:rPr lang="en-US" dirty="0"/>
              <a:t>how to identify opportunities for community participation and social inclusion</a:t>
            </a:r>
            <a:endParaRPr lang="en-GB" dirty="0"/>
          </a:p>
          <a:p>
            <a:pPr lvl="0"/>
            <a:r>
              <a:rPr lang="en-US" b="1" i="1" dirty="0"/>
              <a:t>Know</a:t>
            </a:r>
            <a:r>
              <a:rPr lang="en-US" dirty="0"/>
              <a:t> how to implement strategies for community participation and inclusion according to the </a:t>
            </a:r>
            <a:r>
              <a:rPr lang="en-US" dirty="0" err="1"/>
              <a:t>individualised</a:t>
            </a:r>
            <a:r>
              <a:rPr lang="en-US" dirty="0"/>
              <a:t> plan</a:t>
            </a:r>
            <a:endParaRPr lang="en-GB" dirty="0"/>
          </a:p>
          <a:p>
            <a:pPr lvl="0"/>
            <a:r>
              <a:rPr lang="en-US" b="1" i="1" dirty="0"/>
              <a:t>Understand</a:t>
            </a:r>
            <a:r>
              <a:rPr lang="en-US" dirty="0"/>
              <a:t> how to identify, address and monitor barriers to community participation and social inclusion</a:t>
            </a:r>
            <a:endParaRPr lang="en-GB" dirty="0"/>
          </a:p>
          <a:p>
            <a:pPr lvl="0"/>
            <a:r>
              <a:rPr lang="en-US" b="1" i="1" dirty="0"/>
              <a:t>Gain</a:t>
            </a:r>
            <a:r>
              <a:rPr lang="en-US" dirty="0"/>
              <a:t> the skills and knowledge required for this unit.</a:t>
            </a:r>
            <a:endParaRPr lang="en-GB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Identify opportunities for community participation and social inclusion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1.1 </a:t>
            </a:r>
            <a:r>
              <a:rPr lang="en-AU" sz="2800" dirty="0"/>
              <a:t>Assist in identifying interests, abilities, preferences and requirements of the person with disability to engage with a social network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Disabilities 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People with disabilities may be:</a:t>
            </a:r>
          </a:p>
          <a:p>
            <a:pPr lvl="1">
              <a:buFont typeface="Courier New" pitchFamily="49" charset="0"/>
              <a:buChar char="o"/>
            </a:pPr>
            <a:r>
              <a:rPr lang="en-AU" dirty="0" smtClean="0"/>
              <a:t>Individuals at any stage of the life span</a:t>
            </a:r>
            <a:endParaRPr lang="en-GB" dirty="0" smtClean="0"/>
          </a:p>
          <a:p>
            <a:pPr lvl="1">
              <a:buFont typeface="Courier New" pitchFamily="49" charset="0"/>
              <a:buChar char="o"/>
            </a:pPr>
            <a:r>
              <a:rPr lang="en-AU" dirty="0" smtClean="0"/>
              <a:t>Individuals living in the community, alone, sharing with others, with a partner or with family or carers</a:t>
            </a:r>
            <a:endParaRPr lang="en-GB" dirty="0" smtClean="0"/>
          </a:p>
          <a:p>
            <a:pPr lvl="1">
              <a:buFont typeface="Courier New" pitchFamily="49" charset="0"/>
              <a:buChar char="o"/>
            </a:pPr>
            <a:r>
              <a:rPr lang="en-AU" dirty="0" smtClean="0"/>
              <a:t>Individuals living in supported community accommodation</a:t>
            </a:r>
            <a:endParaRPr lang="en-GB" dirty="0" smtClean="0"/>
          </a:p>
          <a:p>
            <a:pPr lvl="1">
              <a:buFont typeface="Courier New" pitchFamily="49" charset="0"/>
              <a:buChar char="o"/>
            </a:pPr>
            <a:r>
              <a:rPr lang="en-AU" dirty="0" smtClean="0"/>
              <a:t>Prospective individuals to the service or services.</a:t>
            </a:r>
            <a:endParaRPr lang="en-GB" dirty="0" smtClean="0"/>
          </a:p>
          <a:p>
            <a:r>
              <a:rPr lang="en-GB" dirty="0" smtClean="0"/>
              <a:t>This shows the range and variety of</a:t>
            </a:r>
          </a:p>
          <a:p>
            <a:pPr>
              <a:buNone/>
            </a:pPr>
            <a:r>
              <a:rPr lang="en-GB" dirty="0" smtClean="0"/>
              <a:t>	clients you may work with. </a:t>
            </a:r>
            <a:endParaRPr lang="en-GB" dirty="0"/>
          </a:p>
        </p:txBody>
      </p:sp>
      <p:pic>
        <p:nvPicPr>
          <p:cNvPr id="5" name="Picture 4" descr="abc_blocks_400_clr_3408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00192" y="4997202"/>
            <a:ext cx="2481064" cy="1860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75766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Identify strengths and interests 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AU" b="1" dirty="0" smtClean="0"/>
              <a:t>Strengths</a:t>
            </a:r>
            <a:r>
              <a:rPr lang="en-AU" dirty="0" smtClean="0"/>
              <a:t>: what is the client good at?</a:t>
            </a:r>
          </a:p>
          <a:p>
            <a:r>
              <a:rPr lang="en-AU" b="1" dirty="0" smtClean="0"/>
              <a:t>Interests</a:t>
            </a:r>
            <a:r>
              <a:rPr lang="en-AU" dirty="0" smtClean="0"/>
              <a:t>: client interests should play a part in deciding which groups and activities to pursue; who would want to join a group doing something they have no interest in? </a:t>
            </a:r>
          </a:p>
          <a:p>
            <a:r>
              <a:rPr lang="en-AU" b="1" dirty="0" smtClean="0"/>
              <a:t>Abilities</a:t>
            </a:r>
            <a:r>
              <a:rPr lang="en-AU" dirty="0" smtClean="0"/>
              <a:t>: some social networks are based upon an ability, where people come together to participate in the ability</a:t>
            </a:r>
          </a:p>
          <a:p>
            <a:pPr>
              <a:spcBef>
                <a:spcPts val="0"/>
              </a:spcBef>
            </a:pPr>
            <a:r>
              <a:rPr lang="en-AU" b="1" dirty="0" smtClean="0"/>
              <a:t>Support requirements</a:t>
            </a:r>
            <a:r>
              <a:rPr lang="en-AU" dirty="0" smtClean="0"/>
              <a:t>: what does the client </a:t>
            </a:r>
            <a:br>
              <a:rPr lang="en-AU" dirty="0" smtClean="0"/>
            </a:br>
            <a:r>
              <a:rPr lang="en-AU" dirty="0" smtClean="0"/>
              <a:t>stand to gain from the social 	network? </a:t>
            </a:r>
            <a:br>
              <a:rPr lang="en-AU" dirty="0" smtClean="0"/>
            </a:br>
            <a:r>
              <a:rPr lang="en-AU" dirty="0" smtClean="0"/>
              <a:t>What do they need?</a:t>
            </a:r>
            <a:endParaRPr lang="en-GB" dirty="0" smtClean="0"/>
          </a:p>
        </p:txBody>
      </p:sp>
      <p:pic>
        <p:nvPicPr>
          <p:cNvPr id="5" name="Picture 4" descr="coffee_cup_beans_400_clr_12345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233067" y="5085184"/>
            <a:ext cx="1907705" cy="1628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305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Social networks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 smtClean="0"/>
              <a:t>Social networks may be:</a:t>
            </a:r>
          </a:p>
          <a:p>
            <a:r>
              <a:rPr lang="en-AU" dirty="0" smtClean="0"/>
              <a:t>Family groups</a:t>
            </a:r>
            <a:endParaRPr lang="en-GB" dirty="0" smtClean="0"/>
          </a:p>
          <a:p>
            <a:r>
              <a:rPr lang="en-AU" dirty="0" smtClean="0"/>
              <a:t>Support groups</a:t>
            </a:r>
            <a:endParaRPr lang="en-GB" dirty="0" smtClean="0"/>
          </a:p>
          <a:p>
            <a:r>
              <a:rPr lang="en-AU" dirty="0" smtClean="0"/>
              <a:t>Direct neighbourhood or the local community</a:t>
            </a:r>
            <a:endParaRPr lang="en-GB" dirty="0" smtClean="0"/>
          </a:p>
          <a:p>
            <a:r>
              <a:rPr lang="en-AU" dirty="0" smtClean="0"/>
              <a:t>Work groups</a:t>
            </a:r>
            <a:endParaRPr lang="en-GB" dirty="0" smtClean="0"/>
          </a:p>
          <a:p>
            <a:r>
              <a:rPr lang="en-AU" dirty="0" smtClean="0"/>
              <a:t>Sports and other recreation groups</a:t>
            </a:r>
            <a:endParaRPr lang="en-GB" dirty="0" smtClean="0"/>
          </a:p>
          <a:p>
            <a:r>
              <a:rPr lang="en-AU" dirty="0" smtClean="0"/>
              <a:t>Age-related groups (youth or senior citizens)</a:t>
            </a:r>
            <a:endParaRPr lang="en-GB" dirty="0" smtClean="0"/>
          </a:p>
          <a:p>
            <a:r>
              <a:rPr lang="en-AU" dirty="0" smtClean="0"/>
              <a:t>Community centres</a:t>
            </a:r>
            <a:endParaRPr lang="en-GB" dirty="0" smtClean="0"/>
          </a:p>
          <a:p>
            <a:r>
              <a:rPr lang="en-AU" dirty="0" smtClean="0"/>
              <a:t>Interest- and hobby- related clubs.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4" name="Picture 3" descr="turtle_in_shell_400_clr_5833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741697" y="4869160"/>
            <a:ext cx="2367688" cy="1772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70838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1A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Identify opportunities for community participation and social inclusion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20072" y="2492896"/>
            <a:ext cx="374441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1.2 </a:t>
            </a:r>
            <a:r>
              <a:rPr lang="en-AU" sz="2800" dirty="0"/>
              <a:t>Provide information on community participation options, networks and services to meet the needs, wants and preferences of the person with disability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What to do before providing information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4490256"/>
            <a:ext cx="2555776" cy="1916832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b="1" dirty="0"/>
              <a:t>In order to provide your clients with the correct information, you must first:</a:t>
            </a:r>
            <a:endParaRPr lang="en-GB" b="1" dirty="0"/>
          </a:p>
          <a:p>
            <a:pPr lvl="0"/>
            <a:r>
              <a:rPr lang="en-AU" dirty="0"/>
              <a:t>Understand their needs, wants and preferences</a:t>
            </a:r>
            <a:endParaRPr lang="en-GB" dirty="0"/>
          </a:p>
          <a:p>
            <a:pPr lvl="0"/>
            <a:r>
              <a:rPr lang="en-AU" dirty="0"/>
              <a:t>Consider any relevant outside issues</a:t>
            </a:r>
            <a:endParaRPr lang="en-GB" dirty="0"/>
          </a:p>
          <a:p>
            <a:pPr lvl="0"/>
            <a:r>
              <a:rPr lang="en-AU" dirty="0"/>
              <a:t>Do your research and build knowledge of the different choices that are available</a:t>
            </a:r>
            <a:endParaRPr lang="en-GB" dirty="0"/>
          </a:p>
          <a:p>
            <a:pPr lvl="0"/>
            <a:r>
              <a:rPr lang="en-AU" dirty="0"/>
              <a:t>Choose activities that will match </a:t>
            </a:r>
            <a:r>
              <a:rPr lang="en-AU" dirty="0" smtClean="0"/>
              <a:t>your </a:t>
            </a:r>
            <a:br>
              <a:rPr lang="en-AU" dirty="0" smtClean="0"/>
            </a:br>
            <a:r>
              <a:rPr lang="en-AU" dirty="0" smtClean="0"/>
              <a:t>client’s </a:t>
            </a:r>
            <a:r>
              <a:rPr lang="en-AU" dirty="0"/>
              <a:t>needs, wants and </a:t>
            </a:r>
            <a:r>
              <a:rPr lang="en-AU" dirty="0" smtClean="0"/>
              <a:t>preferences</a:t>
            </a:r>
            <a:r>
              <a:rPr lang="en-AU" dirty="0"/>
              <a:t>.</a:t>
            </a:r>
            <a:endParaRPr lang="en-GB" dirty="0"/>
          </a:p>
          <a:p>
            <a:endParaRPr lang="en-GB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What information should you provide?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b="1" dirty="0"/>
              <a:t>The information that you may need to provide your client with could include:</a:t>
            </a:r>
            <a:endParaRPr lang="en-GB" b="1" dirty="0"/>
          </a:p>
          <a:p>
            <a:pPr lvl="0"/>
            <a:r>
              <a:rPr lang="en-AU" dirty="0"/>
              <a:t>What the activity involves</a:t>
            </a:r>
            <a:endParaRPr lang="en-GB" dirty="0"/>
          </a:p>
          <a:p>
            <a:pPr lvl="0"/>
            <a:r>
              <a:rPr lang="en-AU" dirty="0"/>
              <a:t>Skills that are required</a:t>
            </a:r>
            <a:endParaRPr lang="en-GB" dirty="0"/>
          </a:p>
          <a:p>
            <a:pPr lvl="0"/>
            <a:r>
              <a:rPr lang="en-AU" dirty="0"/>
              <a:t>The dates and times of activities</a:t>
            </a:r>
            <a:endParaRPr lang="en-GB" dirty="0"/>
          </a:p>
          <a:p>
            <a:pPr lvl="0"/>
            <a:r>
              <a:rPr lang="en-AU" dirty="0"/>
              <a:t>Any associated costs</a:t>
            </a:r>
            <a:endParaRPr lang="en-GB" dirty="0"/>
          </a:p>
          <a:p>
            <a:pPr lvl="0"/>
            <a:r>
              <a:rPr lang="en-AU" dirty="0"/>
              <a:t>The location, accessibility and </a:t>
            </a:r>
            <a:r>
              <a:rPr lang="en-AU" dirty="0" smtClean="0"/>
              <a:t>issues </a:t>
            </a:r>
            <a:r>
              <a:rPr lang="en-AU" dirty="0"/>
              <a:t>related to this</a:t>
            </a:r>
            <a:endParaRPr lang="en-GB" dirty="0"/>
          </a:p>
          <a:p>
            <a:pPr lvl="0"/>
            <a:r>
              <a:rPr lang="en-AU" dirty="0"/>
              <a:t>Relevant information about transport. 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2348880"/>
            <a:ext cx="1916832" cy="1916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73937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1B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Identify opportunities for community participation and social inclusion</a:t>
            </a:r>
            <a:endParaRPr lang="en-GB" dirty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1.3 </a:t>
            </a:r>
            <a:r>
              <a:rPr lang="en-AU" sz="2800" dirty="0"/>
              <a:t>Identify and access appropriate community participation resources, programs, agencies, transport services, aids and equipment according to the person’s preferences and needs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Identifying and accessing resources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4821270"/>
            <a:ext cx="1405341" cy="1873788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Identify/access </a:t>
            </a:r>
            <a:r>
              <a:rPr lang="en-AU" dirty="0"/>
              <a:t>any resources, programs, agencies, services, aids or equipment that will be </a:t>
            </a:r>
            <a:r>
              <a:rPr lang="en-AU" dirty="0" smtClean="0"/>
              <a:t>needed</a:t>
            </a:r>
          </a:p>
          <a:p>
            <a:r>
              <a:rPr lang="en-AU" dirty="0" smtClean="0"/>
              <a:t>Consider client’s needs and preferences too</a:t>
            </a:r>
          </a:p>
          <a:p>
            <a:r>
              <a:rPr lang="en-AU" dirty="0" smtClean="0"/>
              <a:t>Do you have to make special arrangements?</a:t>
            </a:r>
          </a:p>
          <a:p>
            <a:r>
              <a:rPr lang="en-AU" dirty="0" smtClean="0"/>
              <a:t>Do they need funding?</a:t>
            </a:r>
          </a:p>
          <a:p>
            <a:r>
              <a:rPr lang="en-AU" dirty="0" smtClean="0"/>
              <a:t>Do they need accompanying?</a:t>
            </a:r>
          </a:p>
          <a:p>
            <a:r>
              <a:rPr lang="en-AU" dirty="0" smtClean="0"/>
              <a:t>Do they need to use specialised transport services?</a:t>
            </a:r>
          </a:p>
          <a:p>
            <a:r>
              <a:rPr lang="en-AU" dirty="0" smtClean="0"/>
              <a:t>Do they need communication aids arranging?</a:t>
            </a:r>
            <a:endParaRPr lang="en-GB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1C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Identify opportunities for community participation and social </a:t>
            </a:r>
            <a:r>
              <a:rPr lang="en-AU" dirty="0" smtClean="0"/>
              <a:t>inclusion</a:t>
            </a:r>
            <a:endParaRPr lang="en-AU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1.4 </a:t>
            </a:r>
            <a:r>
              <a:rPr lang="en-AU" sz="2800" dirty="0"/>
              <a:t>Recognise and accommodate the cultural and religious needs of the person with disability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Cultural and religious differences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Every client is an individual </a:t>
            </a:r>
          </a:p>
          <a:p>
            <a:r>
              <a:rPr lang="en-AU" dirty="0" smtClean="0"/>
              <a:t>They may have cultural and religious differences </a:t>
            </a:r>
          </a:p>
          <a:p>
            <a:r>
              <a:rPr lang="en-AU" dirty="0" smtClean="0"/>
              <a:t>These should be recognised and accommodated </a:t>
            </a:r>
          </a:p>
          <a:p>
            <a:pPr>
              <a:spcBef>
                <a:spcPts val="0"/>
              </a:spcBef>
            </a:pPr>
            <a:r>
              <a:rPr lang="en-AU" dirty="0" smtClean="0"/>
              <a:t>It is unethical and discriminatory to disregard or refuse to acknowledge a person’s cultural or religious beliefs </a:t>
            </a:r>
          </a:p>
          <a:p>
            <a:pPr>
              <a:spcBef>
                <a:spcPts val="0"/>
              </a:spcBef>
            </a:pPr>
            <a:r>
              <a:rPr lang="en-AU" dirty="0" smtClean="0"/>
              <a:t>It’s part </a:t>
            </a:r>
            <a:r>
              <a:rPr lang="en-AU" dirty="0" smtClean="0"/>
              <a:t>of</a:t>
            </a:r>
            <a:r>
              <a:rPr lang="en-AU" dirty="0" smtClean="0"/>
              <a:t>	</a:t>
            </a:r>
            <a:r>
              <a:rPr lang="en-AU" dirty="0" smtClean="0"/>
              <a:t> your </a:t>
            </a:r>
            <a:r>
              <a:rPr lang="en-AU" dirty="0" smtClean="0"/>
              <a:t>duty of care to all clients. </a:t>
            </a:r>
            <a:endParaRPr lang="en-GB" dirty="0"/>
          </a:p>
        </p:txBody>
      </p:sp>
      <p:pic>
        <p:nvPicPr>
          <p:cNvPr id="5" name="Picture 4" descr="stick_figure_check_cancel_400_clr_7072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23928" y="4993704"/>
            <a:ext cx="2483768" cy="1844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90369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Did you know?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Many Asian cultures have strict guidelines about personal space and should not be hugged or touched, unless they instigate the move </a:t>
            </a:r>
          </a:p>
          <a:p>
            <a:r>
              <a:rPr lang="en-AU" dirty="0" smtClean="0"/>
              <a:t>German people may bang on the table as a greeting to a newcomer, not as a sign of aggression or a demand for attention?</a:t>
            </a:r>
          </a:p>
          <a:p>
            <a:r>
              <a:rPr lang="en-AU" dirty="0" smtClean="0"/>
              <a:t>That Jewish people do not eat pork?</a:t>
            </a:r>
          </a:p>
          <a:p>
            <a:pPr>
              <a:spcBef>
                <a:spcPts val="0"/>
              </a:spcBef>
            </a:pPr>
            <a:r>
              <a:rPr lang="en-AU" dirty="0" smtClean="0"/>
              <a:t>That Muslim people pray according to </a:t>
            </a:r>
            <a:br>
              <a:rPr lang="en-AU" dirty="0" smtClean="0"/>
            </a:br>
            <a:r>
              <a:rPr lang="en-AU" dirty="0" smtClean="0"/>
              <a:t>a schedule?</a:t>
            </a:r>
            <a:endParaRPr lang="en-GB" dirty="0"/>
          </a:p>
        </p:txBody>
      </p:sp>
      <p:pic>
        <p:nvPicPr>
          <p:cNvPr id="5" name="Picture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4509120"/>
            <a:ext cx="1855465" cy="1761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629636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</a:t>
            </a:r>
            <a:r>
              <a:rPr lang="en-AU" sz="4900" dirty="0" smtClean="0"/>
              <a:t> 1D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Autofit/>
          </a:bodyPr>
          <a:lstStyle/>
          <a:p>
            <a:r>
              <a:rPr lang="en-AU" sz="3600" dirty="0"/>
              <a:t>Implement strategies for community participation and inclusion according to the individualised plan</a:t>
            </a:r>
            <a:endParaRPr lang="en-GB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2.1 </a:t>
            </a:r>
            <a:r>
              <a:rPr lang="en-AU" sz="2800" dirty="0"/>
              <a:t>Assist the person to identify and access community options that will meet needs identified in their individualised plan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Identifying community options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Assist clients to identify and access the events and groups that will meet needs in their plan</a:t>
            </a:r>
          </a:p>
          <a:p>
            <a:r>
              <a:rPr lang="en-GB" dirty="0" smtClean="0"/>
              <a:t>Talk through options</a:t>
            </a:r>
          </a:p>
          <a:p>
            <a:r>
              <a:rPr lang="en-GB" dirty="0" smtClean="0"/>
              <a:t>Explain each one and what it involves</a:t>
            </a:r>
          </a:p>
          <a:p>
            <a:r>
              <a:rPr lang="en-GB" dirty="0" smtClean="0"/>
              <a:t>Give them all the information needed to make an informed decision</a:t>
            </a:r>
          </a:p>
          <a:p>
            <a:r>
              <a:rPr lang="en-GB" dirty="0" smtClean="0"/>
              <a:t>Will make them feel valued </a:t>
            </a:r>
          </a:p>
          <a:p>
            <a:r>
              <a:rPr lang="en-GB" dirty="0" smtClean="0"/>
              <a:t>Will make them feel in control of their care.</a:t>
            </a:r>
            <a:endParaRPr lang="en-GB" dirty="0"/>
          </a:p>
        </p:txBody>
      </p:sp>
      <p:pic>
        <p:nvPicPr>
          <p:cNvPr id="4" name="Picture 3" descr="a_or_b_which_one_14215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732240" y="5013176"/>
            <a:ext cx="2171700" cy="1628775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2A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5220072" y="2492896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2.2 </a:t>
            </a:r>
            <a:r>
              <a:rPr lang="en-AU" sz="2800" dirty="0"/>
              <a:t>Support the person to access opportunities to establish connections through shared interests</a:t>
            </a:r>
            <a:endParaRPr lang="en-AU" sz="2800" dirty="0" smtClean="0">
              <a:latin typeface="+mj-lt"/>
            </a:endParaRPr>
          </a:p>
        </p:txBody>
      </p:sp>
      <p:sp>
        <p:nvSpPr>
          <p:cNvPr id="6" name="Title 3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Autofit/>
          </a:bodyPr>
          <a:lstStyle/>
          <a:p>
            <a:r>
              <a:rPr lang="en-AU" sz="3600" dirty="0"/>
              <a:t>Implement strategies for community participation and inclusion according to the individualised plan</a:t>
            </a:r>
            <a:endParaRPr lang="en-GB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Meeting others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Clients will have opportunity to meet others</a:t>
            </a:r>
          </a:p>
          <a:p>
            <a:r>
              <a:rPr lang="en-GB" dirty="0" smtClean="0"/>
              <a:t>May share interest with these people and develop relationships</a:t>
            </a:r>
          </a:p>
          <a:p>
            <a:r>
              <a:rPr lang="en-GB" dirty="0" smtClean="0"/>
              <a:t>Friendships can make community activities more interesting and appealing</a:t>
            </a:r>
          </a:p>
          <a:p>
            <a:r>
              <a:rPr lang="en-GB" dirty="0" smtClean="0"/>
              <a:t>Can often extend outside of activities</a:t>
            </a:r>
          </a:p>
          <a:p>
            <a:r>
              <a:rPr lang="en-GB" dirty="0" smtClean="0"/>
              <a:t>Encourage clients to attend activities </a:t>
            </a:r>
            <a:br>
              <a:rPr lang="en-GB" dirty="0" smtClean="0"/>
            </a:br>
            <a:r>
              <a:rPr lang="en-GB" dirty="0" smtClean="0"/>
              <a:t>with positive and friendly attitude.</a:t>
            </a:r>
            <a:endParaRPr lang="en-GB" dirty="0"/>
          </a:p>
        </p:txBody>
      </p:sp>
      <p:pic>
        <p:nvPicPr>
          <p:cNvPr id="4" name="Picture 3" descr="group_jumping_up_400_clr_12574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372200" y="4653136"/>
            <a:ext cx="2267744" cy="1844824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2B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204864"/>
            <a:ext cx="3744416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600" b="1" dirty="0" smtClean="0">
                <a:latin typeface="+mj-lt"/>
              </a:rPr>
              <a:t>2.3 </a:t>
            </a:r>
            <a:r>
              <a:rPr lang="en-AU" sz="2600" dirty="0"/>
              <a:t>Seek feedback from the person with disability, family and/or carers and/or relevant others and/or colleagues and/or supervisor to ensure that the support continues to meet the current and changing needs and preferences of the person</a:t>
            </a:r>
            <a:endParaRPr lang="en-AU" sz="2600" dirty="0" smtClean="0">
              <a:latin typeface="+mj-lt"/>
            </a:endParaRPr>
          </a:p>
        </p:txBody>
      </p:sp>
      <p:sp>
        <p:nvSpPr>
          <p:cNvPr id="6" name="Title 3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Autofit/>
          </a:bodyPr>
          <a:lstStyle/>
          <a:p>
            <a:r>
              <a:rPr lang="en-AU" sz="3600" dirty="0"/>
              <a:t>Implement strategies for community participation and inclusion according to the individualised plan</a:t>
            </a:r>
            <a:endParaRPr lang="en-GB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Seeking feedback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4941168"/>
            <a:ext cx="2145665" cy="1743075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Feedback is information about a person’s reaction to chosen community activity or service</a:t>
            </a:r>
          </a:p>
          <a:p>
            <a:r>
              <a:rPr lang="en-GB" dirty="0" smtClean="0"/>
              <a:t>It is vital – should be a priority</a:t>
            </a:r>
          </a:p>
          <a:p>
            <a:r>
              <a:rPr lang="en-GB" dirty="0" smtClean="0"/>
              <a:t>You want everybody’s thoughts and opinions</a:t>
            </a:r>
          </a:p>
          <a:p>
            <a:r>
              <a:rPr lang="en-GB" dirty="0" smtClean="0"/>
              <a:t>Was it appropriate? Is it still appropriate?</a:t>
            </a:r>
          </a:p>
          <a:p>
            <a:r>
              <a:rPr lang="en-GB" dirty="0" smtClean="0"/>
              <a:t>Why is or isn’t it?</a:t>
            </a:r>
          </a:p>
          <a:p>
            <a:r>
              <a:rPr lang="en-GB" dirty="0"/>
              <a:t>It ensures that you can continue to support your client in a way that meets their current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and </a:t>
            </a:r>
            <a:r>
              <a:rPr lang="en-GB" dirty="0"/>
              <a:t>changing needs and </a:t>
            </a:r>
            <a:r>
              <a:rPr lang="en-GB" dirty="0" smtClean="0"/>
              <a:t>preferences</a:t>
            </a:r>
            <a:r>
              <a:rPr lang="en-GB" dirty="0"/>
              <a:t>.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Who to seek feedback from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6510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AU" b="1" dirty="0"/>
              <a:t>You may seek feedback from:</a:t>
            </a:r>
            <a:endParaRPr lang="en-GB" b="1" dirty="0"/>
          </a:p>
          <a:p>
            <a:pPr lvl="0"/>
            <a:r>
              <a:rPr lang="en-AU" dirty="0"/>
              <a:t>Your client</a:t>
            </a:r>
            <a:endParaRPr lang="en-GB" dirty="0"/>
          </a:p>
          <a:p>
            <a:pPr lvl="0"/>
            <a:r>
              <a:rPr lang="en-AU" dirty="0"/>
              <a:t>Their family members</a:t>
            </a:r>
            <a:endParaRPr lang="en-GB" dirty="0"/>
          </a:p>
          <a:p>
            <a:pPr lvl="0"/>
            <a:r>
              <a:rPr lang="en-AU" dirty="0"/>
              <a:t>Their friends</a:t>
            </a:r>
            <a:endParaRPr lang="en-GB" dirty="0"/>
          </a:p>
          <a:p>
            <a:pPr lvl="0"/>
            <a:r>
              <a:rPr lang="en-AU" dirty="0"/>
              <a:t>Their carers</a:t>
            </a:r>
            <a:endParaRPr lang="en-GB" dirty="0"/>
          </a:p>
          <a:p>
            <a:pPr lvl="0"/>
            <a:r>
              <a:rPr lang="en-AU" dirty="0"/>
              <a:t>Relevant others</a:t>
            </a:r>
            <a:endParaRPr lang="en-GB" dirty="0"/>
          </a:p>
          <a:p>
            <a:pPr lvl="0"/>
            <a:r>
              <a:rPr lang="en-AU" dirty="0"/>
              <a:t>Your colleagues</a:t>
            </a:r>
            <a:endParaRPr lang="en-GB" dirty="0"/>
          </a:p>
          <a:p>
            <a:pPr lvl="0"/>
            <a:r>
              <a:rPr lang="en-AU" dirty="0"/>
              <a:t>Your supervisor</a:t>
            </a:r>
            <a:endParaRPr lang="en-GB" dirty="0"/>
          </a:p>
          <a:p>
            <a:pPr lvl="0"/>
            <a:r>
              <a:rPr lang="en-AU" dirty="0"/>
              <a:t>A combination of the above</a:t>
            </a:r>
            <a:r>
              <a:rPr lang="en-AU" dirty="0" smtClean="0"/>
              <a:t>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2852936"/>
            <a:ext cx="3293859" cy="1855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90949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2C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2.4 </a:t>
            </a:r>
            <a:r>
              <a:rPr lang="en-AU" sz="2800" dirty="0"/>
              <a:t>Ensure strategies for community participation and social inclusion are regularly reviewed with the person and supervisor to enable positive outcomes</a:t>
            </a:r>
            <a:endParaRPr lang="en-AU" sz="2800" dirty="0" smtClean="0">
              <a:latin typeface="+mj-lt"/>
            </a:endParaRPr>
          </a:p>
        </p:txBody>
      </p:sp>
      <p:sp>
        <p:nvSpPr>
          <p:cNvPr id="6" name="Title 3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Autofit/>
          </a:bodyPr>
          <a:lstStyle/>
          <a:p>
            <a:r>
              <a:rPr lang="en-AU" sz="3600" dirty="0"/>
              <a:t>Implement strategies for community participation and inclusion according to the individualised plan</a:t>
            </a:r>
            <a:endParaRPr lang="en-GB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4797152"/>
            <a:ext cx="1638672" cy="163867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Reviewing strategies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Strategies should be reviewed regularly</a:t>
            </a:r>
          </a:p>
          <a:p>
            <a:r>
              <a:rPr lang="en-GB" dirty="0" smtClean="0"/>
              <a:t>Review them with client and supervisor</a:t>
            </a:r>
          </a:p>
          <a:p>
            <a:r>
              <a:rPr lang="en-GB" dirty="0" smtClean="0"/>
              <a:t>Look over, evaluate and assess strategy</a:t>
            </a:r>
          </a:p>
          <a:p>
            <a:r>
              <a:rPr lang="en-GB" dirty="0" smtClean="0"/>
              <a:t>Is it working? Why is or isn’t it working?</a:t>
            </a:r>
          </a:p>
          <a:p>
            <a:r>
              <a:rPr lang="en-GB" dirty="0" smtClean="0"/>
              <a:t>What needs changing?</a:t>
            </a:r>
          </a:p>
          <a:p>
            <a:r>
              <a:rPr lang="en-GB" dirty="0" smtClean="0"/>
              <a:t>Are your client’s needs and preferences the same?</a:t>
            </a:r>
          </a:p>
          <a:p>
            <a:r>
              <a:rPr lang="en-GB" dirty="0" smtClean="0"/>
              <a:t>By reviewing your strategy, you can ensure </a:t>
            </a:r>
            <a:br>
              <a:rPr lang="en-GB" dirty="0" smtClean="0"/>
            </a:br>
            <a:r>
              <a:rPr lang="en-GB" dirty="0" smtClean="0"/>
              <a:t>support is suitable and meets needs and </a:t>
            </a:r>
            <a:br>
              <a:rPr lang="en-GB" dirty="0" smtClean="0"/>
            </a:br>
            <a:r>
              <a:rPr lang="en-GB" dirty="0" smtClean="0"/>
              <a:t>preferences. </a:t>
            </a:r>
            <a:endParaRPr lang="en-GB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Questions to ask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3581977"/>
            <a:ext cx="1665248" cy="1916832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en-AU" sz="3000" dirty="0"/>
              <a:t>Is </a:t>
            </a:r>
            <a:r>
              <a:rPr lang="en-AU" sz="3000" dirty="0" smtClean="0"/>
              <a:t>the </a:t>
            </a:r>
            <a:r>
              <a:rPr lang="en-AU" sz="3000" dirty="0"/>
              <a:t>information you </a:t>
            </a:r>
            <a:r>
              <a:rPr lang="en-AU" sz="3000" dirty="0" smtClean="0"/>
              <a:t>have </a:t>
            </a:r>
            <a:r>
              <a:rPr lang="en-AU" sz="3000" dirty="0"/>
              <a:t>about </a:t>
            </a:r>
            <a:r>
              <a:rPr lang="en-AU" sz="3000" dirty="0" smtClean="0"/>
              <a:t>client </a:t>
            </a:r>
            <a:r>
              <a:rPr lang="en-AU" sz="3000" dirty="0"/>
              <a:t>up-to-date?</a:t>
            </a:r>
            <a:endParaRPr lang="en-GB" sz="3000" dirty="0"/>
          </a:p>
          <a:p>
            <a:pPr lvl="0"/>
            <a:r>
              <a:rPr lang="en-AU" sz="3000" dirty="0"/>
              <a:t>Is </a:t>
            </a:r>
            <a:r>
              <a:rPr lang="en-AU" sz="3000" dirty="0" smtClean="0"/>
              <a:t>the </a:t>
            </a:r>
            <a:r>
              <a:rPr lang="en-AU" sz="3000" dirty="0"/>
              <a:t>information you </a:t>
            </a:r>
            <a:r>
              <a:rPr lang="en-AU" sz="3000" dirty="0" smtClean="0"/>
              <a:t>have </a:t>
            </a:r>
            <a:r>
              <a:rPr lang="en-AU" sz="3000" dirty="0"/>
              <a:t>about </a:t>
            </a:r>
            <a:r>
              <a:rPr lang="en-AU" sz="3000" dirty="0" smtClean="0"/>
              <a:t>activities/services </a:t>
            </a:r>
            <a:r>
              <a:rPr lang="en-AU" sz="3000" dirty="0"/>
              <a:t>up-to-date?</a:t>
            </a:r>
            <a:endParaRPr lang="en-GB" sz="3000" dirty="0"/>
          </a:p>
          <a:p>
            <a:pPr lvl="0"/>
            <a:r>
              <a:rPr lang="en-AU" sz="3000" dirty="0"/>
              <a:t>Does any existing information need amending?</a:t>
            </a:r>
            <a:endParaRPr lang="en-GB" sz="3000" dirty="0"/>
          </a:p>
          <a:p>
            <a:pPr lvl="0"/>
            <a:r>
              <a:rPr lang="en-AU" sz="3000" dirty="0"/>
              <a:t>Are there any new details that need adding? </a:t>
            </a:r>
            <a:endParaRPr lang="en-GB" sz="3000" dirty="0"/>
          </a:p>
          <a:p>
            <a:pPr lvl="0"/>
            <a:r>
              <a:rPr lang="en-AU" sz="3000" dirty="0"/>
              <a:t>How is </a:t>
            </a:r>
            <a:r>
              <a:rPr lang="en-AU" sz="3000" dirty="0" smtClean="0"/>
              <a:t>strategy </a:t>
            </a:r>
            <a:r>
              <a:rPr lang="en-AU" sz="3000" dirty="0"/>
              <a:t>meeting </a:t>
            </a:r>
            <a:r>
              <a:rPr lang="en-AU" sz="3000" dirty="0" smtClean="0"/>
              <a:t>client’s </a:t>
            </a:r>
            <a:r>
              <a:rPr lang="en-AU" sz="3000" dirty="0"/>
              <a:t>needs and preferences?</a:t>
            </a:r>
            <a:endParaRPr lang="en-GB" sz="3000" dirty="0"/>
          </a:p>
          <a:p>
            <a:pPr lvl="0"/>
            <a:r>
              <a:rPr lang="en-AU" sz="3000" dirty="0"/>
              <a:t>In what ways is </a:t>
            </a:r>
            <a:r>
              <a:rPr lang="en-AU" sz="3000" dirty="0" smtClean="0"/>
              <a:t>strategy </a:t>
            </a:r>
            <a:r>
              <a:rPr lang="en-AU" sz="3000" dirty="0"/>
              <a:t>failing to meet </a:t>
            </a:r>
            <a:r>
              <a:rPr lang="en-AU" sz="3000" dirty="0" smtClean="0"/>
              <a:t/>
            </a:r>
            <a:br>
              <a:rPr lang="en-AU" sz="3000" dirty="0" smtClean="0"/>
            </a:br>
            <a:r>
              <a:rPr lang="en-AU" sz="3000" dirty="0" smtClean="0"/>
              <a:t>client’s </a:t>
            </a:r>
            <a:r>
              <a:rPr lang="en-AU" sz="3000" dirty="0"/>
              <a:t>needs and preferences?</a:t>
            </a:r>
            <a:endParaRPr lang="en-GB" sz="3000" dirty="0"/>
          </a:p>
          <a:p>
            <a:pPr lvl="0"/>
            <a:r>
              <a:rPr lang="en-AU" sz="3000" dirty="0"/>
              <a:t>What needs to happen in order to ensure </a:t>
            </a:r>
            <a:r>
              <a:rPr lang="en-AU" sz="3000" dirty="0" smtClean="0"/>
              <a:t>strategy </a:t>
            </a:r>
            <a:r>
              <a:rPr lang="en-AU" sz="3000" dirty="0"/>
              <a:t>meets </a:t>
            </a:r>
            <a:r>
              <a:rPr lang="en-AU" sz="3000" dirty="0" smtClean="0"/>
              <a:t>client’s </a:t>
            </a:r>
            <a:r>
              <a:rPr lang="en-AU" sz="3000" dirty="0"/>
              <a:t>needs and preferences</a:t>
            </a:r>
            <a:r>
              <a:rPr lang="en-AU" sz="3000" dirty="0" smtClean="0"/>
              <a:t>?</a:t>
            </a:r>
            <a:endParaRPr lang="en-GB" sz="3000" dirty="0"/>
          </a:p>
        </p:txBody>
      </p:sp>
    </p:spTree>
    <p:extLst>
      <p:ext uri="{BB962C8B-B14F-4D97-AF65-F5344CB8AC3E}">
        <p14:creationId xmlns:p14="http://schemas.microsoft.com/office/powerpoint/2010/main" val="188633410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2D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2.5 </a:t>
            </a:r>
            <a:r>
              <a:rPr lang="en-AU" sz="2800" dirty="0"/>
              <a:t>Monitor level of engagement in consultation with supervisor</a:t>
            </a:r>
            <a:endParaRPr lang="en-AU" sz="2800" dirty="0" smtClean="0">
              <a:latin typeface="+mj-lt"/>
            </a:endParaRPr>
          </a:p>
        </p:txBody>
      </p:sp>
      <p:sp>
        <p:nvSpPr>
          <p:cNvPr id="6" name="Title 3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Autofit/>
          </a:bodyPr>
          <a:lstStyle/>
          <a:p>
            <a:r>
              <a:rPr lang="en-AU" sz="3600" dirty="0"/>
              <a:t>Implement strategies for community participation and inclusion according to the individualised plan</a:t>
            </a:r>
            <a:endParaRPr lang="en-GB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Monitoring level of engagement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This process involves asking many questions (e.g. to what level are they getting involved?)</a:t>
            </a:r>
          </a:p>
          <a:p>
            <a:r>
              <a:rPr lang="en-GB" dirty="0" smtClean="0"/>
              <a:t>You should do so in consultation with your supervisor</a:t>
            </a:r>
          </a:p>
          <a:p>
            <a:r>
              <a:rPr lang="en-GB" dirty="0" smtClean="0"/>
              <a:t>Meet and discuss thoughts and opinions</a:t>
            </a:r>
          </a:p>
          <a:p>
            <a:r>
              <a:rPr lang="en-GB" dirty="0" smtClean="0"/>
              <a:t>You may pick up on something that they miss</a:t>
            </a:r>
          </a:p>
          <a:p>
            <a:r>
              <a:rPr lang="en-GB" dirty="0" smtClean="0"/>
              <a:t>By doing this, you can ensure your client’s engagement is benefiting them in </a:t>
            </a:r>
            <a:br>
              <a:rPr lang="en-GB" dirty="0" smtClean="0"/>
            </a:br>
            <a:r>
              <a:rPr lang="en-GB" dirty="0" smtClean="0"/>
              <a:t>every way possible.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4487962"/>
            <a:ext cx="2495798" cy="2051551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2E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>
            <a:noAutofit/>
          </a:bodyPr>
          <a:lstStyle/>
          <a:p>
            <a:r>
              <a:rPr lang="en-AU" sz="3600" dirty="0"/>
              <a:t>Identify, address and monitor barriers to community participation and social inclusion</a:t>
            </a:r>
            <a:endParaRPr lang="en-GB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3.1 </a:t>
            </a:r>
            <a:r>
              <a:rPr lang="en-AU" sz="2800" dirty="0"/>
              <a:t>Recognise physical, skill and other barriers to community participation and social inclusion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Barriers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Circumstance or obstacle that prevents or hinders community participation and social inclusion</a:t>
            </a:r>
          </a:p>
          <a:p>
            <a:r>
              <a:rPr lang="en-GB" dirty="0" smtClean="0"/>
              <a:t>Examples of these barriers include: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Physical (e.g. kerbs, steps, narrow corridors)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Skill-related (e.g. unfamiliar with new technology)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Other (e.g. attitudes of self and others).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4725144"/>
            <a:ext cx="2312670" cy="1590040"/>
          </a:xfrm>
          <a:prstGeom prst="rect">
            <a:avLst/>
          </a:prstGeom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3A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5220072" y="2043113"/>
            <a:ext cx="374441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400" b="1" dirty="0" smtClean="0">
                <a:latin typeface="+mj-lt"/>
              </a:rPr>
              <a:t>3.2 </a:t>
            </a:r>
            <a:r>
              <a:rPr lang="en-AU" sz="2400" dirty="0"/>
              <a:t>Collaborate with the person with disability to identify solutions to overcome barriers, in consultation with </a:t>
            </a:r>
            <a:r>
              <a:rPr lang="en-AU" sz="2400" dirty="0" smtClean="0"/>
              <a:t>supervisor</a:t>
            </a:r>
          </a:p>
          <a:p>
            <a:endParaRPr lang="en-AU" sz="2400" dirty="0">
              <a:latin typeface="+mj-lt"/>
            </a:endParaRPr>
          </a:p>
          <a:p>
            <a:r>
              <a:rPr lang="en-AU" sz="2400" b="1" dirty="0"/>
              <a:t>3.3 </a:t>
            </a:r>
            <a:r>
              <a:rPr lang="en-AU" sz="2400" dirty="0"/>
              <a:t>Support the person to implement strategies to address barriers to community participation according to their individualised plan</a:t>
            </a:r>
            <a:endParaRPr lang="en-AU" sz="2400" dirty="0"/>
          </a:p>
          <a:p>
            <a:endParaRPr lang="en-AU" sz="2400" dirty="0" smtClean="0">
              <a:latin typeface="+mj-lt"/>
            </a:endParaRPr>
          </a:p>
        </p:txBody>
      </p:sp>
      <p:sp>
        <p:nvSpPr>
          <p:cNvPr id="7" name="Title 3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>
            <a:noAutofit/>
          </a:bodyPr>
          <a:lstStyle/>
          <a:p>
            <a:r>
              <a:rPr lang="en-AU" sz="3600" dirty="0"/>
              <a:t>Identify, address and monitor barriers to community participation and social inclusion</a:t>
            </a:r>
            <a:endParaRPr lang="en-GB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Overcoming barriers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Work with client to identify solutions</a:t>
            </a:r>
          </a:p>
          <a:p>
            <a:r>
              <a:rPr lang="en-GB" dirty="0" smtClean="0"/>
              <a:t>Some barriers cannot be removed entirely</a:t>
            </a:r>
          </a:p>
          <a:p>
            <a:r>
              <a:rPr lang="en-GB" dirty="0" smtClean="0"/>
              <a:t>Some can be worked around</a:t>
            </a:r>
          </a:p>
          <a:p>
            <a:r>
              <a:rPr lang="en-GB" dirty="0" smtClean="0"/>
              <a:t>Ways to overcome barriers include: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Installing a ramp to eliminate the problem of steps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Teaching clients the basic skills they need to participate in the community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Informing other people about disability to overcome attitude issues.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5229200"/>
            <a:ext cx="2303512" cy="1242625"/>
          </a:xfrm>
          <a:prstGeom prst="rect">
            <a:avLst/>
          </a:prstGeom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3B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3.4 </a:t>
            </a:r>
            <a:r>
              <a:rPr lang="en-AU" sz="2800" dirty="0"/>
              <a:t>Monitor the success of strategies to address barriers in consultation with the person and supervisor</a:t>
            </a:r>
            <a:endParaRPr lang="en-AU" sz="2800" dirty="0" smtClean="0">
              <a:latin typeface="+mj-lt"/>
            </a:endParaRPr>
          </a:p>
        </p:txBody>
      </p:sp>
      <p:sp>
        <p:nvSpPr>
          <p:cNvPr id="6" name="Title 3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>
            <a:noAutofit/>
          </a:bodyPr>
          <a:lstStyle/>
          <a:p>
            <a:r>
              <a:rPr lang="en-AU" sz="3600" dirty="0"/>
              <a:t>Identify, address and monitor barriers to community participation and social inclusion</a:t>
            </a:r>
            <a:endParaRPr lang="en-GB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4425356"/>
            <a:ext cx="1981200" cy="19812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Monitoring success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Monitor success of strategies </a:t>
            </a:r>
          </a:p>
          <a:p>
            <a:r>
              <a:rPr lang="en-GB" dirty="0" smtClean="0"/>
              <a:t>Do so in consultation with client and supervisor</a:t>
            </a:r>
          </a:p>
          <a:p>
            <a:r>
              <a:rPr lang="en-AU" dirty="0"/>
              <a:t>It may involve asking the following questions: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Have you achieved what you set out to achieve?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 smtClean="0"/>
              <a:t>Did </a:t>
            </a:r>
            <a:r>
              <a:rPr lang="en-AU" dirty="0"/>
              <a:t>you succeed in overcoming the barrier?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Is it going to be a solution long-term?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Is your client satisfied?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Does something else need to be done?</a:t>
            </a:r>
            <a:endParaRPr lang="en-GB" dirty="0"/>
          </a:p>
          <a:p>
            <a:endParaRPr lang="en-GB" dirty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3C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3.5 </a:t>
            </a:r>
            <a:r>
              <a:rPr lang="en-AU" sz="2800" dirty="0"/>
              <a:t>Recognise own limitations in addressing issues and seek advice when necessary</a:t>
            </a:r>
            <a:endParaRPr lang="en-AU" sz="2800" dirty="0" smtClean="0">
              <a:latin typeface="+mj-lt"/>
            </a:endParaRPr>
          </a:p>
        </p:txBody>
      </p:sp>
      <p:sp>
        <p:nvSpPr>
          <p:cNvPr id="6" name="Title 3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>
            <a:noAutofit/>
          </a:bodyPr>
          <a:lstStyle/>
          <a:p>
            <a:r>
              <a:rPr lang="en-AU" sz="3600" dirty="0"/>
              <a:t>Identify, address and monitor barriers to community participation and social inclusion</a:t>
            </a:r>
            <a:endParaRPr lang="en-GB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Own limitations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Important to recognise your own limitations in addressing issues that arise</a:t>
            </a:r>
          </a:p>
          <a:p>
            <a:r>
              <a:rPr lang="en-GB" dirty="0" smtClean="0"/>
              <a:t>Are you able, willing and confident to address issue?</a:t>
            </a:r>
          </a:p>
          <a:p>
            <a:r>
              <a:rPr lang="en-GB" dirty="0" smtClean="0"/>
              <a:t>Don’t attempt something that is outside of your limitations</a:t>
            </a:r>
          </a:p>
          <a:p>
            <a:r>
              <a:rPr lang="en-GB" dirty="0" smtClean="0"/>
              <a:t>Seek advice and support if something is </a:t>
            </a:r>
            <a:br>
              <a:rPr lang="en-GB" dirty="0" smtClean="0"/>
            </a:br>
            <a:r>
              <a:rPr lang="en-GB" dirty="0" smtClean="0"/>
              <a:t>outside of your capability. 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3968581"/>
            <a:ext cx="2384673" cy="2304256"/>
          </a:xfrm>
          <a:prstGeom prst="rect">
            <a:avLst/>
          </a:prstGeom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3D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Skills and </a:t>
            </a:r>
            <a:r>
              <a:rPr lang="en-GB" sz="4900" smtClean="0"/>
              <a:t>Knowledge Activity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Major Activity</a:t>
            </a:r>
          </a:p>
        </p:txBody>
      </p:sp>
      <p:sp>
        <p:nvSpPr>
          <p:cNvPr id="7577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This activity should take anywhere between an 1-2 hours to complete and can be found at the end of your workbook.</a:t>
            </a:r>
          </a:p>
          <a:p>
            <a:pPr>
              <a:buFont typeface="Arial" charset="0"/>
              <a:buNone/>
            </a:pPr>
            <a:endParaRPr lang="en-US" dirty="0" smtClean="0"/>
          </a:p>
          <a:p>
            <a:r>
              <a:rPr lang="en-US" dirty="0" smtClean="0"/>
              <a:t>Your instructor will let you know whether they wish for you to complete it in session time or your own time.</a:t>
            </a:r>
          </a:p>
        </p:txBody>
      </p:sp>
      <p:pic>
        <p:nvPicPr>
          <p:cNvPr id="4" name="Content Placeholder 6" descr="Fotolia_2204087_X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3423" y="4518813"/>
            <a:ext cx="3057155" cy="233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Title 3"/>
          <p:cNvSpPr>
            <a:spLocks noGrp="1"/>
          </p:cNvSpPr>
          <p:nvPr>
            <p:ph type="title"/>
          </p:nvPr>
        </p:nvSpPr>
        <p:spPr>
          <a:xfrm>
            <a:off x="1476375" y="260350"/>
            <a:ext cx="6400800" cy="1143000"/>
          </a:xfrm>
        </p:spPr>
        <p:txBody>
          <a:bodyPr/>
          <a:lstStyle/>
          <a:p>
            <a:pPr eaLnBrk="1" hangingPunct="1"/>
            <a:r>
              <a:rPr lang="en-AU" smtClean="0"/>
              <a:t>Summary and Feedback</a:t>
            </a:r>
            <a:endParaRPr lang="en-CA" smtClean="0"/>
          </a:p>
        </p:txBody>
      </p:sp>
      <p:sp>
        <p:nvSpPr>
          <p:cNvPr id="178179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Did we meet our objectives?</a:t>
            </a:r>
          </a:p>
          <a:p>
            <a:r>
              <a:rPr lang="en-US" sz="2800" dirty="0" smtClean="0"/>
              <a:t>How did you find this session?</a:t>
            </a:r>
          </a:p>
          <a:p>
            <a:r>
              <a:rPr lang="en-US" sz="2800" dirty="0" smtClean="0"/>
              <a:t>Any questions?</a:t>
            </a:r>
          </a:p>
        </p:txBody>
      </p:sp>
      <p:pic>
        <p:nvPicPr>
          <p:cNvPr id="178180" name="Picture 3" descr="Fotolia_24005805_S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4200" y="3141663"/>
            <a:ext cx="5435600" cy="249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3" descr="c:\Users\Sophie\Desktop\ArtWork\Fotolia_10056570_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813" y="549275"/>
            <a:ext cx="6308725" cy="630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782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0000"/>
                </a:solidFill>
              </a:rPr>
              <a:t>Congratulations!</a:t>
            </a:r>
          </a:p>
        </p:txBody>
      </p:sp>
      <p:sp>
        <p:nvSpPr>
          <p:cNvPr id="77828" name="Content Placeholder 4"/>
          <p:cNvSpPr>
            <a:spLocks noGrp="1"/>
          </p:cNvSpPr>
          <p:nvPr>
            <p:ph idx="1"/>
          </p:nvPr>
        </p:nvSpPr>
        <p:spPr>
          <a:xfrm>
            <a:off x="457200" y="1600200"/>
            <a:ext cx="8435975" cy="4525963"/>
          </a:xfrm>
        </p:spPr>
        <p:txBody>
          <a:bodyPr/>
          <a:lstStyle/>
          <a:p>
            <a:pPr algn="ctr">
              <a:buFont typeface="Arial" charset="0"/>
              <a:buNone/>
            </a:pPr>
            <a:endParaRPr lang="en-US" dirty="0" smtClean="0"/>
          </a:p>
          <a:p>
            <a:pPr algn="ctr">
              <a:buFont typeface="Arial" charset="0"/>
              <a:buNone/>
            </a:pPr>
            <a:endParaRPr lang="en-US" dirty="0" smtClean="0"/>
          </a:p>
          <a:p>
            <a:pPr algn="ctr">
              <a:buFont typeface="Arial" charset="0"/>
              <a:buNone/>
            </a:pPr>
            <a:r>
              <a:rPr lang="en-US" dirty="0" smtClean="0"/>
              <a:t>You have now finished the unit…</a:t>
            </a:r>
          </a:p>
          <a:p>
            <a:pPr algn="ctr">
              <a:buFont typeface="Arial" charset="0"/>
              <a:buNone/>
            </a:pPr>
            <a:endParaRPr lang="en-US" dirty="0" smtClean="0"/>
          </a:p>
          <a:p>
            <a:pPr algn="ctr">
              <a:buFont typeface="Arial" charset="0"/>
              <a:buNone/>
            </a:pPr>
            <a:r>
              <a:rPr lang="en-US" dirty="0" smtClean="0"/>
              <a:t>‘Support community participation and social inclusion’</a:t>
            </a:r>
            <a:endParaRPr lang="en-AU" sz="2000" b="1" dirty="0" smtClean="0">
              <a:solidFill>
                <a:srgbClr val="FF0000"/>
              </a:solidFill>
            </a:endParaRPr>
          </a:p>
          <a:p>
            <a:pPr algn="r">
              <a:buFont typeface="Arial" charset="0"/>
              <a:buNone/>
            </a:pPr>
            <a:endParaRPr lang="en-US" dirty="0" smtClean="0"/>
          </a:p>
          <a:p>
            <a:pPr>
              <a:buFont typeface="Arial" charset="0"/>
              <a:buNone/>
            </a:pPr>
            <a:endParaRPr lang="en-US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1162</TotalTime>
  <Words>1599</Words>
  <Application>Microsoft Office PowerPoint</Application>
  <PresentationFormat>On-screen Show (4:3)</PresentationFormat>
  <Paragraphs>237</Paragraphs>
  <Slides>52</Slides>
  <Notes>31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52</vt:i4>
      </vt:variant>
    </vt:vector>
  </HeadingPairs>
  <TitlesOfParts>
    <vt:vector size="53" baseType="lpstr">
      <vt:lpstr>Office Theme</vt:lpstr>
      <vt:lpstr>PowerPoint Presentation</vt:lpstr>
      <vt:lpstr>Housekeeping</vt:lpstr>
      <vt:lpstr>Objectives</vt:lpstr>
      <vt:lpstr>Identify opportunities for community participation and social inclusion</vt:lpstr>
      <vt:lpstr>Disabilities </vt:lpstr>
      <vt:lpstr>Identify strengths and interests </vt:lpstr>
      <vt:lpstr>Social networks </vt:lpstr>
      <vt:lpstr> Activity 1A  </vt:lpstr>
      <vt:lpstr>Identify opportunities for community participation and social inclusion</vt:lpstr>
      <vt:lpstr>What to do before providing information</vt:lpstr>
      <vt:lpstr>What information should you provide? </vt:lpstr>
      <vt:lpstr> Activity 1B  </vt:lpstr>
      <vt:lpstr>Identify opportunities for community participation and social inclusion</vt:lpstr>
      <vt:lpstr>Identifying and accessing resources</vt:lpstr>
      <vt:lpstr> Activity 1C  </vt:lpstr>
      <vt:lpstr>Identify opportunities for community participation and social inclusion</vt:lpstr>
      <vt:lpstr>Cultural and religious differences</vt:lpstr>
      <vt:lpstr>Did you know?</vt:lpstr>
      <vt:lpstr> Activity 1D </vt:lpstr>
      <vt:lpstr>Implement strategies for community participation and inclusion according to the individualised plan</vt:lpstr>
      <vt:lpstr>Identifying community options</vt:lpstr>
      <vt:lpstr> Activity 2A  </vt:lpstr>
      <vt:lpstr>Implement strategies for community participation and inclusion according to the individualised plan</vt:lpstr>
      <vt:lpstr>Meeting others</vt:lpstr>
      <vt:lpstr> Activity 2B  </vt:lpstr>
      <vt:lpstr>Implement strategies for community participation and inclusion according to the individualised plan</vt:lpstr>
      <vt:lpstr>Seeking feedback</vt:lpstr>
      <vt:lpstr>Who to seek feedback from</vt:lpstr>
      <vt:lpstr> Activity 2C  </vt:lpstr>
      <vt:lpstr>Implement strategies for community participation and inclusion according to the individualised plan</vt:lpstr>
      <vt:lpstr>Reviewing strategies </vt:lpstr>
      <vt:lpstr>Questions to ask</vt:lpstr>
      <vt:lpstr> Activity 2D  </vt:lpstr>
      <vt:lpstr>Implement strategies for community participation and inclusion according to the individualised plan</vt:lpstr>
      <vt:lpstr>Monitoring level of engagement</vt:lpstr>
      <vt:lpstr> Activity 2E  </vt:lpstr>
      <vt:lpstr>Identify, address and monitor barriers to community participation and social inclusion</vt:lpstr>
      <vt:lpstr>Barriers </vt:lpstr>
      <vt:lpstr> Activity 3A  </vt:lpstr>
      <vt:lpstr>Identify, address and monitor barriers to community participation and social inclusion</vt:lpstr>
      <vt:lpstr>Overcoming barriers</vt:lpstr>
      <vt:lpstr> Activity 3B  </vt:lpstr>
      <vt:lpstr>Identify, address and monitor barriers to community participation and social inclusion</vt:lpstr>
      <vt:lpstr>Monitoring success</vt:lpstr>
      <vt:lpstr> Activity 3C  </vt:lpstr>
      <vt:lpstr>Identify, address and monitor barriers to community participation and social inclusion</vt:lpstr>
      <vt:lpstr>Own limitations</vt:lpstr>
      <vt:lpstr> Activity 3D  </vt:lpstr>
      <vt:lpstr> Skills and Knowledge Activity </vt:lpstr>
      <vt:lpstr>Major Activity</vt:lpstr>
      <vt:lpstr>Summary and Feedback</vt:lpstr>
      <vt:lpstr>Congratulations!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Emily</dc:creator>
  <cp:lastModifiedBy>Tom</cp:lastModifiedBy>
  <cp:revision>250</cp:revision>
  <dcterms:created xsi:type="dcterms:W3CDTF">2011-08-26T06:48:04Z</dcterms:created>
  <dcterms:modified xsi:type="dcterms:W3CDTF">2015-10-05T17:19:00Z</dcterms:modified>
</cp:coreProperties>
</file>