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4"/>
  </p:notesMasterIdLst>
  <p:sldIdLst>
    <p:sldId id="257" r:id="rId2"/>
    <p:sldId id="436" r:id="rId3"/>
    <p:sldId id="437" r:id="rId4"/>
    <p:sldId id="438" r:id="rId5"/>
    <p:sldId id="439" r:id="rId6"/>
    <p:sldId id="440" r:id="rId7"/>
    <p:sldId id="441" r:id="rId8"/>
    <p:sldId id="442" r:id="rId9"/>
    <p:sldId id="443" r:id="rId10"/>
    <p:sldId id="444" r:id="rId11"/>
    <p:sldId id="445" r:id="rId12"/>
    <p:sldId id="446" r:id="rId13"/>
    <p:sldId id="447" r:id="rId14"/>
    <p:sldId id="448" r:id="rId15"/>
    <p:sldId id="449" r:id="rId16"/>
    <p:sldId id="450" r:id="rId17"/>
    <p:sldId id="451" r:id="rId18"/>
    <p:sldId id="452" r:id="rId19"/>
    <p:sldId id="453" r:id="rId20"/>
    <p:sldId id="454" r:id="rId21"/>
    <p:sldId id="455" r:id="rId22"/>
    <p:sldId id="456" r:id="rId23"/>
    <p:sldId id="457" r:id="rId24"/>
    <p:sldId id="458" r:id="rId25"/>
    <p:sldId id="536" r:id="rId26"/>
    <p:sldId id="459" r:id="rId27"/>
    <p:sldId id="461" r:id="rId28"/>
    <p:sldId id="462" r:id="rId29"/>
    <p:sldId id="463" r:id="rId30"/>
    <p:sldId id="464" r:id="rId31"/>
    <p:sldId id="465" r:id="rId32"/>
    <p:sldId id="466" r:id="rId33"/>
    <p:sldId id="467" r:id="rId34"/>
    <p:sldId id="468" r:id="rId35"/>
    <p:sldId id="469" r:id="rId36"/>
    <p:sldId id="470" r:id="rId37"/>
    <p:sldId id="471" r:id="rId38"/>
    <p:sldId id="472" r:id="rId39"/>
    <p:sldId id="473" r:id="rId40"/>
    <p:sldId id="537" r:id="rId41"/>
    <p:sldId id="474" r:id="rId42"/>
    <p:sldId id="475" r:id="rId43"/>
    <p:sldId id="476" r:id="rId44"/>
    <p:sldId id="477" r:id="rId45"/>
    <p:sldId id="478" r:id="rId46"/>
    <p:sldId id="479" r:id="rId47"/>
    <p:sldId id="480" r:id="rId48"/>
    <p:sldId id="481" r:id="rId49"/>
    <p:sldId id="482" r:id="rId50"/>
    <p:sldId id="483" r:id="rId51"/>
    <p:sldId id="484" r:id="rId52"/>
    <p:sldId id="485" r:id="rId53"/>
    <p:sldId id="486" r:id="rId54"/>
    <p:sldId id="487" r:id="rId55"/>
    <p:sldId id="488" r:id="rId56"/>
    <p:sldId id="489" r:id="rId57"/>
    <p:sldId id="490" r:id="rId58"/>
    <p:sldId id="491" r:id="rId59"/>
    <p:sldId id="492" r:id="rId60"/>
    <p:sldId id="493" r:id="rId61"/>
    <p:sldId id="494" r:id="rId62"/>
    <p:sldId id="495" r:id="rId63"/>
    <p:sldId id="496" r:id="rId64"/>
    <p:sldId id="497" r:id="rId65"/>
    <p:sldId id="498" r:id="rId66"/>
    <p:sldId id="499" r:id="rId67"/>
    <p:sldId id="500" r:id="rId68"/>
    <p:sldId id="501" r:id="rId69"/>
    <p:sldId id="502" r:id="rId70"/>
    <p:sldId id="503" r:id="rId71"/>
    <p:sldId id="504" r:id="rId72"/>
    <p:sldId id="505" r:id="rId73"/>
    <p:sldId id="507" r:id="rId74"/>
    <p:sldId id="508" r:id="rId75"/>
    <p:sldId id="509" r:id="rId76"/>
    <p:sldId id="510" r:id="rId77"/>
    <p:sldId id="511" r:id="rId78"/>
    <p:sldId id="512" r:id="rId79"/>
    <p:sldId id="513" r:id="rId80"/>
    <p:sldId id="535" r:id="rId81"/>
    <p:sldId id="514" r:id="rId82"/>
    <p:sldId id="515" r:id="rId83"/>
    <p:sldId id="516" r:id="rId84"/>
    <p:sldId id="517" r:id="rId85"/>
    <p:sldId id="518" r:id="rId86"/>
    <p:sldId id="519" r:id="rId87"/>
    <p:sldId id="520" r:id="rId88"/>
    <p:sldId id="521" r:id="rId89"/>
    <p:sldId id="522" r:id="rId90"/>
    <p:sldId id="523" r:id="rId91"/>
    <p:sldId id="525" r:id="rId92"/>
    <p:sldId id="531" r:id="rId93"/>
    <p:sldId id="534" r:id="rId94"/>
    <p:sldId id="532" r:id="rId95"/>
    <p:sldId id="526" r:id="rId96"/>
    <p:sldId id="527" r:id="rId97"/>
    <p:sldId id="528" r:id="rId98"/>
    <p:sldId id="529" r:id="rId99"/>
    <p:sldId id="530" r:id="rId100"/>
    <p:sldId id="533" r:id="rId101"/>
    <p:sldId id="435" r:id="rId102"/>
    <p:sldId id="418" r:id="rId10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0747" autoAdjust="0"/>
  </p:normalViewPr>
  <p:slideViewPr>
    <p:cSldViewPr>
      <p:cViewPr varScale="1">
        <p:scale>
          <a:sx n="65" d="100"/>
          <a:sy n="65" d="100"/>
        </p:scale>
        <p:origin x="177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theme" Target="theme/theme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microsoft.com/office/2015/10/relationships/revisionInfo" Target="revisionInfo.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5/02/2018</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extLst>
      <p:ext uri="{BB962C8B-B14F-4D97-AF65-F5344CB8AC3E}">
        <p14:creationId xmlns:p14="http://schemas.microsoft.com/office/powerpoint/2010/main" val="31781462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a:t>
            </a:fld>
            <a:endParaRPr lang="en-CA" dirty="0"/>
          </a:p>
        </p:txBody>
      </p:sp>
    </p:spTree>
    <p:extLst>
      <p:ext uri="{BB962C8B-B14F-4D97-AF65-F5344CB8AC3E}">
        <p14:creationId xmlns:p14="http://schemas.microsoft.com/office/powerpoint/2010/main" val="1736768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a:t>
            </a:fld>
            <a:endParaRPr lang="en-AU" dirty="0"/>
          </a:p>
        </p:txBody>
      </p:sp>
    </p:spTree>
    <p:extLst>
      <p:ext uri="{BB962C8B-B14F-4D97-AF65-F5344CB8AC3E}">
        <p14:creationId xmlns:p14="http://schemas.microsoft.com/office/powerpoint/2010/main" val="2564283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a:t>
            </a:fld>
            <a:endParaRPr lang="en-CA" dirty="0"/>
          </a:p>
        </p:txBody>
      </p:sp>
    </p:spTree>
    <p:extLst>
      <p:ext uri="{BB962C8B-B14F-4D97-AF65-F5344CB8AC3E}">
        <p14:creationId xmlns:p14="http://schemas.microsoft.com/office/powerpoint/2010/main" val="3554106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a:t>
            </a:fld>
            <a:endParaRPr lang="en-AU" dirty="0"/>
          </a:p>
        </p:txBody>
      </p:sp>
    </p:spTree>
    <p:extLst>
      <p:ext uri="{BB962C8B-B14F-4D97-AF65-F5344CB8AC3E}">
        <p14:creationId xmlns:p14="http://schemas.microsoft.com/office/powerpoint/2010/main" val="18046265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12</a:t>
            </a:fld>
            <a:endParaRPr lang="en-CA" dirty="0"/>
          </a:p>
        </p:txBody>
      </p:sp>
    </p:spTree>
    <p:extLst>
      <p:ext uri="{BB962C8B-B14F-4D97-AF65-F5344CB8AC3E}">
        <p14:creationId xmlns:p14="http://schemas.microsoft.com/office/powerpoint/2010/main" val="36196776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13</a:t>
            </a:fld>
            <a:endParaRPr lang="en-AU" dirty="0"/>
          </a:p>
        </p:txBody>
      </p:sp>
    </p:spTree>
    <p:extLst>
      <p:ext uri="{BB962C8B-B14F-4D97-AF65-F5344CB8AC3E}">
        <p14:creationId xmlns:p14="http://schemas.microsoft.com/office/powerpoint/2010/main" val="3985548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15</a:t>
            </a:fld>
            <a:endParaRPr lang="en-CA" dirty="0"/>
          </a:p>
        </p:txBody>
      </p:sp>
    </p:spTree>
    <p:extLst>
      <p:ext uri="{BB962C8B-B14F-4D97-AF65-F5344CB8AC3E}">
        <p14:creationId xmlns:p14="http://schemas.microsoft.com/office/powerpoint/2010/main" val="34009330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16</a:t>
            </a:fld>
            <a:endParaRPr lang="en-AU" dirty="0"/>
          </a:p>
        </p:txBody>
      </p:sp>
    </p:spTree>
    <p:extLst>
      <p:ext uri="{BB962C8B-B14F-4D97-AF65-F5344CB8AC3E}">
        <p14:creationId xmlns:p14="http://schemas.microsoft.com/office/powerpoint/2010/main" val="41555594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19</a:t>
            </a:fld>
            <a:endParaRPr lang="en-CA" dirty="0"/>
          </a:p>
        </p:txBody>
      </p:sp>
    </p:spTree>
    <p:extLst>
      <p:ext uri="{BB962C8B-B14F-4D97-AF65-F5344CB8AC3E}">
        <p14:creationId xmlns:p14="http://schemas.microsoft.com/office/powerpoint/2010/main" val="37956175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20</a:t>
            </a:fld>
            <a:endParaRPr lang="en-AU" dirty="0"/>
          </a:p>
        </p:txBody>
      </p:sp>
    </p:spTree>
    <p:extLst>
      <p:ext uri="{BB962C8B-B14F-4D97-AF65-F5344CB8AC3E}">
        <p14:creationId xmlns:p14="http://schemas.microsoft.com/office/powerpoint/2010/main" val="10398570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23</a:t>
            </a:fld>
            <a:endParaRPr lang="en-CA" dirty="0"/>
          </a:p>
        </p:txBody>
      </p:sp>
    </p:spTree>
    <p:extLst>
      <p:ext uri="{BB962C8B-B14F-4D97-AF65-F5344CB8AC3E}">
        <p14:creationId xmlns:p14="http://schemas.microsoft.com/office/powerpoint/2010/main" val="23608014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dirty="0"/>
          </a:p>
        </p:txBody>
      </p:sp>
    </p:spTree>
    <p:extLst>
      <p:ext uri="{BB962C8B-B14F-4D97-AF65-F5344CB8AC3E}">
        <p14:creationId xmlns:p14="http://schemas.microsoft.com/office/powerpoint/2010/main" val="8482888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25</a:t>
            </a:fld>
            <a:endParaRPr lang="en-AU" dirty="0"/>
          </a:p>
        </p:txBody>
      </p:sp>
    </p:spTree>
    <p:extLst>
      <p:ext uri="{BB962C8B-B14F-4D97-AF65-F5344CB8AC3E}">
        <p14:creationId xmlns:p14="http://schemas.microsoft.com/office/powerpoint/2010/main" val="8482888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29</a:t>
            </a:fld>
            <a:endParaRPr lang="en-CA" dirty="0"/>
          </a:p>
        </p:txBody>
      </p:sp>
    </p:spTree>
    <p:extLst>
      <p:ext uri="{BB962C8B-B14F-4D97-AF65-F5344CB8AC3E}">
        <p14:creationId xmlns:p14="http://schemas.microsoft.com/office/powerpoint/2010/main" val="83910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30</a:t>
            </a:fld>
            <a:endParaRPr lang="en-AU" dirty="0"/>
          </a:p>
        </p:txBody>
      </p:sp>
    </p:spTree>
    <p:extLst>
      <p:ext uri="{BB962C8B-B14F-4D97-AF65-F5344CB8AC3E}">
        <p14:creationId xmlns:p14="http://schemas.microsoft.com/office/powerpoint/2010/main" val="22675960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33</a:t>
            </a:fld>
            <a:endParaRPr lang="en-CA" dirty="0"/>
          </a:p>
        </p:txBody>
      </p:sp>
    </p:spTree>
    <p:extLst>
      <p:ext uri="{BB962C8B-B14F-4D97-AF65-F5344CB8AC3E}">
        <p14:creationId xmlns:p14="http://schemas.microsoft.com/office/powerpoint/2010/main" val="29959375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34</a:t>
            </a:fld>
            <a:endParaRPr lang="en-AU" dirty="0"/>
          </a:p>
        </p:txBody>
      </p:sp>
    </p:spTree>
    <p:extLst>
      <p:ext uri="{BB962C8B-B14F-4D97-AF65-F5344CB8AC3E}">
        <p14:creationId xmlns:p14="http://schemas.microsoft.com/office/powerpoint/2010/main" val="23718128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38</a:t>
            </a:fld>
            <a:endParaRPr lang="en-CA" dirty="0"/>
          </a:p>
        </p:txBody>
      </p:sp>
    </p:spTree>
    <p:extLst>
      <p:ext uri="{BB962C8B-B14F-4D97-AF65-F5344CB8AC3E}">
        <p14:creationId xmlns:p14="http://schemas.microsoft.com/office/powerpoint/2010/main" val="40904476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39</a:t>
            </a:fld>
            <a:endParaRPr lang="en-AU" dirty="0"/>
          </a:p>
        </p:txBody>
      </p:sp>
    </p:spTree>
    <p:extLst>
      <p:ext uri="{BB962C8B-B14F-4D97-AF65-F5344CB8AC3E}">
        <p14:creationId xmlns:p14="http://schemas.microsoft.com/office/powerpoint/2010/main" val="11291627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40</a:t>
            </a:fld>
            <a:endParaRPr lang="en-AU" dirty="0"/>
          </a:p>
        </p:txBody>
      </p:sp>
    </p:spTree>
    <p:extLst>
      <p:ext uri="{BB962C8B-B14F-4D97-AF65-F5344CB8AC3E}">
        <p14:creationId xmlns:p14="http://schemas.microsoft.com/office/powerpoint/2010/main" val="11291627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44</a:t>
            </a:fld>
            <a:endParaRPr lang="en-CA" dirty="0"/>
          </a:p>
        </p:txBody>
      </p:sp>
    </p:spTree>
    <p:extLst>
      <p:ext uri="{BB962C8B-B14F-4D97-AF65-F5344CB8AC3E}">
        <p14:creationId xmlns:p14="http://schemas.microsoft.com/office/powerpoint/2010/main" val="27103191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45</a:t>
            </a:fld>
            <a:endParaRPr lang="en-AU" dirty="0"/>
          </a:p>
        </p:txBody>
      </p:sp>
    </p:spTree>
    <p:extLst>
      <p:ext uri="{BB962C8B-B14F-4D97-AF65-F5344CB8AC3E}">
        <p14:creationId xmlns:p14="http://schemas.microsoft.com/office/powerpoint/2010/main" val="25983856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47</a:t>
            </a:fld>
            <a:endParaRPr lang="en-CA" dirty="0"/>
          </a:p>
        </p:txBody>
      </p:sp>
    </p:spTree>
    <p:extLst>
      <p:ext uri="{BB962C8B-B14F-4D97-AF65-F5344CB8AC3E}">
        <p14:creationId xmlns:p14="http://schemas.microsoft.com/office/powerpoint/2010/main" val="10694624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48</a:t>
            </a:fld>
            <a:endParaRPr lang="en-AU" dirty="0"/>
          </a:p>
        </p:txBody>
      </p:sp>
    </p:spTree>
    <p:extLst>
      <p:ext uri="{BB962C8B-B14F-4D97-AF65-F5344CB8AC3E}">
        <p14:creationId xmlns:p14="http://schemas.microsoft.com/office/powerpoint/2010/main" val="8401350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50</a:t>
            </a:fld>
            <a:endParaRPr lang="en-CA" dirty="0"/>
          </a:p>
        </p:txBody>
      </p:sp>
    </p:spTree>
    <p:extLst>
      <p:ext uri="{BB962C8B-B14F-4D97-AF65-F5344CB8AC3E}">
        <p14:creationId xmlns:p14="http://schemas.microsoft.com/office/powerpoint/2010/main" val="25450520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51</a:t>
            </a:fld>
            <a:endParaRPr lang="en-AU" dirty="0"/>
          </a:p>
        </p:txBody>
      </p:sp>
    </p:spTree>
    <p:extLst>
      <p:ext uri="{BB962C8B-B14F-4D97-AF65-F5344CB8AC3E}">
        <p14:creationId xmlns:p14="http://schemas.microsoft.com/office/powerpoint/2010/main" val="15775063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53</a:t>
            </a:fld>
            <a:endParaRPr lang="en-CA" dirty="0"/>
          </a:p>
        </p:txBody>
      </p:sp>
    </p:spTree>
    <p:extLst>
      <p:ext uri="{BB962C8B-B14F-4D97-AF65-F5344CB8AC3E}">
        <p14:creationId xmlns:p14="http://schemas.microsoft.com/office/powerpoint/2010/main" val="42158814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54</a:t>
            </a:fld>
            <a:endParaRPr lang="en-AU" dirty="0"/>
          </a:p>
        </p:txBody>
      </p:sp>
    </p:spTree>
    <p:extLst>
      <p:ext uri="{BB962C8B-B14F-4D97-AF65-F5344CB8AC3E}">
        <p14:creationId xmlns:p14="http://schemas.microsoft.com/office/powerpoint/2010/main" val="3095414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57</a:t>
            </a:fld>
            <a:endParaRPr lang="en-CA" dirty="0"/>
          </a:p>
        </p:txBody>
      </p:sp>
    </p:spTree>
    <p:extLst>
      <p:ext uri="{BB962C8B-B14F-4D97-AF65-F5344CB8AC3E}">
        <p14:creationId xmlns:p14="http://schemas.microsoft.com/office/powerpoint/2010/main" val="30684791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58</a:t>
            </a:fld>
            <a:endParaRPr lang="en-AU" dirty="0"/>
          </a:p>
        </p:txBody>
      </p:sp>
    </p:spTree>
    <p:extLst>
      <p:ext uri="{BB962C8B-B14F-4D97-AF65-F5344CB8AC3E}">
        <p14:creationId xmlns:p14="http://schemas.microsoft.com/office/powerpoint/2010/main" val="11913713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60</a:t>
            </a:fld>
            <a:endParaRPr lang="en-CA" dirty="0"/>
          </a:p>
        </p:txBody>
      </p:sp>
    </p:spTree>
    <p:extLst>
      <p:ext uri="{BB962C8B-B14F-4D97-AF65-F5344CB8AC3E}">
        <p14:creationId xmlns:p14="http://schemas.microsoft.com/office/powerpoint/2010/main" val="42407095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61</a:t>
            </a:fld>
            <a:endParaRPr lang="en-AU" dirty="0"/>
          </a:p>
        </p:txBody>
      </p:sp>
    </p:spTree>
    <p:extLst>
      <p:ext uri="{BB962C8B-B14F-4D97-AF65-F5344CB8AC3E}">
        <p14:creationId xmlns:p14="http://schemas.microsoft.com/office/powerpoint/2010/main" val="6808102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63</a:t>
            </a:fld>
            <a:endParaRPr lang="en-CA" dirty="0"/>
          </a:p>
        </p:txBody>
      </p:sp>
    </p:spTree>
    <p:extLst>
      <p:ext uri="{BB962C8B-B14F-4D97-AF65-F5344CB8AC3E}">
        <p14:creationId xmlns:p14="http://schemas.microsoft.com/office/powerpoint/2010/main" val="24858341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64</a:t>
            </a:fld>
            <a:endParaRPr lang="en-AU" dirty="0"/>
          </a:p>
        </p:txBody>
      </p:sp>
    </p:spTree>
    <p:extLst>
      <p:ext uri="{BB962C8B-B14F-4D97-AF65-F5344CB8AC3E}">
        <p14:creationId xmlns:p14="http://schemas.microsoft.com/office/powerpoint/2010/main" val="120064105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66</a:t>
            </a:fld>
            <a:endParaRPr lang="en-CA" dirty="0"/>
          </a:p>
        </p:txBody>
      </p:sp>
    </p:spTree>
    <p:extLst>
      <p:ext uri="{BB962C8B-B14F-4D97-AF65-F5344CB8AC3E}">
        <p14:creationId xmlns:p14="http://schemas.microsoft.com/office/powerpoint/2010/main" val="33241450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67</a:t>
            </a:fld>
            <a:endParaRPr lang="en-AU" dirty="0"/>
          </a:p>
        </p:txBody>
      </p:sp>
    </p:spTree>
    <p:extLst>
      <p:ext uri="{BB962C8B-B14F-4D97-AF65-F5344CB8AC3E}">
        <p14:creationId xmlns:p14="http://schemas.microsoft.com/office/powerpoint/2010/main" val="349613213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70</a:t>
            </a:fld>
            <a:endParaRPr lang="en-CA" dirty="0"/>
          </a:p>
        </p:txBody>
      </p:sp>
    </p:spTree>
    <p:extLst>
      <p:ext uri="{BB962C8B-B14F-4D97-AF65-F5344CB8AC3E}">
        <p14:creationId xmlns:p14="http://schemas.microsoft.com/office/powerpoint/2010/main" val="9857397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71</a:t>
            </a:fld>
            <a:endParaRPr lang="en-AU" dirty="0"/>
          </a:p>
        </p:txBody>
      </p:sp>
    </p:spTree>
    <p:extLst>
      <p:ext uri="{BB962C8B-B14F-4D97-AF65-F5344CB8AC3E}">
        <p14:creationId xmlns:p14="http://schemas.microsoft.com/office/powerpoint/2010/main" val="61898783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74</a:t>
            </a:fld>
            <a:endParaRPr lang="en-CA" dirty="0"/>
          </a:p>
        </p:txBody>
      </p:sp>
    </p:spTree>
    <p:extLst>
      <p:ext uri="{BB962C8B-B14F-4D97-AF65-F5344CB8AC3E}">
        <p14:creationId xmlns:p14="http://schemas.microsoft.com/office/powerpoint/2010/main" val="14973245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75</a:t>
            </a:fld>
            <a:endParaRPr lang="en-AU" dirty="0"/>
          </a:p>
        </p:txBody>
      </p:sp>
    </p:spTree>
    <p:extLst>
      <p:ext uri="{BB962C8B-B14F-4D97-AF65-F5344CB8AC3E}">
        <p14:creationId xmlns:p14="http://schemas.microsoft.com/office/powerpoint/2010/main" val="112498875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78</a:t>
            </a:fld>
            <a:endParaRPr lang="en-CA" dirty="0"/>
          </a:p>
        </p:txBody>
      </p:sp>
    </p:spTree>
    <p:extLst>
      <p:ext uri="{BB962C8B-B14F-4D97-AF65-F5344CB8AC3E}">
        <p14:creationId xmlns:p14="http://schemas.microsoft.com/office/powerpoint/2010/main" val="237206837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79</a:t>
            </a:fld>
            <a:endParaRPr lang="en-AU" dirty="0"/>
          </a:p>
        </p:txBody>
      </p:sp>
    </p:spTree>
    <p:extLst>
      <p:ext uri="{BB962C8B-B14F-4D97-AF65-F5344CB8AC3E}">
        <p14:creationId xmlns:p14="http://schemas.microsoft.com/office/powerpoint/2010/main" val="197357638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82</a:t>
            </a:fld>
            <a:endParaRPr lang="en-CA" dirty="0"/>
          </a:p>
        </p:txBody>
      </p:sp>
    </p:spTree>
    <p:extLst>
      <p:ext uri="{BB962C8B-B14F-4D97-AF65-F5344CB8AC3E}">
        <p14:creationId xmlns:p14="http://schemas.microsoft.com/office/powerpoint/2010/main" val="303499104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83</a:t>
            </a:fld>
            <a:endParaRPr lang="en-AU" dirty="0"/>
          </a:p>
        </p:txBody>
      </p:sp>
    </p:spTree>
    <p:extLst>
      <p:ext uri="{BB962C8B-B14F-4D97-AF65-F5344CB8AC3E}">
        <p14:creationId xmlns:p14="http://schemas.microsoft.com/office/powerpoint/2010/main" val="213013667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85</a:t>
            </a:fld>
            <a:endParaRPr lang="en-CA" dirty="0"/>
          </a:p>
        </p:txBody>
      </p:sp>
    </p:spTree>
    <p:extLst>
      <p:ext uri="{BB962C8B-B14F-4D97-AF65-F5344CB8AC3E}">
        <p14:creationId xmlns:p14="http://schemas.microsoft.com/office/powerpoint/2010/main" val="24942699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86</a:t>
            </a:fld>
            <a:endParaRPr lang="en-AU" dirty="0"/>
          </a:p>
        </p:txBody>
      </p:sp>
    </p:spTree>
    <p:extLst>
      <p:ext uri="{BB962C8B-B14F-4D97-AF65-F5344CB8AC3E}">
        <p14:creationId xmlns:p14="http://schemas.microsoft.com/office/powerpoint/2010/main" val="80461691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88</a:t>
            </a:fld>
            <a:endParaRPr lang="en-CA" dirty="0"/>
          </a:p>
        </p:txBody>
      </p:sp>
    </p:spTree>
    <p:extLst>
      <p:ext uri="{BB962C8B-B14F-4D97-AF65-F5344CB8AC3E}">
        <p14:creationId xmlns:p14="http://schemas.microsoft.com/office/powerpoint/2010/main" val="44962859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89</a:t>
            </a:fld>
            <a:endParaRPr lang="en-AU" dirty="0"/>
          </a:p>
        </p:txBody>
      </p:sp>
    </p:spTree>
    <p:extLst>
      <p:ext uri="{BB962C8B-B14F-4D97-AF65-F5344CB8AC3E}">
        <p14:creationId xmlns:p14="http://schemas.microsoft.com/office/powerpoint/2010/main" val="388633281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91</a:t>
            </a:fld>
            <a:endParaRPr lang="en-CA" dirty="0"/>
          </a:p>
        </p:txBody>
      </p:sp>
    </p:spTree>
    <p:extLst>
      <p:ext uri="{BB962C8B-B14F-4D97-AF65-F5344CB8AC3E}">
        <p14:creationId xmlns:p14="http://schemas.microsoft.com/office/powerpoint/2010/main" val="403458528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92</a:t>
            </a:fld>
            <a:endParaRPr lang="en-AU" dirty="0"/>
          </a:p>
        </p:txBody>
      </p:sp>
    </p:spTree>
    <p:extLst>
      <p:ext uri="{BB962C8B-B14F-4D97-AF65-F5344CB8AC3E}">
        <p14:creationId xmlns:p14="http://schemas.microsoft.com/office/powerpoint/2010/main" val="155147523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94</a:t>
            </a:fld>
            <a:endParaRPr lang="en-CA" dirty="0"/>
          </a:p>
        </p:txBody>
      </p:sp>
    </p:spTree>
    <p:extLst>
      <p:ext uri="{BB962C8B-B14F-4D97-AF65-F5344CB8AC3E}">
        <p14:creationId xmlns:p14="http://schemas.microsoft.com/office/powerpoint/2010/main" val="387824425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95</a:t>
            </a:fld>
            <a:endParaRPr lang="en-AU" dirty="0"/>
          </a:p>
        </p:txBody>
      </p:sp>
    </p:spTree>
    <p:extLst>
      <p:ext uri="{BB962C8B-B14F-4D97-AF65-F5344CB8AC3E}">
        <p14:creationId xmlns:p14="http://schemas.microsoft.com/office/powerpoint/2010/main" val="2412749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97</a:t>
            </a:fld>
            <a:endParaRPr lang="en-CA" dirty="0"/>
          </a:p>
        </p:txBody>
      </p:sp>
    </p:spTree>
    <p:extLst>
      <p:ext uri="{BB962C8B-B14F-4D97-AF65-F5344CB8AC3E}">
        <p14:creationId xmlns:p14="http://schemas.microsoft.com/office/powerpoint/2010/main" val="226954152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98</a:t>
            </a:fld>
            <a:endParaRPr lang="en-AU" dirty="0"/>
          </a:p>
        </p:txBody>
      </p:sp>
    </p:spTree>
    <p:extLst>
      <p:ext uri="{BB962C8B-B14F-4D97-AF65-F5344CB8AC3E}">
        <p14:creationId xmlns:p14="http://schemas.microsoft.com/office/powerpoint/2010/main" val="188226848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100</a:t>
            </a:fld>
            <a:endParaRPr lang="en-CA" dirty="0"/>
          </a:p>
        </p:txBody>
      </p:sp>
    </p:spTree>
    <p:extLst>
      <p:ext uri="{BB962C8B-B14F-4D97-AF65-F5344CB8AC3E}">
        <p14:creationId xmlns:p14="http://schemas.microsoft.com/office/powerpoint/2010/main" val="265047255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102</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5/02/2018</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84.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8.xml"/><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4.xml"/><Relationship Id="rId1" Type="http://schemas.openxmlformats.org/officeDocument/2006/relationships/slideLayout" Target="../slideLayouts/slideLayout6.xml"/></Relationships>
</file>

<file path=ppt/slides/_rels/slide9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58.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a:solidFill>
                  <a:srgbClr val="FF0000"/>
                </a:solidFill>
              </a:rPr>
              <a:t>CHCECE016</a:t>
            </a:r>
            <a:endParaRPr lang="en-GB" sz="4400" dirty="0">
              <a:solidFill>
                <a:srgbClr val="FF0000"/>
              </a:solidFill>
            </a:endParaRPr>
          </a:p>
          <a:p>
            <a:pPr algn="r"/>
            <a:r>
              <a:rPr lang="en-AU" sz="4400" b="1" dirty="0">
                <a:solidFill>
                  <a:srgbClr val="FF0000"/>
                </a:solidFill>
              </a:rPr>
              <a:t>Establish and maintain a safe and healthy environment for children</a:t>
            </a:r>
            <a:endParaRPr lang="en-GB" sz="4400" dirty="0">
              <a:solidFill>
                <a:srgbClr val="FF0000"/>
              </a:solidFill>
            </a:endParaRP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3717032"/>
            <a:ext cx="3342792" cy="29249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ea typeface="Calibri"/>
                <a:cs typeface="Times New Roman"/>
              </a:rPr>
              <a:t>Support each child’s health needs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2677656"/>
          </a:xfrm>
          <a:prstGeom prst="rect">
            <a:avLst/>
          </a:prstGeom>
          <a:noFill/>
        </p:spPr>
        <p:txBody>
          <a:bodyPr wrap="square" rtlCol="0">
            <a:spAutoFit/>
          </a:bodyPr>
          <a:lstStyle/>
          <a:p>
            <a:pPr marL="177800" indent="-177800"/>
            <a:r>
              <a:rPr lang="en-AU" sz="2800" dirty="0">
                <a:latin typeface="+mj-lt"/>
              </a:rPr>
              <a:t>	</a:t>
            </a:r>
            <a:r>
              <a:rPr lang="en-AU" sz="2800" b="1" dirty="0">
                <a:latin typeface="+mj-lt"/>
              </a:rPr>
              <a:t>1.1</a:t>
            </a:r>
            <a:r>
              <a:rPr lang="en-AU" sz="2800" dirty="0">
                <a:ea typeface="Calibri"/>
                <a:cs typeface="Times New Roman"/>
              </a:rPr>
              <a:t> Discuss individual children’s health requirements and routines with families at enrolment and then on a regular basis</a:t>
            </a:r>
            <a:endParaRPr lang="en-AU" sz="2800" dirty="0">
              <a:latin typeface="+mj-lt"/>
            </a:endParaRPr>
          </a:p>
        </p:txBody>
      </p:sp>
    </p:spTree>
    <p:extLst>
      <p:ext uri="{BB962C8B-B14F-4D97-AF65-F5344CB8AC3E}">
        <p14:creationId xmlns:p14="http://schemas.microsoft.com/office/powerpoint/2010/main" val="1556540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dirty="0"/>
              <a:t>Children’s health requirements </a:t>
            </a:r>
            <a:br>
              <a:rPr lang="en-GB" dirty="0"/>
            </a:br>
            <a:r>
              <a:rPr lang="en-GB" dirty="0"/>
              <a:t>and routines</a:t>
            </a:r>
          </a:p>
        </p:txBody>
      </p:sp>
      <p:sp>
        <p:nvSpPr>
          <p:cNvPr id="4" name="Content Placeholder 3"/>
          <p:cNvSpPr>
            <a:spLocks noGrp="1"/>
          </p:cNvSpPr>
          <p:nvPr>
            <p:ph idx="1"/>
          </p:nvPr>
        </p:nvSpPr>
        <p:spPr>
          <a:xfrm>
            <a:off x="457200" y="1600200"/>
            <a:ext cx="8229600" cy="4997152"/>
          </a:xfrm>
        </p:spPr>
        <p:txBody>
          <a:bodyPr>
            <a:normAutofit lnSpcReduction="10000"/>
          </a:bodyPr>
          <a:lstStyle/>
          <a:p>
            <a:pPr marL="0">
              <a:buNone/>
            </a:pPr>
            <a:r>
              <a:rPr lang="en-AU" b="1" dirty="0"/>
              <a:t>Examples of individual health requirements may include:</a:t>
            </a:r>
            <a:endParaRPr lang="en-GB" b="1" dirty="0"/>
          </a:p>
          <a:p>
            <a:r>
              <a:rPr lang="en-AU" dirty="0"/>
              <a:t>Nut allergies</a:t>
            </a:r>
            <a:endParaRPr lang="en-GB" dirty="0"/>
          </a:p>
          <a:p>
            <a:r>
              <a:rPr lang="en-AU" dirty="0"/>
              <a:t>Medication allergies</a:t>
            </a:r>
            <a:endParaRPr lang="en-GB" dirty="0"/>
          </a:p>
          <a:p>
            <a:r>
              <a:rPr lang="en-AU" dirty="0"/>
              <a:t>Medication administration</a:t>
            </a:r>
            <a:endParaRPr lang="en-GB" dirty="0"/>
          </a:p>
          <a:p>
            <a:r>
              <a:rPr lang="en-AU" dirty="0"/>
              <a:t>Asthma</a:t>
            </a:r>
            <a:endParaRPr lang="en-GB" dirty="0"/>
          </a:p>
          <a:p>
            <a:r>
              <a:rPr lang="en-AU" dirty="0"/>
              <a:t>Nutritional requirements</a:t>
            </a:r>
            <a:endParaRPr lang="en-GB" dirty="0"/>
          </a:p>
          <a:p>
            <a:r>
              <a:rPr lang="en-AU" dirty="0"/>
              <a:t>Nutritional intolerances</a:t>
            </a:r>
            <a:endParaRPr lang="en-GB" dirty="0"/>
          </a:p>
          <a:p>
            <a:r>
              <a:rPr lang="en-AU" dirty="0"/>
              <a:t>Physical disabilities</a:t>
            </a:r>
            <a:endParaRPr lang="en-GB" dirty="0"/>
          </a:p>
          <a:p>
            <a:r>
              <a:rPr lang="en-AU" dirty="0"/>
              <a:t>Mental disabilities.</a:t>
            </a:r>
            <a:endParaRPr lang="en-GB" dirty="0"/>
          </a:p>
          <a:p>
            <a:endParaRPr lang="en-GB" dirty="0"/>
          </a:p>
        </p:txBody>
      </p:sp>
      <p:pic>
        <p:nvPicPr>
          <p:cNvPr id="5" name="Picture 4" descr="C:\Users\Tom\Desktop\Pictures\ArtWork\drug_medicine_pill.png"/>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5508104" y="2636912"/>
            <a:ext cx="2600300" cy="3659088"/>
          </a:xfrm>
          <a:prstGeom prst="rect">
            <a:avLst/>
          </a:prstGeom>
          <a:noFill/>
          <a:ln>
            <a:noFill/>
          </a:ln>
        </p:spPr>
      </p:pic>
    </p:spTree>
    <p:extLst>
      <p:ext uri="{BB962C8B-B14F-4D97-AF65-F5344CB8AC3E}">
        <p14:creationId xmlns:p14="http://schemas.microsoft.com/office/powerpoint/2010/main" val="2206610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Routines</a:t>
            </a:r>
          </a:p>
        </p:txBody>
      </p:sp>
      <p:sp>
        <p:nvSpPr>
          <p:cNvPr id="3" name="Content Placeholder 2"/>
          <p:cNvSpPr>
            <a:spLocks noGrp="1"/>
          </p:cNvSpPr>
          <p:nvPr>
            <p:ph idx="1"/>
          </p:nvPr>
        </p:nvSpPr>
        <p:spPr/>
        <p:txBody>
          <a:bodyPr/>
          <a:lstStyle/>
          <a:p>
            <a:pPr>
              <a:buNone/>
            </a:pPr>
            <a:r>
              <a:rPr lang="en-AU" b="1" dirty="0"/>
              <a:t>Routines may include:</a:t>
            </a:r>
            <a:endParaRPr lang="en-GB" b="1" dirty="0"/>
          </a:p>
          <a:p>
            <a:r>
              <a:rPr lang="en-AU" dirty="0"/>
              <a:t>Taking medication</a:t>
            </a:r>
            <a:endParaRPr lang="en-GB" dirty="0"/>
          </a:p>
          <a:p>
            <a:r>
              <a:rPr lang="en-AU" dirty="0"/>
              <a:t>Meal times</a:t>
            </a:r>
            <a:endParaRPr lang="en-GB" dirty="0"/>
          </a:p>
          <a:p>
            <a:r>
              <a:rPr lang="en-AU" dirty="0"/>
              <a:t>Sleep times</a:t>
            </a:r>
            <a:endParaRPr lang="en-GB" dirty="0"/>
          </a:p>
          <a:p>
            <a:r>
              <a:rPr lang="en-AU" dirty="0"/>
              <a:t>Physical activity</a:t>
            </a:r>
            <a:endParaRPr lang="en-GB" dirty="0"/>
          </a:p>
          <a:p>
            <a:r>
              <a:rPr lang="en-AU" dirty="0"/>
              <a:t>Mental activity.</a:t>
            </a:r>
            <a:endParaRPr lang="en-GB" dirty="0"/>
          </a:p>
          <a:p>
            <a:endParaRPr lang="en-GB" dirty="0"/>
          </a:p>
        </p:txBody>
      </p:sp>
      <p:pic>
        <p:nvPicPr>
          <p:cNvPr id="1026" name="Picture 2" descr="C:\Users\Tom\Desktop\Pictures\ArtWork\Fotolia_17695846_S.jpg"/>
          <p:cNvPicPr>
            <a:picLocks noChangeAspect="1" noChangeArrowheads="1"/>
          </p:cNvPicPr>
          <p:nvPr/>
        </p:nvPicPr>
        <p:blipFill>
          <a:blip r:embed="rId2" cstate="print"/>
          <a:srcRect/>
          <a:stretch>
            <a:fillRect/>
          </a:stretch>
        </p:blipFill>
        <p:spPr bwMode="auto">
          <a:xfrm>
            <a:off x="4716016" y="2132856"/>
            <a:ext cx="4098032" cy="3073524"/>
          </a:xfrm>
          <a:prstGeom prst="rect">
            <a:avLst/>
          </a:prstGeom>
          <a:noFill/>
        </p:spPr>
      </p:pic>
    </p:spTree>
    <p:extLst>
      <p:ext uri="{BB962C8B-B14F-4D97-AF65-F5344CB8AC3E}">
        <p14:creationId xmlns:p14="http://schemas.microsoft.com/office/powerpoint/2010/main" val="3845476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1A</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8465345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ea typeface="Calibri"/>
                <a:cs typeface="Times New Roman"/>
              </a:rPr>
              <a:t>Support each child’s health needs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2246769"/>
          </a:xfrm>
          <a:prstGeom prst="rect">
            <a:avLst/>
          </a:prstGeom>
          <a:noFill/>
        </p:spPr>
        <p:txBody>
          <a:bodyPr wrap="square" rtlCol="0">
            <a:spAutoFit/>
          </a:bodyPr>
          <a:lstStyle/>
          <a:p>
            <a:pPr marL="177800" indent="-177800"/>
            <a:r>
              <a:rPr lang="en-AU" sz="2800" dirty="0">
                <a:latin typeface="+mj-lt"/>
              </a:rPr>
              <a:t>	</a:t>
            </a:r>
            <a:r>
              <a:rPr lang="en-AU" sz="2800" b="1" dirty="0">
                <a:latin typeface="+mj-lt"/>
              </a:rPr>
              <a:t>1.2</a:t>
            </a:r>
            <a:r>
              <a:rPr lang="en-AU" sz="2800" dirty="0">
                <a:ea typeface="Calibri"/>
                <a:cs typeface="Times New Roman"/>
              </a:rPr>
              <a:t> Ensure that any concerns or questions about a child’s health needs are conveyed to their family</a:t>
            </a:r>
            <a:endParaRPr lang="en-AU" sz="2800" dirty="0">
              <a:latin typeface="+mj-lt"/>
            </a:endParaRPr>
          </a:p>
        </p:txBody>
      </p:sp>
    </p:spTree>
    <p:extLst>
      <p:ext uri="{BB962C8B-B14F-4D97-AF65-F5344CB8AC3E}">
        <p14:creationId xmlns:p14="http://schemas.microsoft.com/office/powerpoint/2010/main" val="1408692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GB" dirty="0"/>
              <a:t>Concerns about child’s health needs</a:t>
            </a:r>
          </a:p>
        </p:txBody>
      </p:sp>
      <p:sp>
        <p:nvSpPr>
          <p:cNvPr id="4" name="Content Placeholder 3"/>
          <p:cNvSpPr>
            <a:spLocks noGrp="1"/>
          </p:cNvSpPr>
          <p:nvPr>
            <p:ph idx="1"/>
          </p:nvPr>
        </p:nvSpPr>
        <p:spPr/>
        <p:txBody>
          <a:bodyPr/>
          <a:lstStyle/>
          <a:p>
            <a:pPr>
              <a:buNone/>
            </a:pPr>
            <a:r>
              <a:rPr lang="en-GB" b="1" dirty="0"/>
              <a:t>Concerns about the child’s health needs may include:</a:t>
            </a:r>
          </a:p>
          <a:p>
            <a:r>
              <a:rPr lang="en-GB" dirty="0"/>
              <a:t>Being unable to provide nutritional requirements</a:t>
            </a:r>
          </a:p>
          <a:p>
            <a:r>
              <a:rPr lang="en-GB" dirty="0"/>
              <a:t>Child is malnourished</a:t>
            </a:r>
          </a:p>
          <a:p>
            <a:r>
              <a:rPr lang="en-GB" dirty="0"/>
              <a:t>Medication appears excessive</a:t>
            </a:r>
          </a:p>
          <a:p>
            <a:r>
              <a:rPr lang="en-GB" dirty="0"/>
              <a:t>Medication administration procedures.</a:t>
            </a:r>
          </a:p>
          <a:p>
            <a:endParaRPr lang="en-GB" dirty="0"/>
          </a:p>
        </p:txBody>
      </p:sp>
      <p:pic>
        <p:nvPicPr>
          <p:cNvPr id="5" name="Picture 4" descr="C:\Users\Tom\Desktop\Pictures\ArtWork\Mx2balloon.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8024" y="4221088"/>
            <a:ext cx="3275821" cy="2636912"/>
          </a:xfrm>
          <a:prstGeom prst="rect">
            <a:avLst/>
          </a:prstGeom>
          <a:noFill/>
          <a:ln>
            <a:noFill/>
          </a:ln>
        </p:spPr>
      </p:pic>
    </p:spTree>
    <p:extLst>
      <p:ext uri="{BB962C8B-B14F-4D97-AF65-F5344CB8AC3E}">
        <p14:creationId xmlns:p14="http://schemas.microsoft.com/office/powerpoint/2010/main" val="22683170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1B</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573100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ea typeface="Calibri"/>
                <a:cs typeface="Times New Roman"/>
              </a:rPr>
              <a:t>Support each child’s health needs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1815882"/>
          </a:xfrm>
          <a:prstGeom prst="rect">
            <a:avLst/>
          </a:prstGeom>
          <a:noFill/>
        </p:spPr>
        <p:txBody>
          <a:bodyPr wrap="square" rtlCol="0">
            <a:spAutoFit/>
          </a:bodyPr>
          <a:lstStyle/>
          <a:p>
            <a:pPr marL="177800" indent="-177800"/>
            <a:r>
              <a:rPr lang="en-AU" sz="2800" dirty="0">
                <a:latin typeface="+mj-lt"/>
              </a:rPr>
              <a:t>	</a:t>
            </a:r>
            <a:r>
              <a:rPr lang="en-AU" sz="2800" b="1" dirty="0">
                <a:latin typeface="+mj-lt"/>
              </a:rPr>
              <a:t>1.3</a:t>
            </a:r>
            <a:r>
              <a:rPr lang="en-AU" sz="2800" b="1" dirty="0">
                <a:ea typeface="Calibri"/>
                <a:cs typeface="Times New Roman"/>
              </a:rPr>
              <a:t> </a:t>
            </a:r>
            <a:r>
              <a:rPr lang="en-AU" sz="2800" dirty="0">
                <a:ea typeface="Calibri"/>
                <a:cs typeface="Times New Roman"/>
              </a:rPr>
              <a:t>Consult with relevant authorities to ensure that health information is current</a:t>
            </a:r>
            <a:endParaRPr lang="en-AU" sz="2800" dirty="0">
              <a:latin typeface="+mj-lt"/>
            </a:endParaRPr>
          </a:p>
        </p:txBody>
      </p:sp>
    </p:spTree>
    <p:extLst>
      <p:ext uri="{BB962C8B-B14F-4D97-AF65-F5344CB8AC3E}">
        <p14:creationId xmlns:p14="http://schemas.microsoft.com/office/powerpoint/2010/main" val="3165516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Checking health information</a:t>
            </a:r>
          </a:p>
        </p:txBody>
      </p:sp>
      <p:pic>
        <p:nvPicPr>
          <p:cNvPr id="5" name="Picture 4" descr="C:\Users\Tom\Desktop\Pictures\ArtWork\Fotolia_9747363_X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2924944"/>
            <a:ext cx="3168353" cy="3240360"/>
          </a:xfrm>
          <a:prstGeom prst="rect">
            <a:avLst/>
          </a:prstGeom>
          <a:ln>
            <a:noFill/>
          </a:ln>
          <a:effectLst>
            <a:softEdge rad="112500"/>
          </a:effectLst>
        </p:spPr>
      </p:pic>
      <p:sp>
        <p:nvSpPr>
          <p:cNvPr id="4" name="Content Placeholder 3"/>
          <p:cNvSpPr>
            <a:spLocks noGrp="1"/>
          </p:cNvSpPr>
          <p:nvPr>
            <p:ph idx="1"/>
          </p:nvPr>
        </p:nvSpPr>
        <p:spPr/>
        <p:txBody>
          <a:bodyPr/>
          <a:lstStyle/>
          <a:p>
            <a:pPr marL="0" indent="0">
              <a:buNone/>
            </a:pPr>
            <a:r>
              <a:rPr lang="en-GB" dirty="0"/>
              <a:t>Once you have obtained the child’s information for the family, you must now check it with the relevant authorities to ensure it is accurate. </a:t>
            </a:r>
          </a:p>
          <a:p>
            <a:pPr marL="0" indent="0">
              <a:buNone/>
            </a:pPr>
            <a:r>
              <a:rPr lang="en-GB" dirty="0"/>
              <a:t>This will ensure you are promoting </a:t>
            </a:r>
            <a:br>
              <a:rPr lang="en-GB" dirty="0"/>
            </a:br>
            <a:r>
              <a:rPr lang="en-GB" dirty="0"/>
              <a:t>the child’s health, in line with </a:t>
            </a:r>
            <a:br>
              <a:rPr lang="en-GB" dirty="0"/>
            </a:br>
            <a:r>
              <a:rPr lang="en-GB" dirty="0"/>
              <a:t>Standard 2.1 of the National </a:t>
            </a:r>
            <a:br>
              <a:rPr lang="en-GB" dirty="0"/>
            </a:br>
            <a:r>
              <a:rPr lang="en-GB" dirty="0"/>
              <a:t>Quality Framework.</a:t>
            </a:r>
          </a:p>
          <a:p>
            <a:endParaRPr lang="en-GB" dirty="0"/>
          </a:p>
        </p:txBody>
      </p:sp>
    </p:spTree>
    <p:extLst>
      <p:ext uri="{BB962C8B-B14F-4D97-AF65-F5344CB8AC3E}">
        <p14:creationId xmlns:p14="http://schemas.microsoft.com/office/powerpoint/2010/main" val="20457886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National Quality Standards</a:t>
            </a:r>
          </a:p>
        </p:txBody>
      </p:sp>
      <p:graphicFrame>
        <p:nvGraphicFramePr>
          <p:cNvPr id="3" name="Table 2">
            <a:extLst>
              <a:ext uri="{FF2B5EF4-FFF2-40B4-BE49-F238E27FC236}">
                <a16:creationId xmlns:a16="http://schemas.microsoft.com/office/drawing/2014/main" id="{A602D9BC-5E6C-4027-A704-D80919AEE78C}"/>
              </a:ext>
            </a:extLst>
          </p:cNvPr>
          <p:cNvGraphicFramePr>
            <a:graphicFrameLocks noGrp="1"/>
          </p:cNvGraphicFramePr>
          <p:nvPr>
            <p:extLst>
              <p:ext uri="{D42A27DB-BD31-4B8C-83A1-F6EECF244321}">
                <p14:modId xmlns:p14="http://schemas.microsoft.com/office/powerpoint/2010/main" val="2283816673"/>
              </p:ext>
            </p:extLst>
          </p:nvPr>
        </p:nvGraphicFramePr>
        <p:xfrm>
          <a:off x="539552" y="1844824"/>
          <a:ext cx="7848872" cy="3855720"/>
        </p:xfrm>
        <a:graphic>
          <a:graphicData uri="http://schemas.openxmlformats.org/drawingml/2006/table">
            <a:tbl>
              <a:tblPr firstRow="1" firstCol="1" bandRow="1">
                <a:tableStyleId>{5C22544A-7EE6-4342-B048-85BDC9FD1C3A}</a:tableStyleId>
              </a:tblPr>
              <a:tblGrid>
                <a:gridCol w="905639">
                  <a:extLst>
                    <a:ext uri="{9D8B030D-6E8A-4147-A177-3AD203B41FA5}">
                      <a16:colId xmlns:a16="http://schemas.microsoft.com/office/drawing/2014/main" val="2806603877"/>
                    </a:ext>
                  </a:extLst>
                </a:gridCol>
                <a:gridCol w="1614641">
                  <a:extLst>
                    <a:ext uri="{9D8B030D-6E8A-4147-A177-3AD203B41FA5}">
                      <a16:colId xmlns:a16="http://schemas.microsoft.com/office/drawing/2014/main" val="499947927"/>
                    </a:ext>
                  </a:extLst>
                </a:gridCol>
                <a:gridCol w="5328592">
                  <a:extLst>
                    <a:ext uri="{9D8B030D-6E8A-4147-A177-3AD203B41FA5}">
                      <a16:colId xmlns:a16="http://schemas.microsoft.com/office/drawing/2014/main" val="1386104198"/>
                    </a:ext>
                  </a:extLst>
                </a:gridCol>
              </a:tblGrid>
              <a:tr h="0">
                <a:tc>
                  <a:txBody>
                    <a:bodyPr/>
                    <a:lstStyle/>
                    <a:p>
                      <a:pPr>
                        <a:lnSpc>
                          <a:spcPct val="115000"/>
                        </a:lnSpc>
                        <a:spcBef>
                          <a:spcPts val="600"/>
                        </a:spcBef>
                        <a:spcAft>
                          <a:spcPts val="600"/>
                        </a:spcAft>
                      </a:pPr>
                      <a:r>
                        <a:rPr lang="en-GB" sz="2000" dirty="0">
                          <a:solidFill>
                            <a:sysClr val="windowText" lastClr="000000"/>
                          </a:solidFill>
                          <a:effectLst/>
                        </a:rPr>
                        <a:t> </a:t>
                      </a:r>
                      <a:endParaRPr lang="en-GB"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GB" sz="2000" dirty="0">
                          <a:solidFill>
                            <a:sysClr val="windowText" lastClr="000000"/>
                          </a:solidFill>
                          <a:effectLst/>
                        </a:rPr>
                        <a:t>Concept</a:t>
                      </a:r>
                      <a:endParaRPr lang="en-GB"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GB" sz="2000" dirty="0">
                          <a:solidFill>
                            <a:sysClr val="windowText" lastClr="000000"/>
                          </a:solidFill>
                          <a:effectLst/>
                        </a:rPr>
                        <a:t>Descriptor</a:t>
                      </a:r>
                      <a:endParaRPr lang="en-GB"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4137259445"/>
                  </a:ext>
                </a:extLst>
              </a:tr>
              <a:tr h="0">
                <a:tc>
                  <a:txBody>
                    <a:bodyPr/>
                    <a:lstStyle/>
                    <a:p>
                      <a:pPr>
                        <a:lnSpc>
                          <a:spcPct val="115000"/>
                        </a:lnSpc>
                        <a:spcBef>
                          <a:spcPts val="600"/>
                        </a:spcBef>
                        <a:spcAft>
                          <a:spcPts val="600"/>
                        </a:spcAft>
                      </a:pPr>
                      <a:r>
                        <a:rPr lang="en-GB" sz="2000" b="1" dirty="0">
                          <a:solidFill>
                            <a:sysClr val="windowText" lastClr="000000"/>
                          </a:solidFill>
                          <a:effectLst/>
                        </a:rPr>
                        <a:t>2.1</a:t>
                      </a:r>
                      <a:endParaRPr lang="en-GB"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nSpc>
                          <a:spcPct val="115000"/>
                        </a:lnSpc>
                        <a:spcBef>
                          <a:spcPts val="600"/>
                        </a:spcBef>
                        <a:spcAft>
                          <a:spcPts val="600"/>
                        </a:spcAft>
                      </a:pPr>
                      <a:r>
                        <a:rPr lang="en-GB" sz="2000" b="1" dirty="0">
                          <a:solidFill>
                            <a:sysClr val="windowText" lastClr="000000"/>
                          </a:solidFill>
                          <a:effectLst/>
                        </a:rPr>
                        <a:t>Health</a:t>
                      </a:r>
                      <a:endParaRPr lang="en-GB"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nSpc>
                          <a:spcPct val="115000"/>
                        </a:lnSpc>
                        <a:spcBef>
                          <a:spcPts val="600"/>
                        </a:spcBef>
                        <a:spcAft>
                          <a:spcPts val="600"/>
                        </a:spcAft>
                      </a:pPr>
                      <a:r>
                        <a:rPr lang="en-GB" sz="2000" b="1" dirty="0">
                          <a:solidFill>
                            <a:sysClr val="windowText" lastClr="000000"/>
                          </a:solidFill>
                          <a:effectLst/>
                        </a:rPr>
                        <a:t>Each child’s health and physical activity is supported and promoted</a:t>
                      </a:r>
                      <a:endParaRPr lang="en-GB" sz="2000" b="1"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725860791"/>
                  </a:ext>
                </a:extLst>
              </a:tr>
              <a:tr h="0">
                <a:tc>
                  <a:txBody>
                    <a:bodyPr/>
                    <a:lstStyle/>
                    <a:p>
                      <a:pPr>
                        <a:lnSpc>
                          <a:spcPct val="115000"/>
                        </a:lnSpc>
                        <a:spcBef>
                          <a:spcPts val="600"/>
                        </a:spcBef>
                        <a:spcAft>
                          <a:spcPts val="600"/>
                        </a:spcAft>
                      </a:pPr>
                      <a:r>
                        <a:rPr lang="en-GB" sz="2000" b="0" dirty="0">
                          <a:solidFill>
                            <a:sysClr val="windowText" lastClr="000000"/>
                          </a:solidFill>
                          <a:effectLst/>
                        </a:rPr>
                        <a:t>2.1.1</a:t>
                      </a:r>
                      <a:endParaRPr lang="en-GB" sz="20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GB" sz="2000">
                          <a:solidFill>
                            <a:sysClr val="windowText" lastClr="000000"/>
                          </a:solidFill>
                          <a:effectLst/>
                        </a:rPr>
                        <a:t>Wellbeing and comfort</a:t>
                      </a:r>
                      <a:endParaRPr lang="en-GB" sz="200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GB" sz="2000">
                          <a:solidFill>
                            <a:sysClr val="windowText" lastClr="000000"/>
                          </a:solidFill>
                          <a:effectLst/>
                        </a:rPr>
                        <a:t>Each child’s wellbeing and comfort is provided for, including appropriate opportunities to meet each child’s need for sleep, rest and relaxation.</a:t>
                      </a:r>
                      <a:endParaRPr lang="en-GB" sz="200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19518287"/>
                  </a:ext>
                </a:extLst>
              </a:tr>
              <a:tr h="0">
                <a:tc>
                  <a:txBody>
                    <a:bodyPr/>
                    <a:lstStyle/>
                    <a:p>
                      <a:pPr>
                        <a:lnSpc>
                          <a:spcPct val="115000"/>
                        </a:lnSpc>
                        <a:spcBef>
                          <a:spcPts val="600"/>
                        </a:spcBef>
                        <a:spcAft>
                          <a:spcPts val="600"/>
                        </a:spcAft>
                      </a:pPr>
                      <a:r>
                        <a:rPr lang="en-GB" sz="2000" b="0" dirty="0">
                          <a:solidFill>
                            <a:sysClr val="windowText" lastClr="000000"/>
                          </a:solidFill>
                          <a:effectLst/>
                        </a:rPr>
                        <a:t>2.1.2</a:t>
                      </a:r>
                      <a:endParaRPr lang="en-GB" sz="20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GB" sz="2000" dirty="0">
                          <a:solidFill>
                            <a:sysClr val="windowText" lastClr="000000"/>
                          </a:solidFill>
                          <a:effectLst/>
                        </a:rPr>
                        <a:t>Health practices and procedures</a:t>
                      </a:r>
                      <a:endParaRPr lang="en-GB"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GB" sz="2000">
                          <a:solidFill>
                            <a:sysClr val="windowText" lastClr="000000"/>
                          </a:solidFill>
                          <a:effectLst/>
                        </a:rPr>
                        <a:t>Effective illness and injury management and hygiene practices are promoted and implemented</a:t>
                      </a:r>
                      <a:endParaRPr lang="en-GB" sz="200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17940804"/>
                  </a:ext>
                </a:extLst>
              </a:tr>
              <a:tr h="0">
                <a:tc>
                  <a:txBody>
                    <a:bodyPr/>
                    <a:lstStyle/>
                    <a:p>
                      <a:pPr>
                        <a:lnSpc>
                          <a:spcPct val="115000"/>
                        </a:lnSpc>
                        <a:spcBef>
                          <a:spcPts val="600"/>
                        </a:spcBef>
                        <a:spcAft>
                          <a:spcPts val="600"/>
                        </a:spcAft>
                      </a:pPr>
                      <a:r>
                        <a:rPr lang="en-GB" sz="2000" b="0" dirty="0">
                          <a:solidFill>
                            <a:sysClr val="windowText" lastClr="000000"/>
                          </a:solidFill>
                          <a:effectLst/>
                        </a:rPr>
                        <a:t>2.1.3 </a:t>
                      </a:r>
                      <a:endParaRPr lang="en-GB" sz="2000" b="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GB" sz="2000">
                          <a:solidFill>
                            <a:sysClr val="windowText" lastClr="000000"/>
                          </a:solidFill>
                          <a:effectLst/>
                        </a:rPr>
                        <a:t>Healthy lifestyle</a:t>
                      </a:r>
                      <a:endParaRPr lang="en-GB" sz="200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GB" sz="2000" dirty="0">
                          <a:solidFill>
                            <a:sysClr val="windowText" lastClr="000000"/>
                          </a:solidFill>
                          <a:effectLst/>
                        </a:rPr>
                        <a:t>Healthy eating and physical activity are promoted and appropriate for each child.</a:t>
                      </a:r>
                      <a:endParaRPr lang="en-GB" sz="2000" dirty="0">
                        <a:solidFill>
                          <a:sysClr val="windowText" lastClr="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91071405"/>
                  </a:ext>
                </a:extLst>
              </a:tr>
            </a:tbl>
          </a:graphicData>
        </a:graphic>
      </p:graphicFrame>
    </p:spTree>
    <p:extLst>
      <p:ext uri="{BB962C8B-B14F-4D97-AF65-F5344CB8AC3E}">
        <p14:creationId xmlns:p14="http://schemas.microsoft.com/office/powerpoint/2010/main" val="3664009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1C</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711933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ea typeface="Calibri"/>
                <a:cs typeface="Times New Roman"/>
              </a:rPr>
              <a:t>Support each child’s health needs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3108543"/>
          </a:xfrm>
          <a:prstGeom prst="rect">
            <a:avLst/>
          </a:prstGeom>
          <a:noFill/>
        </p:spPr>
        <p:txBody>
          <a:bodyPr wrap="square" rtlCol="0">
            <a:spAutoFit/>
          </a:bodyPr>
          <a:lstStyle/>
          <a:p>
            <a:pPr marL="177800" indent="-177800"/>
            <a:r>
              <a:rPr lang="en-AU" sz="2800" b="1" dirty="0">
                <a:latin typeface="+mj-lt"/>
              </a:rPr>
              <a:t>	1.4</a:t>
            </a:r>
            <a:r>
              <a:rPr lang="en-AU" sz="2800" b="1" dirty="0">
                <a:ea typeface="Calibri"/>
                <a:cs typeface="Times New Roman"/>
              </a:rPr>
              <a:t> </a:t>
            </a:r>
            <a:r>
              <a:rPr lang="en-AU" sz="2800" dirty="0">
                <a:ea typeface="Calibri"/>
                <a:cs typeface="Times New Roman"/>
              </a:rPr>
              <a:t>Ensure that individual medical management plans for children with a specific health care need are in place and readily available at the service</a:t>
            </a:r>
            <a:endParaRPr lang="en-AU" sz="2800" dirty="0">
              <a:latin typeface="+mj-lt"/>
            </a:endParaRPr>
          </a:p>
        </p:txBody>
      </p:sp>
    </p:spTree>
    <p:extLst>
      <p:ext uri="{BB962C8B-B14F-4D97-AF65-F5344CB8AC3E}">
        <p14:creationId xmlns:p14="http://schemas.microsoft.com/office/powerpoint/2010/main" val="13035953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Medical management plans</a:t>
            </a:r>
          </a:p>
        </p:txBody>
      </p:sp>
      <p:sp>
        <p:nvSpPr>
          <p:cNvPr id="4" name="Content Placeholder 3"/>
          <p:cNvSpPr>
            <a:spLocks noGrp="1"/>
          </p:cNvSpPr>
          <p:nvPr>
            <p:ph idx="1"/>
          </p:nvPr>
        </p:nvSpPr>
        <p:spPr/>
        <p:txBody>
          <a:bodyPr/>
          <a:lstStyle/>
          <a:p>
            <a:pPr marL="0">
              <a:buNone/>
            </a:pPr>
            <a:r>
              <a:rPr lang="en-AU" b="1" dirty="0"/>
              <a:t>Examples of conditions that may require a medical management plan include:</a:t>
            </a:r>
            <a:endParaRPr lang="en-GB" b="1" dirty="0"/>
          </a:p>
          <a:p>
            <a:r>
              <a:rPr lang="en-AU" dirty="0"/>
              <a:t>Anaphylaxis</a:t>
            </a:r>
            <a:endParaRPr lang="en-GB" dirty="0"/>
          </a:p>
          <a:p>
            <a:r>
              <a:rPr lang="en-AU" dirty="0"/>
              <a:t>Asthma</a:t>
            </a:r>
            <a:endParaRPr lang="en-GB" dirty="0"/>
          </a:p>
          <a:p>
            <a:r>
              <a:rPr lang="en-AU" dirty="0"/>
              <a:t>Diabetes</a:t>
            </a:r>
            <a:endParaRPr lang="en-GB" dirty="0"/>
          </a:p>
          <a:p>
            <a:r>
              <a:rPr lang="en-AU" dirty="0"/>
              <a:t>Epilepsy</a:t>
            </a:r>
            <a:endParaRPr lang="en-GB" dirty="0"/>
          </a:p>
          <a:p>
            <a:r>
              <a:rPr lang="en-AU" dirty="0"/>
              <a:t>Allergic reactions.</a:t>
            </a:r>
            <a:endParaRPr lang="en-GB" dirty="0"/>
          </a:p>
          <a:p>
            <a:endParaRPr lang="en-GB" dirty="0"/>
          </a:p>
        </p:txBody>
      </p:sp>
      <p:pic>
        <p:nvPicPr>
          <p:cNvPr id="5" name="Picture 4" descr="C:\Users\Tom\Desktop\Pictures\ArtWork\Fotolia_17233758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44008" y="2996952"/>
            <a:ext cx="3604543" cy="2542580"/>
          </a:xfrm>
          <a:prstGeom prst="rect">
            <a:avLst/>
          </a:prstGeom>
          <a:noFill/>
          <a:ln>
            <a:noFill/>
          </a:ln>
        </p:spPr>
      </p:pic>
    </p:spTree>
    <p:extLst>
      <p:ext uri="{BB962C8B-B14F-4D97-AF65-F5344CB8AC3E}">
        <p14:creationId xmlns:p14="http://schemas.microsoft.com/office/powerpoint/2010/main" val="42551600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1D</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5881362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ea typeface="Calibri"/>
                <a:cs typeface="Times New Roman"/>
              </a:rPr>
              <a:t>Provide for each child’s comfort</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4958904" y="2204864"/>
            <a:ext cx="3933576" cy="4400044"/>
          </a:xfrm>
          <a:prstGeom prst="rect">
            <a:avLst/>
          </a:prstGeom>
          <a:noFill/>
        </p:spPr>
        <p:txBody>
          <a:bodyPr wrap="square" rtlCol="0">
            <a:spAutoFit/>
          </a:bodyPr>
          <a:lstStyle/>
          <a:p>
            <a:pPr marL="177800" indent="-177800"/>
            <a:r>
              <a:rPr lang="en-AU" sz="2800" b="1" dirty="0">
                <a:latin typeface="+mj-lt"/>
              </a:rPr>
              <a:t>	2.1</a:t>
            </a:r>
            <a:r>
              <a:rPr lang="en-AU" sz="2800" b="1" dirty="0">
                <a:ea typeface="Calibri"/>
                <a:cs typeface="Times New Roman"/>
              </a:rPr>
              <a:t> </a:t>
            </a:r>
            <a:r>
              <a:rPr lang="en-AU" sz="2800" dirty="0">
                <a:ea typeface="Calibri"/>
                <a:cs typeface="Times New Roman"/>
              </a:rPr>
              <a:t>Ensure that groupings of children are configured to provide for each child’s comfort and to minimise the risk of overcrowding</a:t>
            </a:r>
            <a:endParaRPr lang="en-AU" sz="2800" dirty="0">
              <a:latin typeface="+mj-lt"/>
              <a:cs typeface="Times New Roman"/>
            </a:endParaRPr>
          </a:p>
          <a:p>
            <a:pPr marL="177800" indent="-177800"/>
            <a:r>
              <a:rPr lang="en-AU" sz="2800" b="1" dirty="0"/>
              <a:t>	2.2</a:t>
            </a:r>
            <a:r>
              <a:rPr lang="en-AU" sz="2800" dirty="0">
                <a:ea typeface="Calibri"/>
                <a:cs typeface="Times New Roman"/>
              </a:rPr>
              <a:t> Make sure physical spaces are available for children to engage in rest and quiet activities</a:t>
            </a:r>
            <a:endParaRPr lang="en-AU" sz="2800" dirty="0">
              <a:latin typeface="+mj-lt"/>
            </a:endParaRPr>
          </a:p>
        </p:txBody>
      </p:sp>
    </p:spTree>
    <p:extLst>
      <p:ext uri="{BB962C8B-B14F-4D97-AF65-F5344CB8AC3E}">
        <p14:creationId xmlns:p14="http://schemas.microsoft.com/office/powerpoint/2010/main" val="9517674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Grouping children</a:t>
            </a:r>
          </a:p>
        </p:txBody>
      </p:sp>
      <p:sp>
        <p:nvSpPr>
          <p:cNvPr id="4" name="Content Placeholder 3"/>
          <p:cNvSpPr>
            <a:spLocks noGrp="1"/>
          </p:cNvSpPr>
          <p:nvPr>
            <p:ph idx="1"/>
          </p:nvPr>
        </p:nvSpPr>
        <p:spPr/>
        <p:txBody>
          <a:bodyPr/>
          <a:lstStyle/>
          <a:p>
            <a:pPr marL="0" indent="0">
              <a:buNone/>
            </a:pPr>
            <a:r>
              <a:rPr lang="en-GB" dirty="0"/>
              <a:t>The size of groups will depend on the amount of staff you have and the space you have in your facility.</a:t>
            </a:r>
          </a:p>
          <a:p>
            <a:pPr>
              <a:buNone/>
            </a:pPr>
            <a:r>
              <a:rPr lang="en-GB" b="1" dirty="0"/>
              <a:t>A good guide is:</a:t>
            </a:r>
          </a:p>
          <a:p>
            <a:r>
              <a:rPr lang="en-GB" dirty="0"/>
              <a:t>Two year olds – six children per adult</a:t>
            </a:r>
          </a:p>
          <a:p>
            <a:r>
              <a:rPr lang="en-GB" dirty="0"/>
              <a:t>One-year-olds and below – four children per adult. </a:t>
            </a:r>
          </a:p>
          <a:p>
            <a:endParaRPr lang="en-GB" dirty="0"/>
          </a:p>
        </p:txBody>
      </p:sp>
      <p:pic>
        <p:nvPicPr>
          <p:cNvPr id="5" name="Picture 4" descr="C:\Users\Tom\Desktop\Pictures\ArtWork\reading_to_children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91880" y="4437112"/>
            <a:ext cx="2736304" cy="2104256"/>
          </a:xfrm>
          <a:prstGeom prst="rect">
            <a:avLst/>
          </a:prstGeom>
          <a:noFill/>
          <a:ln>
            <a:noFill/>
          </a:ln>
        </p:spPr>
      </p:pic>
    </p:spTree>
    <p:extLst>
      <p:ext uri="{BB962C8B-B14F-4D97-AF65-F5344CB8AC3E}">
        <p14:creationId xmlns:p14="http://schemas.microsoft.com/office/powerpoint/2010/main" val="6431869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Making space for rest</a:t>
            </a:r>
          </a:p>
        </p:txBody>
      </p:sp>
      <p:sp>
        <p:nvSpPr>
          <p:cNvPr id="3" name="Content Placeholder 2"/>
          <p:cNvSpPr>
            <a:spLocks noGrp="1"/>
          </p:cNvSpPr>
          <p:nvPr>
            <p:ph idx="1"/>
          </p:nvPr>
        </p:nvSpPr>
        <p:spPr/>
        <p:txBody>
          <a:bodyPr/>
          <a:lstStyle/>
          <a:p>
            <a:pPr marL="0" indent="0">
              <a:buNone/>
            </a:pPr>
            <a:r>
              <a:rPr lang="en-GB" dirty="0"/>
              <a:t>Children may not be active the entire time, so they will need an adequate physical space, with soft blankets/bedding available for comfort.</a:t>
            </a:r>
          </a:p>
          <a:p>
            <a:pPr marL="0" indent="0">
              <a:buNone/>
            </a:pPr>
            <a:r>
              <a:rPr lang="en-GB" dirty="0"/>
              <a:t>This space should be separate from the play area and be quiet, so children are not disturbed and can get adequate rest.</a:t>
            </a:r>
          </a:p>
          <a:p>
            <a:endParaRPr lang="en-GB" dirty="0"/>
          </a:p>
        </p:txBody>
      </p:sp>
      <p:pic>
        <p:nvPicPr>
          <p:cNvPr id="3074" name="Picture 2" descr="C:\Users\Tom\Desktop\Pictures\ArtWork\stick_figure_sleeping_5121.png"/>
          <p:cNvPicPr>
            <a:picLocks noChangeAspect="1" noChangeArrowheads="1"/>
          </p:cNvPicPr>
          <p:nvPr/>
        </p:nvPicPr>
        <p:blipFill>
          <a:blip r:embed="rId2" cstate="print"/>
          <a:srcRect/>
          <a:stretch>
            <a:fillRect/>
          </a:stretch>
        </p:blipFill>
        <p:spPr bwMode="auto">
          <a:xfrm>
            <a:off x="4572001" y="4221088"/>
            <a:ext cx="3433478" cy="2636911"/>
          </a:xfrm>
          <a:prstGeom prst="rect">
            <a:avLst/>
          </a:prstGeom>
          <a:noFill/>
        </p:spPr>
      </p:pic>
    </p:spTree>
    <p:extLst>
      <p:ext uri="{BB962C8B-B14F-4D97-AF65-F5344CB8AC3E}">
        <p14:creationId xmlns:p14="http://schemas.microsoft.com/office/powerpoint/2010/main" val="42946814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2A</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9169154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AU" dirty="0">
                <a:ea typeface="Calibri"/>
                <a:cs typeface="Times New Roman"/>
              </a:rPr>
              <a:t>Provide for each child’s comfort</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3108543"/>
          </a:xfrm>
          <a:prstGeom prst="rect">
            <a:avLst/>
          </a:prstGeom>
          <a:noFill/>
        </p:spPr>
        <p:txBody>
          <a:bodyPr wrap="square" rtlCol="0">
            <a:spAutoFit/>
          </a:bodyPr>
          <a:lstStyle/>
          <a:p>
            <a:pPr marL="177800" indent="-177800"/>
            <a:r>
              <a:rPr lang="en-AU" sz="2800" dirty="0">
                <a:latin typeface="+mj-lt"/>
              </a:rPr>
              <a:t>	</a:t>
            </a:r>
            <a:r>
              <a:rPr lang="en-AU" sz="2800" b="1" dirty="0">
                <a:latin typeface="+mj-lt"/>
              </a:rPr>
              <a:t>2.3</a:t>
            </a:r>
            <a:r>
              <a:rPr lang="en-AU" sz="2800" dirty="0">
                <a:ea typeface="Calibri"/>
                <a:cs typeface="Times New Roman"/>
              </a:rPr>
              <a:t> Offer a range of active and restful experiences to children and support them to make appropriate decisions regarding participation</a:t>
            </a:r>
            <a:endParaRPr lang="en-AU" sz="2800" dirty="0">
              <a:latin typeface="+mj-lt"/>
            </a:endParaRPr>
          </a:p>
        </p:txBody>
      </p:sp>
    </p:spTree>
    <p:extLst>
      <p:ext uri="{BB962C8B-B14F-4D97-AF65-F5344CB8AC3E}">
        <p14:creationId xmlns:p14="http://schemas.microsoft.com/office/powerpoint/2010/main" val="38825957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Active experiences</a:t>
            </a:r>
          </a:p>
        </p:txBody>
      </p:sp>
      <p:pic>
        <p:nvPicPr>
          <p:cNvPr id="5" name="Picture 4" descr="C:\Users\Tom\Desktop\Pictures\ArtWork\Fotolia_5090075_X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0232" y="2675914"/>
            <a:ext cx="2310254" cy="2769309"/>
          </a:xfrm>
          <a:prstGeom prst="rect">
            <a:avLst/>
          </a:prstGeom>
          <a:ln>
            <a:noFill/>
          </a:ln>
          <a:effectLst>
            <a:softEdge rad="112500"/>
          </a:effectLst>
        </p:spPr>
      </p:pic>
      <p:sp>
        <p:nvSpPr>
          <p:cNvPr id="4" name="Content Placeholder 3"/>
          <p:cNvSpPr>
            <a:spLocks noGrp="1"/>
          </p:cNvSpPr>
          <p:nvPr>
            <p:ph idx="1"/>
          </p:nvPr>
        </p:nvSpPr>
        <p:spPr>
          <a:xfrm>
            <a:off x="457200" y="1600200"/>
            <a:ext cx="6779096" cy="4997152"/>
          </a:xfrm>
        </p:spPr>
        <p:txBody>
          <a:bodyPr/>
          <a:lstStyle/>
          <a:p>
            <a:pPr marL="0" indent="0">
              <a:buNone/>
            </a:pPr>
            <a:r>
              <a:rPr lang="en-GB" dirty="0"/>
              <a:t>Active experiences will keep child’s minds and bodies engaged and require more energy to participate in than restful experiences.</a:t>
            </a:r>
          </a:p>
          <a:p>
            <a:pPr marL="0" indent="0">
              <a:buNone/>
            </a:pPr>
            <a:r>
              <a:rPr lang="en-GB" dirty="0"/>
              <a:t>They can be individual or group activities, depending on the nature of them. You will need to supervise these activities closely, to minimise the risk of any hazards occurring and to manage any conflict that may occur when children are playing together.</a:t>
            </a:r>
          </a:p>
          <a:p>
            <a:endParaRPr lang="en-GB" dirty="0"/>
          </a:p>
        </p:txBody>
      </p:sp>
    </p:spTree>
    <p:extLst>
      <p:ext uri="{BB962C8B-B14F-4D97-AF65-F5344CB8AC3E}">
        <p14:creationId xmlns:p14="http://schemas.microsoft.com/office/powerpoint/2010/main" val="37079769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Restful experiences</a:t>
            </a:r>
          </a:p>
        </p:txBody>
      </p:sp>
      <p:sp>
        <p:nvSpPr>
          <p:cNvPr id="3" name="Content Placeholder 2"/>
          <p:cNvSpPr>
            <a:spLocks noGrp="1"/>
          </p:cNvSpPr>
          <p:nvPr>
            <p:ph idx="1"/>
          </p:nvPr>
        </p:nvSpPr>
        <p:spPr/>
        <p:txBody>
          <a:bodyPr/>
          <a:lstStyle/>
          <a:p>
            <a:pPr marL="0" indent="0">
              <a:buNone/>
            </a:pPr>
            <a:r>
              <a:rPr lang="en-GB" dirty="0"/>
              <a:t>Restful experiences are less engaging and don’t require as much mental or physical engagement from the child. They are a chance for the children to regain energy lost from their participation in active experiences.</a:t>
            </a:r>
          </a:p>
          <a:p>
            <a:endParaRPr lang="en-GB" dirty="0"/>
          </a:p>
        </p:txBody>
      </p:sp>
      <p:pic>
        <p:nvPicPr>
          <p:cNvPr id="4098" name="Picture 2" descr="C:\Users\Tom\Desktop\Pictures\ArtWork\sleeping_on_park_bench_800_wht.png"/>
          <p:cNvPicPr>
            <a:picLocks noChangeAspect="1" noChangeArrowheads="1"/>
          </p:cNvPicPr>
          <p:nvPr/>
        </p:nvPicPr>
        <p:blipFill>
          <a:blip r:embed="rId2" cstate="print"/>
          <a:srcRect/>
          <a:stretch>
            <a:fillRect/>
          </a:stretch>
        </p:blipFill>
        <p:spPr bwMode="auto">
          <a:xfrm>
            <a:off x="2979832" y="4049323"/>
            <a:ext cx="3565173" cy="2228233"/>
          </a:xfrm>
          <a:prstGeom prst="rect">
            <a:avLst/>
          </a:prstGeom>
          <a:noFill/>
        </p:spPr>
      </p:pic>
    </p:spTree>
    <p:extLst>
      <p:ext uri="{BB962C8B-B14F-4D97-AF65-F5344CB8AC3E}">
        <p14:creationId xmlns:p14="http://schemas.microsoft.com/office/powerpoint/2010/main" val="12054520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2B</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8017980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Promote and implement effective hygiene practices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4814888" y="1916832"/>
            <a:ext cx="3933576" cy="5078313"/>
          </a:xfrm>
          <a:prstGeom prst="rect">
            <a:avLst/>
          </a:prstGeom>
          <a:noFill/>
        </p:spPr>
        <p:txBody>
          <a:bodyPr wrap="square" rtlCol="0">
            <a:spAutoFit/>
          </a:bodyPr>
          <a:lstStyle/>
          <a:p>
            <a:pPr marL="177800" indent="-177800"/>
            <a:r>
              <a:rPr lang="en-AU" sz="3200" dirty="0">
                <a:latin typeface="+mj-lt"/>
              </a:rPr>
              <a:t>	</a:t>
            </a:r>
            <a:r>
              <a:rPr lang="en-AU" sz="2800" b="1" dirty="0">
                <a:latin typeface="+mj-lt"/>
              </a:rPr>
              <a:t>3.1</a:t>
            </a:r>
            <a:r>
              <a:rPr lang="en-AU" sz="2800" dirty="0">
                <a:ea typeface="Calibri"/>
                <a:cs typeface="Times New Roman"/>
              </a:rPr>
              <a:t> Ensure that the service accesses information on current hygiene practices</a:t>
            </a:r>
            <a:endParaRPr lang="en-AU" sz="2800" dirty="0">
              <a:latin typeface="+mj-lt"/>
              <a:cs typeface="Times New Roman"/>
            </a:endParaRPr>
          </a:p>
          <a:p>
            <a:pPr marL="177800" indent="-177800"/>
            <a:r>
              <a:rPr lang="en-AU" sz="2800" b="1" dirty="0"/>
              <a:t>	3.2</a:t>
            </a:r>
            <a:r>
              <a:rPr lang="en-AU" sz="2800" dirty="0">
                <a:ea typeface="Calibri"/>
                <a:cs typeface="Times New Roman"/>
              </a:rPr>
              <a:t> Maintain written procedures and schedules to ensure a regular regime of washing children’s toys and equipment</a:t>
            </a:r>
            <a:endParaRPr lang="en-AU" sz="2800" dirty="0">
              <a:latin typeface="+mj-lt"/>
              <a:cs typeface="Times New Roman"/>
            </a:endParaRPr>
          </a:p>
          <a:p>
            <a:pPr marL="177800" indent="-177800"/>
            <a:r>
              <a:rPr lang="en-AU" sz="2000" b="1" dirty="0"/>
              <a:t>	</a:t>
            </a:r>
            <a:endParaRPr lang="en-AU" sz="2000" dirty="0">
              <a:latin typeface="+mj-lt"/>
              <a:cs typeface="Times New Roman"/>
            </a:endParaRPr>
          </a:p>
          <a:p>
            <a:pPr marL="177800" indent="-177800"/>
            <a:endParaRPr lang="en-AU" sz="2000" dirty="0">
              <a:latin typeface="+mj-lt"/>
            </a:endParaRPr>
          </a:p>
        </p:txBody>
      </p:sp>
    </p:spTree>
    <p:extLst>
      <p:ext uri="{BB962C8B-B14F-4D97-AF65-F5344CB8AC3E}">
        <p14:creationId xmlns:p14="http://schemas.microsoft.com/office/powerpoint/2010/main" val="31768362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Promote and implement effective hygiene practices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4814888" y="1916832"/>
            <a:ext cx="4077592" cy="5509200"/>
          </a:xfrm>
          <a:prstGeom prst="rect">
            <a:avLst/>
          </a:prstGeom>
          <a:noFill/>
        </p:spPr>
        <p:txBody>
          <a:bodyPr wrap="square" rtlCol="0">
            <a:spAutoFit/>
          </a:bodyPr>
          <a:lstStyle/>
          <a:p>
            <a:pPr marL="177800" indent="-177800"/>
            <a:r>
              <a:rPr lang="en-AU" sz="3200" dirty="0">
                <a:latin typeface="+mj-lt"/>
              </a:rPr>
              <a:t>	</a:t>
            </a:r>
            <a:r>
              <a:rPr lang="en-AU" sz="2800" b="1" dirty="0"/>
              <a:t>3.3</a:t>
            </a:r>
            <a:r>
              <a:rPr lang="en-AU" sz="2800" dirty="0">
                <a:ea typeface="Calibri"/>
                <a:cs typeface="Times New Roman"/>
              </a:rPr>
              <a:t> Provide families with information and support that helps them to follow the service’s hygiene procedures</a:t>
            </a:r>
          </a:p>
          <a:p>
            <a:pPr marL="177800" indent="-177800"/>
            <a:r>
              <a:rPr lang="en-AU" sz="2800" b="1" dirty="0"/>
              <a:t>	3.</a:t>
            </a:r>
            <a:r>
              <a:rPr lang="en-AU" sz="2800" b="1" dirty="0">
                <a:ea typeface="Calibri"/>
                <a:cs typeface="Times New Roman"/>
              </a:rPr>
              <a:t>4</a:t>
            </a:r>
            <a:r>
              <a:rPr lang="en-AU" sz="2800" dirty="0">
                <a:ea typeface="Calibri"/>
                <a:cs typeface="Times New Roman"/>
              </a:rPr>
              <a:t> Ensure that information about correct hand washing procedures are displayed in relevant areas of the service</a:t>
            </a:r>
          </a:p>
          <a:p>
            <a:pPr marL="177800" indent="-177800"/>
            <a:r>
              <a:rPr lang="en-AU" sz="2000" b="1" dirty="0"/>
              <a:t>	</a:t>
            </a:r>
            <a:endParaRPr lang="en-AU" sz="2000" dirty="0">
              <a:latin typeface="+mj-lt"/>
              <a:cs typeface="Times New Roman"/>
            </a:endParaRPr>
          </a:p>
          <a:p>
            <a:pPr marL="177800" indent="-177800"/>
            <a:endParaRPr lang="en-AU" sz="2000" dirty="0">
              <a:latin typeface="+mj-lt"/>
            </a:endParaRPr>
          </a:p>
        </p:txBody>
      </p:sp>
    </p:spTree>
    <p:extLst>
      <p:ext uri="{BB962C8B-B14F-4D97-AF65-F5344CB8AC3E}">
        <p14:creationId xmlns:p14="http://schemas.microsoft.com/office/powerpoint/2010/main" val="41220374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AU" dirty="0"/>
              <a:t>Effective hygiene practices</a:t>
            </a:r>
            <a:endParaRPr lang="en-GB" dirty="0"/>
          </a:p>
        </p:txBody>
      </p:sp>
      <p:sp>
        <p:nvSpPr>
          <p:cNvPr id="4" name="Content Placeholder 3"/>
          <p:cNvSpPr>
            <a:spLocks noGrp="1"/>
          </p:cNvSpPr>
          <p:nvPr>
            <p:ph idx="1"/>
          </p:nvPr>
        </p:nvSpPr>
        <p:spPr>
          <a:xfrm>
            <a:off x="457200" y="1600200"/>
            <a:ext cx="8229600" cy="4997152"/>
          </a:xfrm>
        </p:spPr>
        <p:txBody>
          <a:bodyPr>
            <a:normAutofit/>
          </a:bodyPr>
          <a:lstStyle/>
          <a:p>
            <a:pPr marL="0" indent="0">
              <a:buNone/>
            </a:pPr>
            <a:r>
              <a:rPr lang="en-AU" b="1" dirty="0"/>
              <a:t>Effective hygiene practices include:</a:t>
            </a:r>
          </a:p>
          <a:p>
            <a:r>
              <a:rPr lang="en-AU" dirty="0"/>
              <a:t>Hand washing and drying</a:t>
            </a:r>
            <a:endParaRPr lang="en-GB" dirty="0"/>
          </a:p>
          <a:p>
            <a:r>
              <a:rPr lang="en-AU" dirty="0"/>
              <a:t>Cleaning equipment and toys</a:t>
            </a:r>
            <a:endParaRPr lang="en-GB" dirty="0"/>
          </a:p>
          <a:p>
            <a:r>
              <a:rPr lang="en-AU" dirty="0"/>
              <a:t>Dental care</a:t>
            </a:r>
            <a:endParaRPr lang="en-GB" dirty="0"/>
          </a:p>
          <a:p>
            <a:r>
              <a:rPr lang="en-AU" dirty="0"/>
              <a:t>Cleaning facilities clean (bathroom, rest areas, play areas, kitchens)</a:t>
            </a:r>
            <a:endParaRPr lang="en-GB" dirty="0"/>
          </a:p>
          <a:p>
            <a:r>
              <a:rPr lang="en-AU" dirty="0"/>
              <a:t>Wiping children’s noses hygienically</a:t>
            </a:r>
            <a:endParaRPr lang="en-GB" dirty="0"/>
          </a:p>
          <a:p>
            <a:r>
              <a:rPr lang="en-AU" dirty="0"/>
              <a:t>Hygienic toileting and nappy change procedures</a:t>
            </a:r>
            <a:endParaRPr lang="en-GB" dirty="0"/>
          </a:p>
          <a:p>
            <a:r>
              <a:rPr lang="en-AU" dirty="0"/>
              <a:t>Keeping unwell children away from child care.</a:t>
            </a:r>
            <a:endParaRPr lang="en-GB" dirty="0"/>
          </a:p>
        </p:txBody>
      </p:sp>
      <p:pic>
        <p:nvPicPr>
          <p:cNvPr id="5" name="Picture 4" descr="C:\Users\Tom\Desktop\Pictures\ArtWork\magnified_germ_handshake_400_clr_14135.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1568174"/>
            <a:ext cx="1786255" cy="2038350"/>
          </a:xfrm>
          <a:prstGeom prst="rect">
            <a:avLst/>
          </a:prstGeom>
          <a:noFill/>
          <a:ln>
            <a:noFill/>
          </a:ln>
        </p:spPr>
      </p:pic>
    </p:spTree>
    <p:extLst>
      <p:ext uri="{BB962C8B-B14F-4D97-AF65-F5344CB8AC3E}">
        <p14:creationId xmlns:p14="http://schemas.microsoft.com/office/powerpoint/2010/main" val="12083969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Scheduling washing of children’s toys and equipment</a:t>
            </a:r>
          </a:p>
        </p:txBody>
      </p:sp>
      <p:sp>
        <p:nvSpPr>
          <p:cNvPr id="3" name="Content Placeholder 2"/>
          <p:cNvSpPr>
            <a:spLocks noGrp="1"/>
          </p:cNvSpPr>
          <p:nvPr>
            <p:ph idx="1"/>
          </p:nvPr>
        </p:nvSpPr>
        <p:spPr>
          <a:xfrm>
            <a:off x="457200" y="1772816"/>
            <a:ext cx="8229600" cy="4353347"/>
          </a:xfrm>
        </p:spPr>
        <p:txBody>
          <a:bodyPr/>
          <a:lstStyle/>
          <a:p>
            <a:pPr>
              <a:buNone/>
            </a:pPr>
            <a:r>
              <a:rPr lang="en-AU" b="1" dirty="0"/>
              <a:t>Washing of hard plastic toys can be the following way:</a:t>
            </a:r>
            <a:endParaRPr lang="en-GB" b="1" dirty="0"/>
          </a:p>
          <a:p>
            <a:r>
              <a:rPr lang="en-AU" dirty="0"/>
              <a:t>Scrub the toy in warm, soapy water, using bush to reach more difficult to access places</a:t>
            </a:r>
            <a:endParaRPr lang="en-GB" dirty="0"/>
          </a:p>
          <a:p>
            <a:r>
              <a:rPr lang="en-AU" dirty="0"/>
              <a:t>Rinse the toy in clean water</a:t>
            </a:r>
            <a:endParaRPr lang="en-GB" dirty="0"/>
          </a:p>
          <a:p>
            <a:r>
              <a:rPr lang="en-AU" dirty="0"/>
              <a:t>Place the toy a solution of mild bleach and water – leave to soak for 10 minutes</a:t>
            </a:r>
            <a:endParaRPr lang="en-GB" dirty="0"/>
          </a:p>
          <a:p>
            <a:r>
              <a:rPr lang="en-AU" dirty="0"/>
              <a:t>Rinse the toy in cool, clean water </a:t>
            </a:r>
            <a:br>
              <a:rPr lang="en-AU" dirty="0"/>
            </a:br>
            <a:r>
              <a:rPr lang="en-AU" dirty="0"/>
              <a:t>and leave to air dry.</a:t>
            </a:r>
            <a:endParaRPr lang="en-GB" dirty="0"/>
          </a:p>
          <a:p>
            <a:endParaRPr lang="en-GB" dirty="0"/>
          </a:p>
        </p:txBody>
      </p:sp>
      <p:pic>
        <p:nvPicPr>
          <p:cNvPr id="4" name="Picture 3" descr="C:\Users\Tom\Desktop\Pictures\ArtWork\Shuttershock\wash_dishes_clean.jpg"/>
          <p:cNvPicPr/>
          <p:nvPr/>
        </p:nvPicPr>
        <p:blipFill rotWithShape="1">
          <a:blip r:embed="rId2" cstate="print">
            <a:extLst>
              <a:ext uri="{28A0092B-C50C-407E-A947-70E740481C1C}">
                <a14:useLocalDpi xmlns:a14="http://schemas.microsoft.com/office/drawing/2010/main" val="0"/>
              </a:ext>
            </a:extLst>
          </a:blip>
          <a:srcRect r="13656"/>
          <a:stretch/>
        </p:blipFill>
        <p:spPr bwMode="auto">
          <a:xfrm>
            <a:off x="5796136" y="4365104"/>
            <a:ext cx="2664296" cy="2276872"/>
          </a:xfrm>
          <a:prstGeom prst="rect">
            <a:avLst/>
          </a:prstGeom>
          <a:ln>
            <a:noFill/>
          </a:ln>
          <a:effectLst>
            <a:softEdge rad="112500"/>
          </a:effectLst>
        </p:spPr>
      </p:pic>
    </p:spTree>
    <p:extLst>
      <p:ext uri="{BB962C8B-B14F-4D97-AF65-F5344CB8AC3E}">
        <p14:creationId xmlns:p14="http://schemas.microsoft.com/office/powerpoint/2010/main" val="6320151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Hand washing procedure</a:t>
            </a:r>
          </a:p>
        </p:txBody>
      </p:sp>
      <p:sp>
        <p:nvSpPr>
          <p:cNvPr id="3" name="Content Placeholder 2"/>
          <p:cNvSpPr>
            <a:spLocks noGrp="1"/>
          </p:cNvSpPr>
          <p:nvPr>
            <p:ph idx="1"/>
          </p:nvPr>
        </p:nvSpPr>
        <p:spPr>
          <a:xfrm>
            <a:off x="457200" y="1600200"/>
            <a:ext cx="8229600" cy="5069160"/>
          </a:xfrm>
        </p:spPr>
        <p:txBody>
          <a:bodyPr>
            <a:normAutofit/>
          </a:bodyPr>
          <a:lstStyle/>
          <a:p>
            <a:pPr marL="0">
              <a:buNone/>
            </a:pPr>
            <a:r>
              <a:rPr lang="en-GB" b="1" dirty="0"/>
              <a:t>The following is recommended by the National Health and Medical Research Council:</a:t>
            </a:r>
          </a:p>
          <a:p>
            <a:r>
              <a:rPr lang="en-GB" dirty="0"/>
              <a:t>Wet hands with running water</a:t>
            </a:r>
          </a:p>
          <a:p>
            <a:r>
              <a:rPr lang="en-GB" dirty="0"/>
              <a:t>Spread liquid soap over hands </a:t>
            </a:r>
          </a:p>
          <a:p>
            <a:r>
              <a:rPr lang="en-GB" dirty="0"/>
              <a:t>Rub hands all over</a:t>
            </a:r>
          </a:p>
          <a:p>
            <a:r>
              <a:rPr lang="en-GB" dirty="0"/>
              <a:t>Wash hands all over, including wrists, palms, back of hands, under finger nails and between fingers</a:t>
            </a:r>
          </a:p>
          <a:p>
            <a:r>
              <a:rPr lang="en-GB" dirty="0"/>
              <a:t>Rinse hands all over to remove all suds from soap</a:t>
            </a:r>
          </a:p>
          <a:p>
            <a:r>
              <a:rPr lang="en-GB" dirty="0"/>
              <a:t>Turn off tap using disposable paper towel</a:t>
            </a:r>
          </a:p>
          <a:p>
            <a:r>
              <a:rPr lang="en-GB" dirty="0"/>
              <a:t>Pat hands dry using a new paper towel.</a:t>
            </a:r>
          </a:p>
          <a:p>
            <a:endParaRPr lang="en-GB" dirty="0"/>
          </a:p>
        </p:txBody>
      </p:sp>
      <p:pic>
        <p:nvPicPr>
          <p:cNvPr id="4" name="Picture 3" descr="C:\Users\Tom\Desktop\Pictures\ArtWork\washing_hands_800_wht_8142.png"/>
          <p:cNvPicPr/>
          <p:nvPr/>
        </p:nvPicPr>
        <p:blipFill rotWithShape="1">
          <a:blip r:embed="rId2" cstate="print">
            <a:extLst>
              <a:ext uri="{28A0092B-C50C-407E-A947-70E740481C1C}">
                <a14:useLocalDpi xmlns:a14="http://schemas.microsoft.com/office/drawing/2010/main" val="0"/>
              </a:ext>
            </a:extLst>
          </a:blip>
          <a:srcRect t="10601"/>
          <a:stretch/>
        </p:blipFill>
        <p:spPr bwMode="auto">
          <a:xfrm>
            <a:off x="6660232" y="2183408"/>
            <a:ext cx="1906910" cy="1929916"/>
          </a:xfrm>
          <a:prstGeom prst="rect">
            <a:avLst/>
          </a:prstGeom>
          <a:noFill/>
          <a:ln>
            <a:noFill/>
          </a:ln>
        </p:spPr>
      </p:pic>
    </p:spTree>
    <p:extLst>
      <p:ext uri="{BB962C8B-B14F-4D97-AF65-F5344CB8AC3E}">
        <p14:creationId xmlns:p14="http://schemas.microsoft.com/office/powerpoint/2010/main" val="37786743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3A</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9829512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Take steps to control the spread of infectious diseases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1815882"/>
          </a:xfrm>
          <a:prstGeom prst="rect">
            <a:avLst/>
          </a:prstGeom>
          <a:noFill/>
        </p:spPr>
        <p:txBody>
          <a:bodyPr wrap="square" rtlCol="0">
            <a:spAutoFit/>
          </a:bodyPr>
          <a:lstStyle/>
          <a:p>
            <a:pPr marL="177800" indent="-177800"/>
            <a:r>
              <a:rPr lang="en-AU" sz="2800" dirty="0">
                <a:latin typeface="+mj-lt"/>
              </a:rPr>
              <a:t>	</a:t>
            </a:r>
            <a:r>
              <a:rPr lang="en-AU" sz="2800" b="1" dirty="0">
                <a:latin typeface="+mj-lt"/>
              </a:rPr>
              <a:t>4.1</a:t>
            </a:r>
            <a:r>
              <a:rPr lang="en-AU" sz="2800" dirty="0">
                <a:ea typeface="Calibri"/>
                <a:cs typeface="Times New Roman"/>
              </a:rPr>
              <a:t> Configure groupings of children to minimise the risk of illness and injuries</a:t>
            </a:r>
            <a:endParaRPr lang="en-AU" sz="2800" dirty="0">
              <a:latin typeface="+mj-lt"/>
            </a:endParaRPr>
          </a:p>
        </p:txBody>
      </p:sp>
    </p:spTree>
    <p:extLst>
      <p:ext uri="{BB962C8B-B14F-4D97-AF65-F5344CB8AC3E}">
        <p14:creationId xmlns:p14="http://schemas.microsoft.com/office/powerpoint/2010/main" val="2918894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Configuring groupings of children</a:t>
            </a:r>
          </a:p>
        </p:txBody>
      </p:sp>
      <p:sp>
        <p:nvSpPr>
          <p:cNvPr id="4" name="Content Placeholder 3"/>
          <p:cNvSpPr>
            <a:spLocks noGrp="1"/>
          </p:cNvSpPr>
          <p:nvPr>
            <p:ph idx="1"/>
          </p:nvPr>
        </p:nvSpPr>
        <p:spPr/>
        <p:txBody>
          <a:bodyPr/>
          <a:lstStyle/>
          <a:p>
            <a:pPr marL="0" indent="0">
              <a:buNone/>
            </a:pPr>
            <a:r>
              <a:rPr lang="en-AU" dirty="0"/>
              <a:t>Ensure that you have groupings of children of similar ages, so there is a limited chance of younger children being injured by bigger children. </a:t>
            </a:r>
          </a:p>
          <a:p>
            <a:pPr marL="0" indent="0">
              <a:buNone/>
            </a:pPr>
            <a:r>
              <a:rPr lang="en-AU" dirty="0"/>
              <a:t>Bigger children may unintentionally knock babies over or tread on their fingers during their play. </a:t>
            </a:r>
            <a:endParaRPr lang="en-GB" dirty="0"/>
          </a:p>
          <a:p>
            <a:endParaRPr lang="en-GB" dirty="0"/>
          </a:p>
        </p:txBody>
      </p:sp>
      <p:pic>
        <p:nvPicPr>
          <p:cNvPr id="5" name="Picture 4" descr="C:\Users\Tom\Desktop\Pictures\ArtWork\holding_hands_group_line_spectrum_800_wht.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35896" y="4221088"/>
            <a:ext cx="4835252" cy="2100064"/>
          </a:xfrm>
          <a:prstGeom prst="rect">
            <a:avLst/>
          </a:prstGeom>
          <a:noFill/>
          <a:ln>
            <a:noFill/>
          </a:ln>
        </p:spPr>
      </p:pic>
    </p:spTree>
    <p:extLst>
      <p:ext uri="{BB962C8B-B14F-4D97-AF65-F5344CB8AC3E}">
        <p14:creationId xmlns:p14="http://schemas.microsoft.com/office/powerpoint/2010/main" val="10806950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Common childhood diseases</a:t>
            </a:r>
          </a:p>
        </p:txBody>
      </p:sp>
      <p:sp>
        <p:nvSpPr>
          <p:cNvPr id="3" name="Content Placeholder 2"/>
          <p:cNvSpPr>
            <a:spLocks noGrp="1"/>
          </p:cNvSpPr>
          <p:nvPr>
            <p:ph idx="1"/>
          </p:nvPr>
        </p:nvSpPr>
        <p:spPr/>
        <p:txBody>
          <a:bodyPr/>
          <a:lstStyle/>
          <a:p>
            <a:pPr marL="0" indent="0">
              <a:buNone/>
            </a:pPr>
            <a:r>
              <a:rPr lang="en-AU" b="1" dirty="0"/>
              <a:t>Common childhood disease include:</a:t>
            </a:r>
          </a:p>
          <a:p>
            <a:r>
              <a:rPr lang="en-AU" dirty="0"/>
              <a:t>Chickenpox</a:t>
            </a:r>
            <a:endParaRPr lang="en-GB" dirty="0"/>
          </a:p>
          <a:p>
            <a:r>
              <a:rPr lang="en-AU" dirty="0"/>
              <a:t>Whooping cough</a:t>
            </a:r>
            <a:endParaRPr lang="en-GB" dirty="0"/>
          </a:p>
          <a:p>
            <a:r>
              <a:rPr lang="en-AU" dirty="0"/>
              <a:t>Erythema infectiosum (‘fifth’ disease)</a:t>
            </a:r>
            <a:endParaRPr lang="en-GB" dirty="0"/>
          </a:p>
          <a:p>
            <a:r>
              <a:rPr lang="en-AU" dirty="0"/>
              <a:t>Roseola infantum (three-day-fever)</a:t>
            </a:r>
            <a:endParaRPr lang="en-GB" dirty="0"/>
          </a:p>
          <a:p>
            <a:r>
              <a:rPr lang="en-AU" dirty="0"/>
              <a:t>Hand, foot and mouth disease</a:t>
            </a:r>
            <a:endParaRPr lang="en-GB" dirty="0"/>
          </a:p>
          <a:p>
            <a:r>
              <a:rPr lang="en-AU" dirty="0"/>
              <a:t>Scarlet fever</a:t>
            </a:r>
            <a:endParaRPr lang="en-GB" dirty="0"/>
          </a:p>
          <a:p>
            <a:endParaRPr lang="en-GB" dirty="0"/>
          </a:p>
        </p:txBody>
      </p:sp>
      <p:pic>
        <p:nvPicPr>
          <p:cNvPr id="5122" name="Picture 2" descr="C:\Users\Tom\Desktop\Pictures\ArtWork\Fotolia_1942066_XS.jpg"/>
          <p:cNvPicPr>
            <a:picLocks noChangeAspect="1" noChangeArrowheads="1"/>
          </p:cNvPicPr>
          <p:nvPr/>
        </p:nvPicPr>
        <p:blipFill>
          <a:blip r:embed="rId2" cstate="print"/>
          <a:srcRect/>
          <a:stretch>
            <a:fillRect/>
          </a:stretch>
        </p:blipFill>
        <p:spPr bwMode="auto">
          <a:xfrm>
            <a:off x="4788024" y="4622592"/>
            <a:ext cx="3573388" cy="2235407"/>
          </a:xfrm>
          <a:prstGeom prst="rect">
            <a:avLst/>
          </a:prstGeom>
          <a:noFill/>
        </p:spPr>
      </p:pic>
    </p:spTree>
    <p:extLst>
      <p:ext uri="{BB962C8B-B14F-4D97-AF65-F5344CB8AC3E}">
        <p14:creationId xmlns:p14="http://schemas.microsoft.com/office/powerpoint/2010/main" val="554378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4A</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307206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Take steps to control the spread of infectious diseases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1815882"/>
          </a:xfrm>
          <a:prstGeom prst="rect">
            <a:avLst/>
          </a:prstGeom>
          <a:noFill/>
        </p:spPr>
        <p:txBody>
          <a:bodyPr wrap="square" rtlCol="0">
            <a:spAutoFit/>
          </a:bodyPr>
          <a:lstStyle/>
          <a:p>
            <a:pPr marL="177800" indent="-177800"/>
            <a:r>
              <a:rPr lang="en-AU" sz="2800" dirty="0">
                <a:latin typeface="+mj-lt"/>
              </a:rPr>
              <a:t>	</a:t>
            </a:r>
            <a:r>
              <a:rPr lang="en-AU" sz="2800" b="1" dirty="0">
                <a:latin typeface="+mj-lt"/>
              </a:rPr>
              <a:t>4.2</a:t>
            </a:r>
            <a:r>
              <a:rPr lang="en-AU" sz="2800" b="1" dirty="0">
                <a:ea typeface="Calibri"/>
                <a:cs typeface="Times New Roman"/>
              </a:rPr>
              <a:t> </a:t>
            </a:r>
            <a:r>
              <a:rPr lang="en-AU" sz="2800" dirty="0">
                <a:ea typeface="Calibri"/>
                <a:cs typeface="Times New Roman"/>
              </a:rPr>
              <a:t>Source information about recognised health and safety guidelines</a:t>
            </a:r>
            <a:endParaRPr lang="en-AU" sz="2800" dirty="0">
              <a:latin typeface="+mj-lt"/>
            </a:endParaRPr>
          </a:p>
        </p:txBody>
      </p:sp>
    </p:spTree>
    <p:extLst>
      <p:ext uri="{BB962C8B-B14F-4D97-AF65-F5344CB8AC3E}">
        <p14:creationId xmlns:p14="http://schemas.microsoft.com/office/powerpoint/2010/main" val="6601972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Health and safety guidelines</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00192" y="2204864"/>
            <a:ext cx="2209986" cy="4018156"/>
          </a:xfrm>
          <a:prstGeom prst="rect">
            <a:avLst/>
          </a:prstGeom>
        </p:spPr>
      </p:pic>
      <p:sp>
        <p:nvSpPr>
          <p:cNvPr id="4" name="Content Placeholder 3"/>
          <p:cNvSpPr>
            <a:spLocks noGrp="1"/>
          </p:cNvSpPr>
          <p:nvPr>
            <p:ph idx="1"/>
          </p:nvPr>
        </p:nvSpPr>
        <p:spPr>
          <a:xfrm>
            <a:off x="457200" y="1600200"/>
            <a:ext cx="6347048" cy="5069160"/>
          </a:xfrm>
        </p:spPr>
        <p:txBody>
          <a:bodyPr>
            <a:normAutofit/>
          </a:bodyPr>
          <a:lstStyle/>
          <a:p>
            <a:pPr>
              <a:buNone/>
            </a:pPr>
            <a:r>
              <a:rPr lang="en-GB" b="1" dirty="0"/>
              <a:t>You will need to know about:</a:t>
            </a:r>
          </a:p>
          <a:p>
            <a:r>
              <a:rPr lang="en-GB" dirty="0"/>
              <a:t>Infection control</a:t>
            </a:r>
          </a:p>
          <a:p>
            <a:r>
              <a:rPr lang="en-GB" dirty="0"/>
              <a:t>Infectious diseases</a:t>
            </a:r>
          </a:p>
          <a:p>
            <a:r>
              <a:rPr lang="en-GB" dirty="0"/>
              <a:t>Immunisation</a:t>
            </a:r>
          </a:p>
          <a:p>
            <a:r>
              <a:rPr lang="en-GB" dirty="0"/>
              <a:t>Administering medications and procedures</a:t>
            </a:r>
          </a:p>
          <a:p>
            <a:r>
              <a:rPr lang="en-GB" dirty="0"/>
              <a:t>Managing children with conditions</a:t>
            </a:r>
          </a:p>
          <a:p>
            <a:r>
              <a:rPr lang="en-GB" dirty="0"/>
              <a:t>Dealing with other medical conditions</a:t>
            </a:r>
          </a:p>
          <a:p>
            <a:r>
              <a:rPr lang="en-GB" dirty="0"/>
              <a:t>Managing emergencies.</a:t>
            </a:r>
          </a:p>
        </p:txBody>
      </p:sp>
    </p:spTree>
    <p:extLst>
      <p:ext uri="{BB962C8B-B14F-4D97-AF65-F5344CB8AC3E}">
        <p14:creationId xmlns:p14="http://schemas.microsoft.com/office/powerpoint/2010/main" val="16990633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Health and safety guidelines</a:t>
            </a:r>
          </a:p>
        </p:txBody>
      </p:sp>
      <p:sp>
        <p:nvSpPr>
          <p:cNvPr id="4" name="Content Placeholder 3"/>
          <p:cNvSpPr>
            <a:spLocks noGrp="1"/>
          </p:cNvSpPr>
          <p:nvPr>
            <p:ph idx="1"/>
          </p:nvPr>
        </p:nvSpPr>
        <p:spPr>
          <a:xfrm>
            <a:off x="457200" y="1600200"/>
            <a:ext cx="8229600" cy="5069160"/>
          </a:xfrm>
        </p:spPr>
        <p:txBody>
          <a:bodyPr>
            <a:normAutofit/>
          </a:bodyPr>
          <a:lstStyle/>
          <a:p>
            <a:pPr>
              <a:buNone/>
            </a:pPr>
            <a:r>
              <a:rPr lang="en-GB" b="1" dirty="0"/>
              <a:t>You will need to know about:</a:t>
            </a:r>
          </a:p>
          <a:p>
            <a:r>
              <a:rPr lang="en-GB" dirty="0"/>
              <a:t>Indoor safety</a:t>
            </a:r>
          </a:p>
          <a:p>
            <a:r>
              <a:rPr lang="en-GB" dirty="0"/>
              <a:t>Outdoor safety</a:t>
            </a:r>
          </a:p>
          <a:p>
            <a:r>
              <a:rPr lang="en-GB" dirty="0"/>
              <a:t>Environmental hazards</a:t>
            </a:r>
          </a:p>
          <a:p>
            <a:r>
              <a:rPr lang="en-GB" dirty="0"/>
              <a:t>Travel/excursions</a:t>
            </a:r>
          </a:p>
          <a:p>
            <a:r>
              <a:rPr lang="en-GB" dirty="0"/>
              <a:t>Child protection</a:t>
            </a:r>
          </a:p>
          <a:p>
            <a:r>
              <a:rPr lang="en-GB" dirty="0"/>
              <a:t>Staff health and safety</a:t>
            </a:r>
          </a:p>
          <a:p>
            <a:r>
              <a:rPr lang="en-GB" dirty="0"/>
              <a:t>Pregnant child care health and safety.</a:t>
            </a:r>
          </a:p>
        </p:txBody>
      </p:sp>
      <p:pic>
        <p:nvPicPr>
          <p:cNvPr id="5" name="Picture 4" descr="C:\Users\Tom\Desktop\Pictures\ArtWork\Shuttershock\robot_injection_nurse_doctor.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73432" y="1988840"/>
            <a:ext cx="2460873" cy="3240360"/>
          </a:xfrm>
          <a:prstGeom prst="rect">
            <a:avLst/>
          </a:prstGeom>
          <a:noFill/>
          <a:ln>
            <a:noFill/>
          </a:ln>
        </p:spPr>
      </p:pic>
    </p:spTree>
    <p:extLst>
      <p:ext uri="{BB962C8B-B14F-4D97-AF65-F5344CB8AC3E}">
        <p14:creationId xmlns:p14="http://schemas.microsoft.com/office/powerpoint/2010/main" val="40742445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National Quality Framework (NQF)</a:t>
            </a:r>
          </a:p>
        </p:txBody>
      </p:sp>
      <p:sp>
        <p:nvSpPr>
          <p:cNvPr id="3" name="Content Placeholder 2"/>
          <p:cNvSpPr>
            <a:spLocks noGrp="1"/>
          </p:cNvSpPr>
          <p:nvPr>
            <p:ph idx="1"/>
          </p:nvPr>
        </p:nvSpPr>
        <p:spPr/>
        <p:txBody>
          <a:bodyPr/>
          <a:lstStyle/>
          <a:p>
            <a:pPr>
              <a:buNone/>
            </a:pPr>
            <a:r>
              <a:rPr lang="en-GB" b="1" dirty="0"/>
              <a:t>The benefits of the NQS are:</a:t>
            </a:r>
          </a:p>
          <a:p>
            <a:r>
              <a:rPr lang="en-GB" dirty="0"/>
              <a:t>Improved educator to child ratios</a:t>
            </a:r>
          </a:p>
          <a:p>
            <a:r>
              <a:rPr lang="en-GB" dirty="0"/>
              <a:t>Greater individual care and attention for children</a:t>
            </a:r>
          </a:p>
          <a:p>
            <a:r>
              <a:rPr lang="en-GB" dirty="0"/>
              <a:t>Educators with increased skills and qualifications</a:t>
            </a:r>
          </a:p>
          <a:p>
            <a:r>
              <a:rPr lang="en-GB" dirty="0"/>
              <a:t>Better support for children’s learning and development</a:t>
            </a:r>
          </a:p>
          <a:p>
            <a:r>
              <a:rPr lang="en-GB" dirty="0"/>
              <a:t>A national register to help parents assess the quality of education and care services in their area.</a:t>
            </a:r>
          </a:p>
          <a:p>
            <a:endParaRPr lang="en-GB" dirty="0"/>
          </a:p>
        </p:txBody>
      </p:sp>
      <p:pic>
        <p:nvPicPr>
          <p:cNvPr id="4" name="Picture 3" descr="C:\Users\Tom\Desktop\Pictures\ArtWork\Fotolia_4811870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63888" y="5517231"/>
            <a:ext cx="2448272" cy="1342371"/>
          </a:xfrm>
          <a:prstGeom prst="rect">
            <a:avLst/>
          </a:prstGeom>
          <a:ln>
            <a:noFill/>
          </a:ln>
          <a:effectLst>
            <a:softEdge rad="112500"/>
          </a:effectLst>
        </p:spPr>
      </p:pic>
    </p:spTree>
    <p:extLst>
      <p:ext uri="{BB962C8B-B14F-4D97-AF65-F5344CB8AC3E}">
        <p14:creationId xmlns:p14="http://schemas.microsoft.com/office/powerpoint/2010/main" val="23197624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4B</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2620696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Take steps to control the spread of infectious diseases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4644008" y="2492896"/>
            <a:ext cx="4332272" cy="3170099"/>
          </a:xfrm>
          <a:prstGeom prst="rect">
            <a:avLst/>
          </a:prstGeom>
          <a:noFill/>
        </p:spPr>
        <p:txBody>
          <a:bodyPr wrap="square" rtlCol="0">
            <a:spAutoFit/>
          </a:bodyPr>
          <a:lstStyle/>
          <a:p>
            <a:pPr marL="177800" indent="-177800"/>
            <a:r>
              <a:rPr lang="en-AU" sz="3200" dirty="0">
                <a:latin typeface="+mj-lt"/>
              </a:rPr>
              <a:t>	</a:t>
            </a:r>
            <a:r>
              <a:rPr lang="en-AU" sz="2800" b="1" dirty="0">
                <a:latin typeface="+mj-lt"/>
              </a:rPr>
              <a:t>4.3</a:t>
            </a:r>
            <a:r>
              <a:rPr lang="en-AU" sz="2800" dirty="0">
                <a:ea typeface="Calibri"/>
                <a:cs typeface="Times New Roman"/>
              </a:rPr>
              <a:t> Ensure that service procedures are followed, in relation to notifying families of illness or injuries that affect children while in education and care</a:t>
            </a:r>
            <a:endParaRPr lang="en-AU" sz="2800" dirty="0">
              <a:latin typeface="+mj-lt"/>
              <a:cs typeface="Times New Roman"/>
            </a:endParaRPr>
          </a:p>
          <a:p>
            <a:pPr marL="177800" indent="-177800"/>
            <a:r>
              <a:rPr lang="en-AU" sz="2800" b="1" dirty="0"/>
              <a:t>	</a:t>
            </a:r>
            <a:r>
              <a:rPr lang="en-AU" sz="2800" dirty="0">
                <a:ea typeface="Calibri"/>
                <a:cs typeface="Times New Roman"/>
              </a:rPr>
              <a:t>information</a:t>
            </a:r>
            <a:endParaRPr lang="en-AU" sz="2800" dirty="0">
              <a:latin typeface="+mj-lt"/>
            </a:endParaRPr>
          </a:p>
        </p:txBody>
      </p:sp>
    </p:spTree>
    <p:extLst>
      <p:ext uri="{BB962C8B-B14F-4D97-AF65-F5344CB8AC3E}">
        <p14:creationId xmlns:p14="http://schemas.microsoft.com/office/powerpoint/2010/main" val="6140088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Take steps to control the spread of infectious diseases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4644008" y="2492896"/>
            <a:ext cx="4332272" cy="2739211"/>
          </a:xfrm>
          <a:prstGeom prst="rect">
            <a:avLst/>
          </a:prstGeom>
          <a:noFill/>
        </p:spPr>
        <p:txBody>
          <a:bodyPr wrap="square" rtlCol="0">
            <a:spAutoFit/>
          </a:bodyPr>
          <a:lstStyle/>
          <a:p>
            <a:pPr marL="177800" indent="-177800"/>
            <a:r>
              <a:rPr lang="en-AU" sz="3200" dirty="0">
                <a:latin typeface="+mj-lt"/>
              </a:rPr>
              <a:t>	</a:t>
            </a:r>
            <a:r>
              <a:rPr lang="en-AU" sz="2800" b="1" dirty="0"/>
              <a:t>4.4</a:t>
            </a:r>
            <a:r>
              <a:rPr lang="en-AU" sz="2800" b="1" dirty="0">
                <a:ea typeface="Calibri"/>
                <a:cs typeface="Times New Roman"/>
              </a:rPr>
              <a:t> </a:t>
            </a:r>
            <a:r>
              <a:rPr lang="en-AU" sz="2800" dirty="0">
                <a:ea typeface="Calibri"/>
                <a:cs typeface="Times New Roman"/>
              </a:rPr>
              <a:t>Advise families and public health authorities where necessary of cases of infectious diseases at the service and provide them with relevant </a:t>
            </a:r>
            <a:endParaRPr lang="en-AU" sz="2800" dirty="0">
              <a:latin typeface="+mj-lt"/>
            </a:endParaRPr>
          </a:p>
        </p:txBody>
      </p:sp>
    </p:spTree>
    <p:extLst>
      <p:ext uri="{BB962C8B-B14F-4D97-AF65-F5344CB8AC3E}">
        <p14:creationId xmlns:p14="http://schemas.microsoft.com/office/powerpoint/2010/main" val="30069341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dirty="0"/>
              <a:t>Notify families of illness and injuries</a:t>
            </a:r>
          </a:p>
        </p:txBody>
      </p:sp>
      <p:sp>
        <p:nvSpPr>
          <p:cNvPr id="4" name="Content Placeholder 3"/>
          <p:cNvSpPr>
            <a:spLocks noGrp="1"/>
          </p:cNvSpPr>
          <p:nvPr>
            <p:ph idx="1"/>
          </p:nvPr>
        </p:nvSpPr>
        <p:spPr>
          <a:xfrm>
            <a:off x="457200" y="1600200"/>
            <a:ext cx="6824417" cy="4525963"/>
          </a:xfrm>
        </p:spPr>
        <p:txBody>
          <a:bodyPr/>
          <a:lstStyle/>
          <a:p>
            <a:pPr marL="0" indent="0">
              <a:buNone/>
            </a:pPr>
            <a:r>
              <a:rPr lang="en-GB" dirty="0"/>
              <a:t>When a child has an illness or is injured in your care, you must be upfront and notify their family about it. Tell them how this illness or injury might affect their ability to be in education or care.</a:t>
            </a:r>
          </a:p>
          <a:p>
            <a:pPr marL="0" indent="0">
              <a:buNone/>
            </a:pPr>
            <a:r>
              <a:rPr lang="en-GB" dirty="0"/>
              <a:t>You must include details of when the incident occurred, the circumstances surrounding it and the outcome. You can do this when the families collect their child, as long as it’s not an emergency.</a:t>
            </a:r>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81617" y="2348880"/>
            <a:ext cx="1862383" cy="2708920"/>
          </a:xfrm>
          <a:prstGeom prst="rect">
            <a:avLst/>
          </a:prstGeom>
        </p:spPr>
      </p:pic>
    </p:spTree>
    <p:extLst>
      <p:ext uri="{BB962C8B-B14F-4D97-AF65-F5344CB8AC3E}">
        <p14:creationId xmlns:p14="http://schemas.microsoft.com/office/powerpoint/2010/main" val="9306457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Advising families and </a:t>
            </a:r>
            <a:br>
              <a:rPr lang="en-GB" dirty="0"/>
            </a:br>
            <a:r>
              <a:rPr lang="en-GB" dirty="0"/>
              <a:t>public health authorities</a:t>
            </a:r>
          </a:p>
        </p:txBody>
      </p:sp>
      <p:sp>
        <p:nvSpPr>
          <p:cNvPr id="3" name="Content Placeholder 2"/>
          <p:cNvSpPr>
            <a:spLocks noGrp="1"/>
          </p:cNvSpPr>
          <p:nvPr>
            <p:ph idx="1"/>
          </p:nvPr>
        </p:nvSpPr>
        <p:spPr>
          <a:xfrm>
            <a:off x="457200" y="1600200"/>
            <a:ext cx="8229600" cy="4997152"/>
          </a:xfrm>
        </p:spPr>
        <p:txBody>
          <a:bodyPr>
            <a:normAutofit/>
          </a:bodyPr>
          <a:lstStyle/>
          <a:p>
            <a:pPr>
              <a:buNone/>
            </a:pPr>
            <a:r>
              <a:rPr lang="en-GB" b="1" dirty="0"/>
              <a:t>The information you need to communicate includes:</a:t>
            </a:r>
          </a:p>
          <a:p>
            <a:r>
              <a:rPr lang="en-GB" dirty="0"/>
              <a:t>Origin of infection</a:t>
            </a:r>
          </a:p>
          <a:p>
            <a:r>
              <a:rPr lang="en-GB" dirty="0"/>
              <a:t>When the case occurred</a:t>
            </a:r>
          </a:p>
          <a:p>
            <a:r>
              <a:rPr lang="en-GB" dirty="0"/>
              <a:t>Where it occurred </a:t>
            </a:r>
          </a:p>
          <a:p>
            <a:r>
              <a:rPr lang="en-GB" dirty="0"/>
              <a:t>Who was affected</a:t>
            </a:r>
          </a:p>
          <a:p>
            <a:r>
              <a:rPr lang="en-GB" dirty="0"/>
              <a:t>Date of diagnosis</a:t>
            </a:r>
          </a:p>
          <a:p>
            <a:r>
              <a:rPr lang="en-GB" dirty="0"/>
              <a:t>The type of infection</a:t>
            </a:r>
          </a:p>
          <a:p>
            <a:r>
              <a:rPr lang="en-GB" dirty="0"/>
              <a:t>The severity of the infection.</a:t>
            </a:r>
          </a:p>
        </p:txBody>
      </p:sp>
      <p:pic>
        <p:nvPicPr>
          <p:cNvPr id="4" name="Picture 3" descr="C:\Users\Tom\Desktop\Pictures\ArtWork\Animations\virus_germ_ill_sick.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2996952"/>
            <a:ext cx="3712071" cy="2354193"/>
          </a:xfrm>
          <a:prstGeom prst="rect">
            <a:avLst/>
          </a:prstGeom>
          <a:noFill/>
          <a:ln>
            <a:noFill/>
          </a:ln>
        </p:spPr>
      </p:pic>
    </p:spTree>
    <p:extLst>
      <p:ext uri="{BB962C8B-B14F-4D97-AF65-F5344CB8AC3E}">
        <p14:creationId xmlns:p14="http://schemas.microsoft.com/office/powerpoint/2010/main" val="12221875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Notifiable diseases</a:t>
            </a:r>
          </a:p>
        </p:txBody>
      </p:sp>
      <p:sp>
        <p:nvSpPr>
          <p:cNvPr id="3" name="Content Placeholder 2"/>
          <p:cNvSpPr>
            <a:spLocks noGrp="1"/>
          </p:cNvSpPr>
          <p:nvPr>
            <p:ph idx="1"/>
          </p:nvPr>
        </p:nvSpPr>
        <p:spPr>
          <a:xfrm>
            <a:off x="457200" y="1600200"/>
            <a:ext cx="8229600" cy="5069160"/>
          </a:xfrm>
        </p:spPr>
        <p:txBody>
          <a:bodyPr>
            <a:normAutofit/>
          </a:bodyPr>
          <a:lstStyle/>
          <a:p>
            <a:pPr marL="0" indent="0">
              <a:buNone/>
            </a:pPr>
            <a:r>
              <a:rPr lang="en-AU" b="1" dirty="0"/>
              <a:t>Notifiable disease may be:</a:t>
            </a:r>
          </a:p>
          <a:p>
            <a:r>
              <a:rPr lang="en-AU" dirty="0"/>
              <a:t>Bloodborne diseases</a:t>
            </a:r>
            <a:endParaRPr lang="en-GB" dirty="0"/>
          </a:p>
          <a:p>
            <a:r>
              <a:rPr lang="en-AU" dirty="0"/>
              <a:t>Gastrointestinal diseases</a:t>
            </a:r>
            <a:endParaRPr lang="en-GB" dirty="0"/>
          </a:p>
          <a:p>
            <a:r>
              <a:rPr lang="en-AU" dirty="0"/>
              <a:t>Quarantinable diseases</a:t>
            </a:r>
            <a:endParaRPr lang="en-GB" dirty="0"/>
          </a:p>
          <a:p>
            <a:r>
              <a:rPr lang="en-AU" dirty="0"/>
              <a:t>Sexually transmissible infections</a:t>
            </a:r>
            <a:endParaRPr lang="en-GB" dirty="0"/>
          </a:p>
          <a:p>
            <a:r>
              <a:rPr lang="en-AU" dirty="0"/>
              <a:t>Vaccine preventable diseases</a:t>
            </a:r>
            <a:endParaRPr lang="en-GB" dirty="0"/>
          </a:p>
          <a:p>
            <a:r>
              <a:rPr lang="en-AU" dirty="0"/>
              <a:t>Vectorborne diseases</a:t>
            </a:r>
            <a:endParaRPr lang="en-GB" dirty="0"/>
          </a:p>
          <a:p>
            <a:r>
              <a:rPr lang="en-AU" dirty="0"/>
              <a:t>Zoonoses.</a:t>
            </a:r>
            <a:endParaRPr lang="en-GB" dirty="0"/>
          </a:p>
        </p:txBody>
      </p:sp>
      <p:pic>
        <p:nvPicPr>
          <p:cNvPr id="4" name="Picture 3" descr="C:\Users\Tom\Desktop\Pictures\ArtWork\Animations\virus_bug_ill_poorly.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1700808"/>
            <a:ext cx="2160240" cy="3600400"/>
          </a:xfrm>
          <a:prstGeom prst="rect">
            <a:avLst/>
          </a:prstGeom>
          <a:noFill/>
          <a:ln>
            <a:noFill/>
          </a:ln>
        </p:spPr>
      </p:pic>
    </p:spTree>
    <p:extLst>
      <p:ext uri="{BB962C8B-B14F-4D97-AF65-F5344CB8AC3E}">
        <p14:creationId xmlns:p14="http://schemas.microsoft.com/office/powerpoint/2010/main" val="406925375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4C</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7570913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Take steps to control the spread of infectious diseases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145045"/>
            <a:ext cx="3744416" cy="4524315"/>
          </a:xfrm>
          <a:prstGeom prst="rect">
            <a:avLst/>
          </a:prstGeom>
          <a:noFill/>
        </p:spPr>
        <p:txBody>
          <a:bodyPr wrap="square" rtlCol="0">
            <a:spAutoFit/>
          </a:bodyPr>
          <a:lstStyle/>
          <a:p>
            <a:pPr marL="177800" indent="-177800"/>
            <a:r>
              <a:rPr lang="en-AU" sz="2800" b="1" dirty="0">
                <a:latin typeface="+mj-lt"/>
              </a:rPr>
              <a:t>	</a:t>
            </a:r>
            <a:r>
              <a:rPr lang="en-AU" sz="2600" b="1" dirty="0">
                <a:latin typeface="+mj-lt"/>
              </a:rPr>
              <a:t>4.5</a:t>
            </a:r>
            <a:r>
              <a:rPr lang="en-AU" sz="2600" b="1" dirty="0">
                <a:ea typeface="Calibri"/>
                <a:cs typeface="Times New Roman"/>
              </a:rPr>
              <a:t> </a:t>
            </a:r>
            <a:r>
              <a:rPr lang="en-AU" sz="2600" dirty="0">
                <a:ea typeface="Calibri"/>
                <a:cs typeface="Times New Roman"/>
              </a:rPr>
              <a:t>Ensure current records of children’s immunisation status are up-to-date and a procedure is in place to maintain the currency</a:t>
            </a:r>
            <a:endParaRPr lang="en-AU" sz="2600" dirty="0">
              <a:latin typeface="+mj-lt"/>
              <a:cs typeface="Times New Roman"/>
            </a:endParaRPr>
          </a:p>
          <a:p>
            <a:pPr marL="177800" indent="-177800"/>
            <a:r>
              <a:rPr lang="en-AU" sz="2600" b="1" dirty="0"/>
              <a:t>	4.6</a:t>
            </a:r>
            <a:r>
              <a:rPr lang="en-AU" sz="2600" b="1" dirty="0">
                <a:ea typeface="Calibri"/>
                <a:cs typeface="Times New Roman"/>
              </a:rPr>
              <a:t> </a:t>
            </a:r>
            <a:r>
              <a:rPr lang="en-AU" sz="2600" dirty="0">
                <a:ea typeface="Calibri"/>
                <a:cs typeface="Times New Roman"/>
              </a:rPr>
              <a:t>Provide information to families and educators about child and adult immunisation recommendations</a:t>
            </a:r>
            <a:endParaRPr lang="en-AU" sz="2600" dirty="0">
              <a:latin typeface="+mj-lt"/>
            </a:endParaRPr>
          </a:p>
        </p:txBody>
      </p:sp>
    </p:spTree>
    <p:extLst>
      <p:ext uri="{BB962C8B-B14F-4D97-AF65-F5344CB8AC3E}">
        <p14:creationId xmlns:p14="http://schemas.microsoft.com/office/powerpoint/2010/main" val="41712486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Immunisation status</a:t>
            </a:r>
          </a:p>
        </p:txBody>
      </p:sp>
      <p:sp>
        <p:nvSpPr>
          <p:cNvPr id="4" name="Content Placeholder 3"/>
          <p:cNvSpPr>
            <a:spLocks noGrp="1"/>
          </p:cNvSpPr>
          <p:nvPr>
            <p:ph idx="1"/>
          </p:nvPr>
        </p:nvSpPr>
        <p:spPr>
          <a:xfrm>
            <a:off x="457200" y="1600200"/>
            <a:ext cx="8229600" cy="4925144"/>
          </a:xfrm>
        </p:spPr>
        <p:txBody>
          <a:bodyPr>
            <a:normAutofit/>
          </a:bodyPr>
          <a:lstStyle/>
          <a:p>
            <a:pPr marL="0">
              <a:buNone/>
            </a:pPr>
            <a:r>
              <a:rPr lang="en-GB" b="1" dirty="0"/>
              <a:t>There are certain ages where vaccinations are required for children:</a:t>
            </a:r>
          </a:p>
          <a:p>
            <a:r>
              <a:rPr lang="en-GB" dirty="0"/>
              <a:t>At birth</a:t>
            </a:r>
          </a:p>
          <a:p>
            <a:r>
              <a:rPr lang="en-GB" dirty="0"/>
              <a:t>Two months</a:t>
            </a:r>
          </a:p>
          <a:p>
            <a:r>
              <a:rPr lang="en-GB" dirty="0"/>
              <a:t>Four months</a:t>
            </a:r>
          </a:p>
          <a:p>
            <a:r>
              <a:rPr lang="en-GB" dirty="0"/>
              <a:t>Six months</a:t>
            </a:r>
          </a:p>
          <a:p>
            <a:r>
              <a:rPr lang="en-GB" dirty="0"/>
              <a:t>Twelve months</a:t>
            </a:r>
          </a:p>
          <a:p>
            <a:r>
              <a:rPr lang="en-GB" dirty="0"/>
              <a:t>Eighteen months</a:t>
            </a:r>
          </a:p>
          <a:p>
            <a:r>
              <a:rPr lang="en-GB" dirty="0"/>
              <a:t>Four years.</a:t>
            </a:r>
          </a:p>
          <a:p>
            <a:endParaRPr lang="en-GB" dirty="0"/>
          </a:p>
        </p:txBody>
      </p:sp>
      <p:pic>
        <p:nvPicPr>
          <p:cNvPr id="6146" name="Picture 2" descr="C:\Users\Tom\Desktop\Pictures\ArtWork\doctor_operating_tablet_800_wht.png"/>
          <p:cNvPicPr>
            <a:picLocks noChangeAspect="1" noChangeArrowheads="1"/>
          </p:cNvPicPr>
          <p:nvPr/>
        </p:nvPicPr>
        <p:blipFill>
          <a:blip r:embed="rId2" cstate="print"/>
          <a:srcRect/>
          <a:stretch>
            <a:fillRect/>
          </a:stretch>
        </p:blipFill>
        <p:spPr bwMode="auto">
          <a:xfrm>
            <a:off x="5436096" y="2715344"/>
            <a:ext cx="2119313" cy="3810000"/>
          </a:xfrm>
          <a:prstGeom prst="rect">
            <a:avLst/>
          </a:prstGeom>
          <a:noFill/>
        </p:spPr>
      </p:pic>
    </p:spTree>
    <p:extLst>
      <p:ext uri="{BB962C8B-B14F-4D97-AF65-F5344CB8AC3E}">
        <p14:creationId xmlns:p14="http://schemas.microsoft.com/office/powerpoint/2010/main" val="16233298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4D</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3975861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sz="4800" dirty="0">
                <a:ea typeface="Calibri"/>
                <a:cs typeface="Times New Roman"/>
              </a:rPr>
              <a:t>Ensure adequate supervision of children</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3539430"/>
          </a:xfrm>
          <a:prstGeom prst="rect">
            <a:avLst/>
          </a:prstGeom>
          <a:noFill/>
        </p:spPr>
        <p:txBody>
          <a:bodyPr wrap="square" rtlCol="0">
            <a:spAutoFit/>
          </a:bodyPr>
          <a:lstStyle/>
          <a:p>
            <a:pPr marL="177800" indent="-177800"/>
            <a:r>
              <a:rPr lang="en-AU" sz="2800" dirty="0">
                <a:latin typeface="+mj-lt"/>
              </a:rPr>
              <a:t>	</a:t>
            </a:r>
            <a:r>
              <a:rPr lang="en-AU" sz="2800" b="1" dirty="0">
                <a:latin typeface="+mj-lt"/>
              </a:rPr>
              <a:t>5.1</a:t>
            </a:r>
            <a:r>
              <a:rPr lang="en-AU" sz="2800" b="1" dirty="0">
                <a:ea typeface="Calibri"/>
                <a:cs typeface="Times New Roman"/>
              </a:rPr>
              <a:t> </a:t>
            </a:r>
            <a:r>
              <a:rPr lang="en-AU" sz="2800" dirty="0">
                <a:ea typeface="Calibri"/>
                <a:cs typeface="Times New Roman"/>
              </a:rPr>
              <a:t>Arrange equipment, furniture and activities to ensure effective supervision while also allowing children to access private and quiet spaces</a:t>
            </a:r>
            <a:endParaRPr lang="en-AU" sz="2800" dirty="0">
              <a:latin typeface="+mj-lt"/>
            </a:endParaRPr>
          </a:p>
        </p:txBody>
      </p:sp>
    </p:spTree>
    <p:extLst>
      <p:ext uri="{BB962C8B-B14F-4D97-AF65-F5344CB8AC3E}">
        <p14:creationId xmlns:p14="http://schemas.microsoft.com/office/powerpoint/2010/main" val="26769777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dirty="0"/>
              <a:t>Arrange equipment, furniture </a:t>
            </a:r>
            <a:br>
              <a:rPr lang="en-GB" dirty="0"/>
            </a:br>
            <a:r>
              <a:rPr lang="en-GB" dirty="0"/>
              <a:t>and activities</a:t>
            </a:r>
          </a:p>
        </p:txBody>
      </p:sp>
      <p:sp>
        <p:nvSpPr>
          <p:cNvPr id="4" name="Content Placeholder 3"/>
          <p:cNvSpPr>
            <a:spLocks noGrp="1"/>
          </p:cNvSpPr>
          <p:nvPr>
            <p:ph idx="1"/>
          </p:nvPr>
        </p:nvSpPr>
        <p:spPr>
          <a:xfrm>
            <a:off x="457200" y="1600200"/>
            <a:ext cx="8229600" cy="5069160"/>
          </a:xfrm>
        </p:spPr>
        <p:txBody>
          <a:bodyPr>
            <a:normAutofit fontScale="92500" lnSpcReduction="10000"/>
          </a:bodyPr>
          <a:lstStyle/>
          <a:p>
            <a:pPr marL="0">
              <a:buNone/>
            </a:pPr>
            <a:r>
              <a:rPr lang="en-AU" b="1" dirty="0"/>
              <a:t>You must ensure these areas are free from hazards, including:</a:t>
            </a:r>
            <a:endParaRPr lang="en-GB" b="1" dirty="0"/>
          </a:p>
          <a:p>
            <a:r>
              <a:rPr lang="en-GB" dirty="0"/>
              <a:t>Choking hazards</a:t>
            </a:r>
          </a:p>
          <a:p>
            <a:r>
              <a:rPr lang="en-GB" dirty="0"/>
              <a:t>Sharp objects</a:t>
            </a:r>
          </a:p>
          <a:p>
            <a:r>
              <a:rPr lang="en-GB" dirty="0"/>
              <a:t>Exposed electrical outlets</a:t>
            </a:r>
          </a:p>
          <a:p>
            <a:r>
              <a:rPr lang="en-GB" dirty="0"/>
              <a:t>Open window</a:t>
            </a:r>
          </a:p>
          <a:p>
            <a:r>
              <a:rPr lang="en-GB" dirty="0"/>
              <a:t>Unlocked doors into hazardous areas </a:t>
            </a:r>
          </a:p>
          <a:p>
            <a:r>
              <a:rPr lang="en-GB" dirty="0"/>
              <a:t>Tripping hazards</a:t>
            </a:r>
          </a:p>
          <a:p>
            <a:r>
              <a:rPr lang="en-GB" dirty="0"/>
              <a:t>Low, open windows</a:t>
            </a:r>
          </a:p>
          <a:p>
            <a:r>
              <a:rPr lang="en-GB" dirty="0"/>
              <a:t>Stairs/steps</a:t>
            </a:r>
          </a:p>
          <a:p>
            <a:r>
              <a:rPr lang="en-GB" dirty="0"/>
              <a:t>Protruding sharp edges.</a:t>
            </a:r>
          </a:p>
        </p:txBody>
      </p:sp>
      <p:pic>
        <p:nvPicPr>
          <p:cNvPr id="5" name="Picture 4" descr="C:\Users\Tom\Desktop\Pictures\ArtWork\stick_figure_trip_cinder_blocks_800_wht_9649.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192" y="2492896"/>
            <a:ext cx="2428106" cy="3824089"/>
          </a:xfrm>
          <a:prstGeom prst="rect">
            <a:avLst/>
          </a:prstGeom>
          <a:noFill/>
          <a:ln>
            <a:noFill/>
          </a:ln>
        </p:spPr>
      </p:pic>
    </p:spTree>
    <p:extLst>
      <p:ext uri="{BB962C8B-B14F-4D97-AF65-F5344CB8AC3E}">
        <p14:creationId xmlns:p14="http://schemas.microsoft.com/office/powerpoint/2010/main" val="31734186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5A</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21650767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Ensure adequate supervision of children</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3539430"/>
          </a:xfrm>
          <a:prstGeom prst="rect">
            <a:avLst/>
          </a:prstGeom>
          <a:noFill/>
        </p:spPr>
        <p:txBody>
          <a:bodyPr wrap="square" rtlCol="0">
            <a:spAutoFit/>
          </a:bodyPr>
          <a:lstStyle/>
          <a:p>
            <a:pPr marL="177800" indent="-177800"/>
            <a:r>
              <a:rPr lang="en-AU" sz="2800" b="1" dirty="0">
                <a:latin typeface="+mj-lt"/>
              </a:rPr>
              <a:t>	5.2</a:t>
            </a:r>
            <a:r>
              <a:rPr lang="en-AU" sz="2800" b="1" dirty="0">
                <a:ea typeface="Calibri"/>
                <a:cs typeface="Times New Roman"/>
              </a:rPr>
              <a:t> </a:t>
            </a:r>
            <a:r>
              <a:rPr lang="en-AU" sz="2800" dirty="0">
                <a:ea typeface="Calibri"/>
                <a:cs typeface="Times New Roman"/>
              </a:rPr>
              <a:t>Ensure new or relief educators are informed of supervision arrangements and of what they are required to do in relation to supervising children</a:t>
            </a:r>
            <a:endParaRPr lang="en-AU" sz="2800" dirty="0">
              <a:latin typeface="+mj-lt"/>
            </a:endParaRPr>
          </a:p>
        </p:txBody>
      </p:sp>
    </p:spTree>
    <p:extLst>
      <p:ext uri="{BB962C8B-B14F-4D97-AF65-F5344CB8AC3E}">
        <p14:creationId xmlns:p14="http://schemas.microsoft.com/office/powerpoint/2010/main" val="183758720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dirty="0"/>
              <a:t>Informing about supervision arrangements</a:t>
            </a:r>
          </a:p>
        </p:txBody>
      </p:sp>
      <p:sp>
        <p:nvSpPr>
          <p:cNvPr id="4" name="Content Placeholder 3"/>
          <p:cNvSpPr>
            <a:spLocks noGrp="1"/>
          </p:cNvSpPr>
          <p:nvPr>
            <p:ph idx="1"/>
          </p:nvPr>
        </p:nvSpPr>
        <p:spPr/>
        <p:txBody>
          <a:bodyPr/>
          <a:lstStyle/>
          <a:p>
            <a:pPr marL="0" indent="0">
              <a:buNone/>
            </a:pPr>
            <a:r>
              <a:rPr lang="en-AU" dirty="0"/>
              <a:t>In an education settings, new or relief teachers will need to be informed of supervision arrangements and the requirements for specific children, so their care is kept consistent.</a:t>
            </a:r>
            <a:endParaRPr lang="en-GB" dirty="0"/>
          </a:p>
          <a:p>
            <a:pPr marL="0" indent="0">
              <a:buNone/>
            </a:pPr>
            <a:r>
              <a:rPr lang="en-AU" dirty="0"/>
              <a:t>There are also various legislative requirements that educators must be aware of</a:t>
            </a:r>
            <a:r>
              <a:rPr lang="en-GB" dirty="0"/>
              <a:t>.</a:t>
            </a:r>
          </a:p>
        </p:txBody>
      </p:sp>
      <p:pic>
        <p:nvPicPr>
          <p:cNvPr id="5" name="Picture 4" descr="C:\Users\Tom\Desktop\Pictures\ArtWork\Fotolia_4811870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6056" y="4149080"/>
            <a:ext cx="3582913" cy="2348880"/>
          </a:xfrm>
          <a:prstGeom prst="rect">
            <a:avLst/>
          </a:prstGeom>
          <a:noFill/>
          <a:ln>
            <a:noFill/>
          </a:ln>
        </p:spPr>
      </p:pic>
    </p:spTree>
    <p:extLst>
      <p:ext uri="{BB962C8B-B14F-4D97-AF65-F5344CB8AC3E}">
        <p14:creationId xmlns:p14="http://schemas.microsoft.com/office/powerpoint/2010/main" val="34023275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5B</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28702724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Ensure adequate supervision of children</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2246769"/>
          </a:xfrm>
          <a:prstGeom prst="rect">
            <a:avLst/>
          </a:prstGeom>
          <a:noFill/>
        </p:spPr>
        <p:txBody>
          <a:bodyPr wrap="square" rtlCol="0">
            <a:spAutoFit/>
          </a:bodyPr>
          <a:lstStyle/>
          <a:p>
            <a:pPr marL="177800" indent="-177800"/>
            <a:r>
              <a:rPr lang="en-AU" sz="2800" dirty="0">
                <a:latin typeface="+mj-lt"/>
              </a:rPr>
              <a:t>	</a:t>
            </a:r>
            <a:r>
              <a:rPr lang="en-AU" sz="2800" b="1" dirty="0">
                <a:latin typeface="+mj-lt"/>
              </a:rPr>
              <a:t>5.3</a:t>
            </a:r>
            <a:r>
              <a:rPr lang="en-AU" sz="2800" dirty="0">
                <a:ea typeface="Calibri"/>
                <a:cs typeface="Times New Roman"/>
              </a:rPr>
              <a:t> Undertake a risk assessment for each excursion including implications for supervision</a:t>
            </a:r>
            <a:endParaRPr lang="en-AU" sz="2800" dirty="0">
              <a:latin typeface="+mj-lt"/>
            </a:endParaRPr>
          </a:p>
        </p:txBody>
      </p:sp>
    </p:spTree>
    <p:extLst>
      <p:ext uri="{BB962C8B-B14F-4D97-AF65-F5344CB8AC3E}">
        <p14:creationId xmlns:p14="http://schemas.microsoft.com/office/powerpoint/2010/main" val="2290009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AU" dirty="0"/>
              <a:t>Undertake a risk assessment</a:t>
            </a:r>
            <a:endParaRPr lang="en-GB" dirty="0"/>
          </a:p>
        </p:txBody>
      </p:sp>
      <p:sp>
        <p:nvSpPr>
          <p:cNvPr id="4" name="Content Placeholder 3"/>
          <p:cNvSpPr>
            <a:spLocks noGrp="1"/>
          </p:cNvSpPr>
          <p:nvPr>
            <p:ph idx="1"/>
          </p:nvPr>
        </p:nvSpPr>
        <p:spPr>
          <a:xfrm>
            <a:off x="457200" y="1600200"/>
            <a:ext cx="7139136" cy="5069160"/>
          </a:xfrm>
        </p:spPr>
        <p:txBody>
          <a:bodyPr>
            <a:normAutofit/>
          </a:bodyPr>
          <a:lstStyle/>
          <a:p>
            <a:pPr marL="0" indent="0">
              <a:buNone/>
            </a:pPr>
            <a:r>
              <a:rPr lang="en-AU" dirty="0"/>
              <a:t>For each excursion children are taken on in your care, you will need to conduct a risk assessment and take the necessary precautions to control or prevent identified risks.</a:t>
            </a:r>
            <a:endParaRPr lang="en-GB" dirty="0"/>
          </a:p>
          <a:p>
            <a:pPr marL="0" indent="0">
              <a:buNone/>
            </a:pPr>
            <a:r>
              <a:rPr lang="en-AU" dirty="0"/>
              <a:t>This can be done by using the risk assessment and risk matrix templates on the following pages.</a:t>
            </a:r>
            <a:endParaRPr lang="en-GB" dirty="0"/>
          </a:p>
          <a:p>
            <a:pPr marL="0" indent="0">
              <a:buNone/>
            </a:pPr>
            <a:r>
              <a:rPr lang="en-AU" dirty="0"/>
              <a:t>Think of the implications for supervision – high risk activities will inevitably justify a higher degree of supervision and fewer children per adult.</a:t>
            </a:r>
            <a:endParaRPr lang="en-GB" dirty="0"/>
          </a:p>
          <a:p>
            <a:endParaRPr lang="en-GB" dirty="0"/>
          </a:p>
        </p:txBody>
      </p:sp>
      <p:pic>
        <p:nvPicPr>
          <p:cNvPr id="5" name="Picture 4" descr="C:\Users\Tom\Desktop\Pictures\ArtWork\risk_red_stacked_blocks_400_clr_2637.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8304" y="2564904"/>
            <a:ext cx="2021954" cy="2815952"/>
          </a:xfrm>
          <a:prstGeom prst="rect">
            <a:avLst/>
          </a:prstGeom>
          <a:noFill/>
          <a:ln>
            <a:noFill/>
          </a:ln>
        </p:spPr>
      </p:pic>
    </p:spTree>
    <p:extLst>
      <p:ext uri="{BB962C8B-B14F-4D97-AF65-F5344CB8AC3E}">
        <p14:creationId xmlns:p14="http://schemas.microsoft.com/office/powerpoint/2010/main" val="333646027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251520" y="1772816"/>
            <a:ext cx="8579394" cy="3024336"/>
          </a:xfrm>
          <a:prstGeom prst="rect">
            <a:avLst/>
          </a:prstGeom>
          <a:noFill/>
          <a:ln w="9525">
            <a:noFill/>
            <a:miter lim="800000"/>
            <a:headEnd/>
            <a:tailEnd/>
          </a:ln>
        </p:spPr>
      </p:pic>
      <p:sp>
        <p:nvSpPr>
          <p:cNvPr id="3" name="Title 2"/>
          <p:cNvSpPr>
            <a:spLocks noGrp="1"/>
          </p:cNvSpPr>
          <p:nvPr>
            <p:ph type="title"/>
          </p:nvPr>
        </p:nvSpPr>
        <p:spPr>
          <a:xfrm>
            <a:off x="457200" y="274638"/>
            <a:ext cx="8229600" cy="1143000"/>
          </a:xfrm>
        </p:spPr>
        <p:txBody>
          <a:bodyPr/>
          <a:lstStyle/>
          <a:p>
            <a:r>
              <a:rPr lang="en-AU" dirty="0"/>
              <a:t>Undertake a risk assessment</a:t>
            </a:r>
            <a:endParaRPr lang="en-GB" dirty="0"/>
          </a:p>
        </p:txBody>
      </p:sp>
    </p:spTree>
    <p:extLst>
      <p:ext uri="{BB962C8B-B14F-4D97-AF65-F5344CB8AC3E}">
        <p14:creationId xmlns:p14="http://schemas.microsoft.com/office/powerpoint/2010/main" val="5767692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5C</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87543120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Take precaution to protect children from harm</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2246769"/>
          </a:xfrm>
          <a:prstGeom prst="rect">
            <a:avLst/>
          </a:prstGeom>
          <a:noFill/>
        </p:spPr>
        <p:txBody>
          <a:bodyPr wrap="square" rtlCol="0">
            <a:spAutoFit/>
          </a:bodyPr>
          <a:lstStyle/>
          <a:p>
            <a:pPr marL="177800" indent="-177800"/>
            <a:r>
              <a:rPr lang="en-AU" sz="2800" dirty="0">
                <a:latin typeface="+mj-lt"/>
              </a:rPr>
              <a:t>	</a:t>
            </a:r>
            <a:r>
              <a:rPr lang="en-AU" sz="2800" b="1" dirty="0">
                <a:latin typeface="+mj-lt"/>
              </a:rPr>
              <a:t>6.1</a:t>
            </a:r>
            <a:r>
              <a:rPr lang="en-AU" sz="2800" dirty="0">
                <a:ea typeface="Calibri"/>
                <a:cs typeface="Times New Roman"/>
              </a:rPr>
              <a:t> Ensure safety checks are consistently implemented and action is taken as a result of the checks</a:t>
            </a:r>
            <a:endParaRPr lang="en-AU" sz="2800" dirty="0">
              <a:latin typeface="+mj-lt"/>
            </a:endParaRPr>
          </a:p>
        </p:txBody>
      </p:sp>
    </p:spTree>
    <p:extLst>
      <p:ext uri="{BB962C8B-B14F-4D97-AF65-F5344CB8AC3E}">
        <p14:creationId xmlns:p14="http://schemas.microsoft.com/office/powerpoint/2010/main" val="6688773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Safety checks</a:t>
            </a:r>
          </a:p>
        </p:txBody>
      </p:sp>
      <p:sp>
        <p:nvSpPr>
          <p:cNvPr id="4" name="Content Placeholder 3"/>
          <p:cNvSpPr>
            <a:spLocks noGrp="1"/>
          </p:cNvSpPr>
          <p:nvPr>
            <p:ph idx="1"/>
          </p:nvPr>
        </p:nvSpPr>
        <p:spPr/>
        <p:txBody>
          <a:bodyPr>
            <a:normAutofit/>
          </a:bodyPr>
          <a:lstStyle/>
          <a:p>
            <a:pPr marL="0" indent="0">
              <a:buNone/>
            </a:pPr>
            <a:r>
              <a:rPr lang="en-GB" dirty="0"/>
              <a:t>In relation to risk assessment, you must regularly assess the safety of the environment for children. Be aware that, just because the environment was safe last time children were there, it may not stay this way.</a:t>
            </a:r>
          </a:p>
          <a:p>
            <a:pPr marL="0" indent="0">
              <a:buNone/>
            </a:pPr>
            <a:r>
              <a:rPr lang="en-GB" dirty="0"/>
              <a:t>For example, there may be new objects in the area since you were last there. There may be external forces that have changed the nature of the environment.</a:t>
            </a:r>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1840" y="5075016"/>
            <a:ext cx="2808312" cy="1755195"/>
          </a:xfrm>
          <a:prstGeom prst="rect">
            <a:avLst/>
          </a:prstGeom>
        </p:spPr>
      </p:pic>
    </p:spTree>
    <p:extLst>
      <p:ext uri="{BB962C8B-B14F-4D97-AF65-F5344CB8AC3E}">
        <p14:creationId xmlns:p14="http://schemas.microsoft.com/office/powerpoint/2010/main" val="81229777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6A</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09569316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Take precaution to protect children from harm</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3539430"/>
          </a:xfrm>
          <a:prstGeom prst="rect">
            <a:avLst/>
          </a:prstGeom>
          <a:noFill/>
        </p:spPr>
        <p:txBody>
          <a:bodyPr wrap="square" rtlCol="0">
            <a:spAutoFit/>
          </a:bodyPr>
          <a:lstStyle/>
          <a:p>
            <a:pPr marL="177800" indent="-177800"/>
            <a:r>
              <a:rPr lang="en-AU" sz="2800" dirty="0">
                <a:latin typeface="+mj-lt"/>
              </a:rPr>
              <a:t>	</a:t>
            </a:r>
            <a:r>
              <a:rPr lang="en-AU" sz="2800" b="1" dirty="0">
                <a:latin typeface="+mj-lt"/>
              </a:rPr>
              <a:t>6.2</a:t>
            </a:r>
            <a:r>
              <a:rPr lang="en-AU" sz="2800" dirty="0">
                <a:ea typeface="Calibri"/>
                <a:cs typeface="Times New Roman"/>
              </a:rPr>
              <a:t> Check risk minimisation plans are in place for children enrolled at the service who have a specific health care need, allergy or relevant medical condition</a:t>
            </a:r>
            <a:endParaRPr lang="en-AU" sz="2800" dirty="0">
              <a:latin typeface="+mj-lt"/>
            </a:endParaRPr>
          </a:p>
        </p:txBody>
      </p:sp>
    </p:spTree>
    <p:extLst>
      <p:ext uri="{BB962C8B-B14F-4D97-AF65-F5344CB8AC3E}">
        <p14:creationId xmlns:p14="http://schemas.microsoft.com/office/powerpoint/2010/main" val="133021740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Risk minimisation plans</a:t>
            </a:r>
          </a:p>
        </p:txBody>
      </p:sp>
      <p:sp>
        <p:nvSpPr>
          <p:cNvPr id="4" name="Content Placeholder 3"/>
          <p:cNvSpPr>
            <a:spLocks noGrp="1"/>
          </p:cNvSpPr>
          <p:nvPr>
            <p:ph idx="1"/>
          </p:nvPr>
        </p:nvSpPr>
        <p:spPr>
          <a:xfrm>
            <a:off x="457200" y="1600200"/>
            <a:ext cx="5698976" cy="4997152"/>
          </a:xfrm>
        </p:spPr>
        <p:txBody>
          <a:bodyPr>
            <a:normAutofit/>
          </a:bodyPr>
          <a:lstStyle/>
          <a:p>
            <a:pPr marL="0" indent="0">
              <a:buNone/>
            </a:pPr>
            <a:r>
              <a:rPr lang="en-GB" dirty="0"/>
              <a:t>Risk minimisation plans are those which outline identified and unavoidable risks and detail the appropriate actions to take to minimise risks.</a:t>
            </a:r>
          </a:p>
          <a:p>
            <a:pPr marL="0" indent="0">
              <a:buNone/>
            </a:pPr>
            <a:r>
              <a:rPr lang="en-GB" dirty="0"/>
              <a:t>In the field of child care and early education, you will need to have risk minimisation plans in place for children with </a:t>
            </a:r>
            <a:r>
              <a:rPr lang="en-AU" dirty="0"/>
              <a:t>specific health care needs, allergies or relevant medical conditions.</a:t>
            </a:r>
            <a:endParaRPr lang="en-GB" dirty="0"/>
          </a:p>
          <a:p>
            <a:endParaRPr lang="en-GB" dirty="0"/>
          </a:p>
        </p:txBody>
      </p:sp>
      <p:pic>
        <p:nvPicPr>
          <p:cNvPr id="8194" name="Picture 2" descr="C:\Users\Tom\Desktop\Pictures\ArtWork\Fotolia_12598047_S.jpg"/>
          <p:cNvPicPr>
            <a:picLocks noChangeAspect="1" noChangeArrowheads="1"/>
          </p:cNvPicPr>
          <p:nvPr/>
        </p:nvPicPr>
        <p:blipFill>
          <a:blip r:embed="rId2" cstate="print"/>
          <a:srcRect/>
          <a:stretch>
            <a:fillRect/>
          </a:stretch>
        </p:blipFill>
        <p:spPr bwMode="auto">
          <a:xfrm>
            <a:off x="5987603" y="2132856"/>
            <a:ext cx="3156397" cy="3156397"/>
          </a:xfrm>
          <a:prstGeom prst="rect">
            <a:avLst/>
          </a:prstGeom>
          <a:noFill/>
        </p:spPr>
      </p:pic>
    </p:spTree>
    <p:extLst>
      <p:ext uri="{BB962C8B-B14F-4D97-AF65-F5344CB8AC3E}">
        <p14:creationId xmlns:p14="http://schemas.microsoft.com/office/powerpoint/2010/main" val="43610722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6B</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83507976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Take precaution to protect children from harm</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2246769"/>
          </a:xfrm>
          <a:prstGeom prst="rect">
            <a:avLst/>
          </a:prstGeom>
          <a:noFill/>
        </p:spPr>
        <p:txBody>
          <a:bodyPr wrap="square" rtlCol="0">
            <a:spAutoFit/>
          </a:bodyPr>
          <a:lstStyle/>
          <a:p>
            <a:pPr marL="177800" indent="-177800"/>
            <a:r>
              <a:rPr lang="en-AU" sz="2800" dirty="0">
                <a:latin typeface="+mj-lt"/>
              </a:rPr>
              <a:t>	</a:t>
            </a:r>
            <a:r>
              <a:rPr lang="en-AU" sz="2800" b="1" dirty="0">
                <a:latin typeface="+mj-lt"/>
              </a:rPr>
              <a:t>6.3</a:t>
            </a:r>
            <a:r>
              <a:rPr lang="en-AU" sz="2800" b="1" dirty="0">
                <a:ea typeface="Calibri"/>
                <a:cs typeface="Times New Roman"/>
              </a:rPr>
              <a:t> </a:t>
            </a:r>
            <a:r>
              <a:rPr lang="en-AU" sz="2800" dirty="0">
                <a:ea typeface="Calibri"/>
                <a:cs typeface="Times New Roman"/>
              </a:rPr>
              <a:t>Ensure simple warning signs are located where potentially dangerous products are stored</a:t>
            </a:r>
            <a:endParaRPr lang="en-AU" sz="2800" dirty="0">
              <a:latin typeface="+mj-lt"/>
            </a:endParaRPr>
          </a:p>
        </p:txBody>
      </p:sp>
    </p:spTree>
    <p:extLst>
      <p:ext uri="{BB962C8B-B14F-4D97-AF65-F5344CB8AC3E}">
        <p14:creationId xmlns:p14="http://schemas.microsoft.com/office/powerpoint/2010/main" val="260896452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Warning signs</a:t>
            </a:r>
          </a:p>
        </p:txBody>
      </p:sp>
      <p:pic>
        <p:nvPicPr>
          <p:cNvPr id="5" name="Picture 4" descr="Hazard Signs Safety Sign Symbol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5616" y="1538287"/>
            <a:ext cx="6768752" cy="5059065"/>
          </a:xfrm>
          <a:prstGeom prst="rect">
            <a:avLst/>
          </a:prstGeom>
          <a:noFill/>
          <a:ln>
            <a:noFill/>
          </a:ln>
        </p:spPr>
      </p:pic>
    </p:spTree>
    <p:extLst>
      <p:ext uri="{BB962C8B-B14F-4D97-AF65-F5344CB8AC3E}">
        <p14:creationId xmlns:p14="http://schemas.microsoft.com/office/powerpoint/2010/main" val="129922475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6C</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401298908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Take precaution to protect children from harm</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2246769"/>
          </a:xfrm>
          <a:prstGeom prst="rect">
            <a:avLst/>
          </a:prstGeom>
          <a:noFill/>
        </p:spPr>
        <p:txBody>
          <a:bodyPr wrap="square" rtlCol="0">
            <a:spAutoFit/>
          </a:bodyPr>
          <a:lstStyle/>
          <a:p>
            <a:pPr marL="177800" indent="-177800"/>
            <a:r>
              <a:rPr lang="en-AU" sz="2800" dirty="0">
                <a:latin typeface="+mj-lt"/>
              </a:rPr>
              <a:t>	</a:t>
            </a:r>
            <a:r>
              <a:rPr lang="en-AU" sz="2800" b="1" dirty="0">
                <a:latin typeface="+mj-lt"/>
              </a:rPr>
              <a:t>6.4</a:t>
            </a:r>
            <a:r>
              <a:rPr lang="en-AU" sz="2800" dirty="0">
                <a:ea typeface="Calibri"/>
                <a:cs typeface="Times New Roman"/>
              </a:rPr>
              <a:t> Confirm safety of any drinks, food and cooking utensils and appliances used as part of the program</a:t>
            </a:r>
            <a:endParaRPr lang="en-AU" sz="2800" dirty="0">
              <a:latin typeface="+mj-lt"/>
            </a:endParaRPr>
          </a:p>
        </p:txBody>
      </p:sp>
    </p:spTree>
    <p:extLst>
      <p:ext uri="{BB962C8B-B14F-4D97-AF65-F5344CB8AC3E}">
        <p14:creationId xmlns:p14="http://schemas.microsoft.com/office/powerpoint/2010/main" val="227327274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dirty="0"/>
              <a:t>Safety of any drinks, food and cooking utensils and appliances</a:t>
            </a:r>
          </a:p>
        </p:txBody>
      </p:sp>
      <p:sp>
        <p:nvSpPr>
          <p:cNvPr id="4" name="Content Placeholder 3"/>
          <p:cNvSpPr>
            <a:spLocks noGrp="1"/>
          </p:cNvSpPr>
          <p:nvPr>
            <p:ph idx="1"/>
          </p:nvPr>
        </p:nvSpPr>
        <p:spPr>
          <a:xfrm>
            <a:off x="457200" y="1600200"/>
            <a:ext cx="8229600" cy="4997152"/>
          </a:xfrm>
        </p:spPr>
        <p:txBody>
          <a:bodyPr>
            <a:normAutofit/>
          </a:bodyPr>
          <a:lstStyle/>
          <a:p>
            <a:pPr marL="0" indent="0">
              <a:buNone/>
            </a:pPr>
            <a:r>
              <a:rPr lang="en-AU" dirty="0"/>
              <a:t>All drinks, food and cooking utensils and appliances used as part of your program must be safe to use for both adults and children.</a:t>
            </a:r>
            <a:endParaRPr lang="en-GB" dirty="0"/>
          </a:p>
          <a:p>
            <a:pPr marL="0" indent="0">
              <a:buNone/>
            </a:pPr>
            <a:r>
              <a:rPr lang="en-AU" dirty="0"/>
              <a:t>You need to be aware of cross-contamination issues when dealing with food and drinks, as well as the utensils and appliances used to prepare them.</a:t>
            </a:r>
            <a:endParaRPr lang="en-GB" dirty="0"/>
          </a:p>
          <a:p>
            <a:pPr marL="0" indent="0">
              <a:buNone/>
            </a:pPr>
            <a:r>
              <a:rPr lang="en-AU" dirty="0"/>
              <a:t>Ensure that appliances are electrically tested and that they are out of reach of children. </a:t>
            </a:r>
            <a:endParaRPr lang="en-GB" dirty="0"/>
          </a:p>
          <a:p>
            <a:endParaRPr lang="en-GB" dirty="0"/>
          </a:p>
        </p:txBody>
      </p:sp>
      <p:pic>
        <p:nvPicPr>
          <p:cNvPr id="9218" name="Picture 2" descr="C:\Users\Tom\Desktop\Pictures\ArtWork\safety_siren_alert_9050.jpg"/>
          <p:cNvPicPr>
            <a:picLocks noChangeAspect="1" noChangeArrowheads="1"/>
          </p:cNvPicPr>
          <p:nvPr/>
        </p:nvPicPr>
        <p:blipFill>
          <a:blip r:embed="rId2" cstate="print"/>
          <a:srcRect/>
          <a:stretch>
            <a:fillRect/>
          </a:stretch>
        </p:blipFill>
        <p:spPr bwMode="auto">
          <a:xfrm>
            <a:off x="4932040" y="5279570"/>
            <a:ext cx="4211960" cy="1578429"/>
          </a:xfrm>
          <a:prstGeom prst="rect">
            <a:avLst/>
          </a:prstGeom>
          <a:noFill/>
        </p:spPr>
      </p:pic>
    </p:spTree>
    <p:extLst>
      <p:ext uri="{BB962C8B-B14F-4D97-AF65-F5344CB8AC3E}">
        <p14:creationId xmlns:p14="http://schemas.microsoft.com/office/powerpoint/2010/main" val="123730425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Personal hygiene requirements</a:t>
            </a:r>
          </a:p>
        </p:txBody>
      </p:sp>
      <p:sp>
        <p:nvSpPr>
          <p:cNvPr id="3" name="Content Placeholder 2"/>
          <p:cNvSpPr>
            <a:spLocks noGrp="1"/>
          </p:cNvSpPr>
          <p:nvPr>
            <p:ph idx="1"/>
          </p:nvPr>
        </p:nvSpPr>
        <p:spPr/>
        <p:txBody>
          <a:bodyPr/>
          <a:lstStyle/>
          <a:p>
            <a:pPr marL="0" indent="0">
              <a:buNone/>
            </a:pPr>
            <a:r>
              <a:rPr lang="en-AU" dirty="0"/>
              <a:t>Minimum personal hygiene requirements are specified by the food safety program and must, at a minimum, meet legal requirements as set out in Food Safety Standard 3.2.2, Division 4:13 and/or state legislation/regulations. </a:t>
            </a:r>
          </a:p>
          <a:p>
            <a:pPr marL="0" indent="0">
              <a:buNone/>
            </a:pPr>
            <a:r>
              <a:rPr lang="en-AU" dirty="0"/>
              <a:t>The Australia New Zealand Food </a:t>
            </a:r>
            <a:br>
              <a:rPr lang="en-AU" dirty="0"/>
            </a:br>
            <a:r>
              <a:rPr lang="en-AU" dirty="0"/>
              <a:t>Safety Standards Code sets out </a:t>
            </a:r>
            <a:br>
              <a:rPr lang="en-AU" dirty="0"/>
            </a:br>
            <a:r>
              <a:rPr lang="en-AU" dirty="0"/>
              <a:t>guidelines for working safely with </a:t>
            </a:r>
            <a:br>
              <a:rPr lang="en-AU" dirty="0"/>
            </a:br>
            <a:r>
              <a:rPr lang="en-AU" dirty="0"/>
              <a:t>food. </a:t>
            </a:r>
            <a:endParaRPr lang="en-GB" dirty="0"/>
          </a:p>
          <a:p>
            <a:endParaRPr lang="en-GB" dirty="0"/>
          </a:p>
        </p:txBody>
      </p:sp>
      <p:pic>
        <p:nvPicPr>
          <p:cNvPr id="10242" name="Picture 2" descr="C:\Users\Tom\Desktop\Pictures\ArtWork\washing_head_in_shower_800_wht_6369.png"/>
          <p:cNvPicPr>
            <a:picLocks noChangeAspect="1" noChangeArrowheads="1"/>
          </p:cNvPicPr>
          <p:nvPr/>
        </p:nvPicPr>
        <p:blipFill>
          <a:blip r:embed="rId2" cstate="print"/>
          <a:srcRect/>
          <a:stretch>
            <a:fillRect/>
          </a:stretch>
        </p:blipFill>
        <p:spPr bwMode="auto">
          <a:xfrm>
            <a:off x="6423273" y="3570112"/>
            <a:ext cx="2720727" cy="3287888"/>
          </a:xfrm>
          <a:prstGeom prst="rect">
            <a:avLst/>
          </a:prstGeom>
          <a:noFill/>
        </p:spPr>
      </p:pic>
    </p:spTree>
    <p:extLst>
      <p:ext uri="{BB962C8B-B14F-4D97-AF65-F5344CB8AC3E}">
        <p14:creationId xmlns:p14="http://schemas.microsoft.com/office/powerpoint/2010/main" val="77207842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6D</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44879734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Take precaution to protect children from harm</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3970318"/>
          </a:xfrm>
          <a:prstGeom prst="rect">
            <a:avLst/>
          </a:prstGeom>
          <a:noFill/>
        </p:spPr>
        <p:txBody>
          <a:bodyPr wrap="square" rtlCol="0">
            <a:spAutoFit/>
          </a:bodyPr>
          <a:lstStyle/>
          <a:p>
            <a:pPr marL="177800" indent="-177800"/>
            <a:r>
              <a:rPr lang="en-AU" sz="2800" dirty="0">
                <a:latin typeface="+mj-lt"/>
              </a:rPr>
              <a:t>	</a:t>
            </a:r>
            <a:r>
              <a:rPr lang="en-AU" sz="2800" b="1" dirty="0">
                <a:latin typeface="+mj-lt"/>
              </a:rPr>
              <a:t>6.5</a:t>
            </a:r>
            <a:r>
              <a:rPr lang="en-AU" sz="2800" dirty="0">
                <a:ea typeface="Calibri"/>
                <a:cs typeface="Times New Roman"/>
              </a:rPr>
              <a:t> Ensure that basic training and testing on how to move and fit car seats, restraints and booster seats (applicable to the age of relevant child) is available to all educators</a:t>
            </a:r>
            <a:endParaRPr lang="en-AU" sz="2800" dirty="0">
              <a:latin typeface="+mj-lt"/>
            </a:endParaRPr>
          </a:p>
        </p:txBody>
      </p:sp>
    </p:spTree>
    <p:extLst>
      <p:ext uri="{BB962C8B-B14F-4D97-AF65-F5344CB8AC3E}">
        <p14:creationId xmlns:p14="http://schemas.microsoft.com/office/powerpoint/2010/main" val="84357837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dirty="0"/>
              <a:t>Moving and fitting car seats, restraints and booster seats</a:t>
            </a:r>
          </a:p>
        </p:txBody>
      </p:sp>
      <p:sp>
        <p:nvSpPr>
          <p:cNvPr id="4" name="Content Placeholder 3"/>
          <p:cNvSpPr>
            <a:spLocks noGrp="1"/>
          </p:cNvSpPr>
          <p:nvPr>
            <p:ph idx="1"/>
          </p:nvPr>
        </p:nvSpPr>
        <p:spPr>
          <a:xfrm>
            <a:off x="457200" y="1600200"/>
            <a:ext cx="8229600" cy="5069160"/>
          </a:xfrm>
        </p:spPr>
        <p:txBody>
          <a:bodyPr>
            <a:normAutofit/>
          </a:bodyPr>
          <a:lstStyle/>
          <a:p>
            <a:pPr>
              <a:buNone/>
            </a:pPr>
            <a:r>
              <a:rPr lang="en-GB" b="1" dirty="0"/>
              <a:t>You must ensure that:</a:t>
            </a:r>
          </a:p>
          <a:p>
            <a:r>
              <a:rPr lang="en-GB" dirty="0"/>
              <a:t>The seatbelt/harness is secure and untwisted</a:t>
            </a:r>
          </a:p>
          <a:p>
            <a:r>
              <a:rPr lang="en-GB" dirty="0"/>
              <a:t>Rearward facing seats have handlebars facing in the correct direction</a:t>
            </a:r>
          </a:p>
          <a:p>
            <a:r>
              <a:rPr lang="en-GB" dirty="0"/>
              <a:t>The child seat is sitting squarely on the car seat</a:t>
            </a:r>
          </a:p>
          <a:p>
            <a:r>
              <a:rPr lang="en-GB" dirty="0"/>
              <a:t>The headrest is in the correct position</a:t>
            </a:r>
          </a:p>
          <a:p>
            <a:r>
              <a:rPr lang="en-GB" dirty="0"/>
              <a:t>The seatbelt follows the correct</a:t>
            </a:r>
            <a:br>
              <a:rPr lang="en-GB" dirty="0"/>
            </a:br>
            <a:r>
              <a:rPr lang="en-GB" dirty="0"/>
              <a:t> route guides</a:t>
            </a:r>
          </a:p>
          <a:p>
            <a:r>
              <a:rPr lang="en-GB" dirty="0"/>
              <a:t>The seatbelt buckle is in the </a:t>
            </a:r>
            <a:br>
              <a:rPr lang="en-GB" dirty="0"/>
            </a:br>
            <a:r>
              <a:rPr lang="en-GB" dirty="0"/>
              <a:t>correct place.</a:t>
            </a:r>
          </a:p>
          <a:p>
            <a:endParaRPr lang="en-GB" dirty="0"/>
          </a:p>
        </p:txBody>
      </p:sp>
      <p:pic>
        <p:nvPicPr>
          <p:cNvPr id="11266" name="Picture 2" descr="C:\Users\Tom\Desktop\Pictures\ArtWork\car_carrying_luggage_8659.png"/>
          <p:cNvPicPr>
            <a:picLocks noChangeAspect="1" noChangeArrowheads="1"/>
          </p:cNvPicPr>
          <p:nvPr/>
        </p:nvPicPr>
        <p:blipFill>
          <a:blip r:embed="rId2" cstate="print"/>
          <a:srcRect/>
          <a:stretch>
            <a:fillRect/>
          </a:stretch>
        </p:blipFill>
        <p:spPr bwMode="auto">
          <a:xfrm>
            <a:off x="5724128" y="4553862"/>
            <a:ext cx="3419872" cy="2304138"/>
          </a:xfrm>
          <a:prstGeom prst="rect">
            <a:avLst/>
          </a:prstGeom>
          <a:noFill/>
        </p:spPr>
      </p:pic>
    </p:spTree>
    <p:extLst>
      <p:ext uri="{BB962C8B-B14F-4D97-AF65-F5344CB8AC3E}">
        <p14:creationId xmlns:p14="http://schemas.microsoft.com/office/powerpoint/2010/main" val="358466512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Types of child seat to use</a:t>
            </a:r>
          </a:p>
        </p:txBody>
      </p:sp>
      <p:sp>
        <p:nvSpPr>
          <p:cNvPr id="3" name="Content Placeholder 2"/>
          <p:cNvSpPr>
            <a:spLocks noGrp="1"/>
          </p:cNvSpPr>
          <p:nvPr>
            <p:ph idx="1"/>
          </p:nvPr>
        </p:nvSpPr>
        <p:spPr>
          <a:xfrm>
            <a:off x="457200" y="1600200"/>
            <a:ext cx="8291264" cy="5257800"/>
          </a:xfrm>
        </p:spPr>
        <p:txBody>
          <a:bodyPr>
            <a:normAutofit fontScale="92500" lnSpcReduction="10000"/>
          </a:bodyPr>
          <a:lstStyle/>
          <a:p>
            <a:pPr marL="0" indent="0">
              <a:buNone/>
            </a:pPr>
            <a:r>
              <a:rPr lang="en-AU" sz="3000" b="1" dirty="0"/>
              <a:t>Specific regulations include:</a:t>
            </a:r>
          </a:p>
          <a:p>
            <a:r>
              <a:rPr lang="en-AU" sz="3000" b="1" dirty="0"/>
              <a:t>Up to six months –</a:t>
            </a:r>
            <a:r>
              <a:rPr lang="en-AU" sz="3000" dirty="0"/>
              <a:t> The child must be restrained in an approved rear-facing child restraint, specially designed for newborn babies</a:t>
            </a:r>
            <a:endParaRPr lang="en-GB" sz="3000" dirty="0"/>
          </a:p>
          <a:p>
            <a:r>
              <a:rPr lang="en-AU" sz="3000" b="1" dirty="0"/>
              <a:t>Six months to four years old – </a:t>
            </a:r>
            <a:r>
              <a:rPr lang="en-AU" sz="3000" dirty="0"/>
              <a:t>The child must sit in a rear-facing or forward-facing child restraint</a:t>
            </a:r>
            <a:endParaRPr lang="en-GB" sz="3000" dirty="0"/>
          </a:p>
          <a:p>
            <a:r>
              <a:rPr lang="en-AU" sz="3000" b="1" dirty="0"/>
              <a:t>Four years old to seven years old –</a:t>
            </a:r>
            <a:r>
              <a:rPr lang="en-AU" sz="3000" dirty="0"/>
              <a:t> The child must sit in either a forward-facing child restraint or a booster seat</a:t>
            </a:r>
            <a:endParaRPr lang="en-GB" sz="3000" dirty="0"/>
          </a:p>
          <a:p>
            <a:r>
              <a:rPr lang="en-AU" sz="3000" b="1" dirty="0"/>
              <a:t>Seven years old to 16 years old – </a:t>
            </a:r>
            <a:r>
              <a:rPr lang="en-AU" sz="3000" dirty="0"/>
              <a:t>The child must use a booster seat or a seatbelt, correctly adjusted and fastened.</a:t>
            </a:r>
            <a:endParaRPr lang="en-GB" sz="3000" dirty="0"/>
          </a:p>
          <a:p>
            <a:endParaRPr lang="en-GB" dirty="0"/>
          </a:p>
        </p:txBody>
      </p:sp>
    </p:spTree>
    <p:extLst>
      <p:ext uri="{BB962C8B-B14F-4D97-AF65-F5344CB8AC3E}">
        <p14:creationId xmlns:p14="http://schemas.microsoft.com/office/powerpoint/2010/main" val="69048283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6E</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65038851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Take precaution to protect children from harm</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1815882"/>
          </a:xfrm>
          <a:prstGeom prst="rect">
            <a:avLst/>
          </a:prstGeom>
          <a:noFill/>
        </p:spPr>
        <p:txBody>
          <a:bodyPr wrap="square" rtlCol="0">
            <a:spAutoFit/>
          </a:bodyPr>
          <a:lstStyle/>
          <a:p>
            <a:pPr marL="177800" indent="-177800"/>
            <a:r>
              <a:rPr lang="en-AU" sz="2800" dirty="0">
                <a:latin typeface="+mj-lt"/>
              </a:rPr>
              <a:t>	</a:t>
            </a:r>
            <a:r>
              <a:rPr lang="en-AU" sz="2800" b="1" dirty="0">
                <a:latin typeface="+mj-lt"/>
              </a:rPr>
              <a:t>6.6</a:t>
            </a:r>
            <a:r>
              <a:rPr lang="en-AU" sz="2800" b="1" dirty="0">
                <a:ea typeface="Calibri"/>
                <a:cs typeface="Times New Roman"/>
              </a:rPr>
              <a:t> </a:t>
            </a:r>
            <a:r>
              <a:rPr lang="en-AU" sz="2800" dirty="0">
                <a:ea typeface="Calibri"/>
                <a:cs typeface="Times New Roman"/>
              </a:rPr>
              <a:t>Keep records of pest/vermin inspections and/or eradications</a:t>
            </a:r>
            <a:endParaRPr lang="en-AU" sz="2800" dirty="0">
              <a:latin typeface="+mj-lt"/>
            </a:endParaRPr>
          </a:p>
        </p:txBody>
      </p:sp>
    </p:spTree>
    <p:extLst>
      <p:ext uri="{BB962C8B-B14F-4D97-AF65-F5344CB8AC3E}">
        <p14:creationId xmlns:p14="http://schemas.microsoft.com/office/powerpoint/2010/main" val="17272819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dirty="0"/>
              <a:t>Records of pest/vermin inspections and/or eradications</a:t>
            </a:r>
          </a:p>
        </p:txBody>
      </p:sp>
      <p:pic>
        <p:nvPicPr>
          <p:cNvPr id="5" name="Picture 4" descr="C:\Users\Sophie2\Desktop\ArtWork\Fotolia_15998379_XS.jpg"/>
          <p:cNvPicPr/>
          <p:nvPr/>
        </p:nvPicPr>
        <p:blipFill rotWithShape="1">
          <a:blip r:embed="rId2" cstate="print">
            <a:extLst>
              <a:ext uri="{28A0092B-C50C-407E-A947-70E740481C1C}">
                <a14:useLocalDpi xmlns:a14="http://schemas.microsoft.com/office/drawing/2010/main" val="0"/>
              </a:ext>
            </a:extLst>
          </a:blip>
          <a:srcRect t="5366" r="3966" b="15"/>
          <a:stretch/>
        </p:blipFill>
        <p:spPr bwMode="auto">
          <a:xfrm>
            <a:off x="6156176" y="3212976"/>
            <a:ext cx="2627784" cy="2694037"/>
          </a:xfrm>
          <a:prstGeom prst="rect">
            <a:avLst/>
          </a:prstGeom>
          <a:ln>
            <a:noFill/>
          </a:ln>
          <a:effectLst>
            <a:softEdge rad="112500"/>
          </a:effectLst>
          <a:extLst>
            <a:ext uri="{53640926-AAD7-44D8-BBD7-CCE9431645EC}">
              <a14:shadowObscured xmlns:a14="http://schemas.microsoft.com/office/drawing/2010/main"/>
            </a:ext>
          </a:extLst>
        </p:spPr>
      </p:pic>
      <p:sp>
        <p:nvSpPr>
          <p:cNvPr id="4" name="Content Placeholder 3"/>
          <p:cNvSpPr>
            <a:spLocks noGrp="1"/>
          </p:cNvSpPr>
          <p:nvPr>
            <p:ph idx="1"/>
          </p:nvPr>
        </p:nvSpPr>
        <p:spPr>
          <a:xfrm>
            <a:off x="457200" y="1916832"/>
            <a:ext cx="8229600" cy="4608512"/>
          </a:xfrm>
        </p:spPr>
        <p:txBody>
          <a:bodyPr/>
          <a:lstStyle/>
          <a:p>
            <a:pPr>
              <a:buNone/>
            </a:pPr>
            <a:r>
              <a:rPr lang="en-GB" b="1" dirty="0"/>
              <a:t>The types of information required are:</a:t>
            </a:r>
          </a:p>
          <a:p>
            <a:r>
              <a:rPr lang="en-GB" dirty="0"/>
              <a:t>Date of inspection</a:t>
            </a:r>
          </a:p>
          <a:p>
            <a:r>
              <a:rPr lang="en-GB" dirty="0"/>
              <a:t>Areas inspected</a:t>
            </a:r>
          </a:p>
          <a:p>
            <a:r>
              <a:rPr lang="en-GB" dirty="0"/>
              <a:t>Pests/vermin discovered (if applicable)</a:t>
            </a:r>
          </a:p>
          <a:p>
            <a:r>
              <a:rPr lang="en-GB" dirty="0"/>
              <a:t>Site of infestations</a:t>
            </a:r>
          </a:p>
          <a:p>
            <a:r>
              <a:rPr lang="en-GB" dirty="0"/>
              <a:t>Methods of eradication</a:t>
            </a:r>
          </a:p>
          <a:p>
            <a:r>
              <a:rPr lang="en-GB" dirty="0"/>
              <a:t>Methods of pest/vermin disposal</a:t>
            </a:r>
          </a:p>
          <a:p>
            <a:r>
              <a:rPr lang="en-GB" dirty="0"/>
              <a:t>Use of any pesticides.</a:t>
            </a:r>
          </a:p>
          <a:p>
            <a:endParaRPr lang="en-GB" dirty="0"/>
          </a:p>
        </p:txBody>
      </p:sp>
    </p:spTree>
    <p:extLst>
      <p:ext uri="{BB962C8B-B14F-4D97-AF65-F5344CB8AC3E}">
        <p14:creationId xmlns:p14="http://schemas.microsoft.com/office/powerpoint/2010/main" val="377943820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Signs of pest/vermin presence </a:t>
            </a:r>
          </a:p>
        </p:txBody>
      </p:sp>
      <p:sp>
        <p:nvSpPr>
          <p:cNvPr id="3" name="Content Placeholder 2"/>
          <p:cNvSpPr>
            <a:spLocks noGrp="1"/>
          </p:cNvSpPr>
          <p:nvPr>
            <p:ph idx="1"/>
          </p:nvPr>
        </p:nvSpPr>
        <p:spPr/>
        <p:txBody>
          <a:bodyPr/>
          <a:lstStyle/>
          <a:p>
            <a:pPr>
              <a:buNone/>
            </a:pPr>
            <a:r>
              <a:rPr lang="en-AU" b="1" dirty="0"/>
              <a:t>Signs to look out for include:</a:t>
            </a:r>
            <a:endParaRPr lang="en-GB" b="1" dirty="0"/>
          </a:p>
          <a:p>
            <a:r>
              <a:rPr lang="en-AU" dirty="0"/>
              <a:t>Animal droppings</a:t>
            </a:r>
            <a:endParaRPr lang="en-GB" dirty="0"/>
          </a:p>
          <a:p>
            <a:r>
              <a:rPr lang="en-AU" dirty="0"/>
              <a:t>Gnawing or chewing of food packaging </a:t>
            </a:r>
            <a:br>
              <a:rPr lang="en-AU" dirty="0"/>
            </a:br>
            <a:r>
              <a:rPr lang="en-AU" dirty="0"/>
              <a:t>or equipment</a:t>
            </a:r>
            <a:endParaRPr lang="en-GB" dirty="0"/>
          </a:p>
          <a:p>
            <a:r>
              <a:rPr lang="en-AU" dirty="0"/>
              <a:t>New holes within the workplace</a:t>
            </a:r>
            <a:endParaRPr lang="en-GB" dirty="0"/>
          </a:p>
          <a:p>
            <a:r>
              <a:rPr lang="en-AU" dirty="0"/>
              <a:t>Visible sightings of pests/vermin</a:t>
            </a:r>
            <a:endParaRPr lang="en-GB" dirty="0"/>
          </a:p>
          <a:p>
            <a:r>
              <a:rPr lang="en-AU" dirty="0"/>
              <a:t>Noise of pest activity within and </a:t>
            </a:r>
            <a:br>
              <a:rPr lang="en-AU" dirty="0"/>
            </a:br>
            <a:r>
              <a:rPr lang="en-AU" dirty="0"/>
              <a:t>around the work premises.</a:t>
            </a:r>
            <a:endParaRPr lang="en-GB" dirty="0"/>
          </a:p>
          <a:p>
            <a:endParaRPr lang="en-GB" dirty="0"/>
          </a:p>
        </p:txBody>
      </p:sp>
      <p:pic>
        <p:nvPicPr>
          <p:cNvPr id="4" name="Picture 3" descr="C:\Users\Sophie2\Desktop\ArtWork\Animations\bug_ladybird_fly.png"/>
          <p:cNvPicPr/>
          <p:nvPr/>
        </p:nvPicPr>
        <p:blipFill rotWithShape="1">
          <a:blip r:embed="rId2" cstate="print">
            <a:extLst>
              <a:ext uri="{28A0092B-C50C-407E-A947-70E740481C1C}">
                <a14:useLocalDpi xmlns:a14="http://schemas.microsoft.com/office/drawing/2010/main" val="0"/>
              </a:ext>
            </a:extLst>
          </a:blip>
          <a:srcRect t="9570" b="4306"/>
          <a:stretch/>
        </p:blipFill>
        <p:spPr bwMode="auto">
          <a:xfrm>
            <a:off x="6300192" y="3140968"/>
            <a:ext cx="2592288" cy="306970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6387170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6F</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241173110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Take precaution to protect children from harm</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2677656"/>
          </a:xfrm>
          <a:prstGeom prst="rect">
            <a:avLst/>
          </a:prstGeom>
          <a:noFill/>
        </p:spPr>
        <p:txBody>
          <a:bodyPr wrap="square" rtlCol="0">
            <a:spAutoFit/>
          </a:bodyPr>
          <a:lstStyle/>
          <a:p>
            <a:pPr marL="177800" indent="-177800"/>
            <a:r>
              <a:rPr lang="en-AU" sz="2800" dirty="0">
                <a:latin typeface="+mj-lt"/>
              </a:rPr>
              <a:t>	</a:t>
            </a:r>
            <a:r>
              <a:rPr lang="en-AU" sz="2800" b="1" dirty="0">
                <a:latin typeface="+mj-lt"/>
              </a:rPr>
              <a:t>6.7</a:t>
            </a:r>
            <a:r>
              <a:rPr lang="en-AU" sz="2800" dirty="0">
                <a:ea typeface="Calibri"/>
                <a:cs typeface="Times New Roman"/>
              </a:rPr>
              <a:t> Develop and maintain a written process for monitoring who enters and leaves the premises at all times</a:t>
            </a:r>
            <a:endParaRPr lang="en-AU" sz="2800" dirty="0">
              <a:latin typeface="+mj-lt"/>
            </a:endParaRPr>
          </a:p>
        </p:txBody>
      </p:sp>
    </p:spTree>
    <p:extLst>
      <p:ext uri="{BB962C8B-B14F-4D97-AF65-F5344CB8AC3E}">
        <p14:creationId xmlns:p14="http://schemas.microsoft.com/office/powerpoint/2010/main" val="45806209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Monitoring who enters </a:t>
            </a:r>
            <a:br>
              <a:rPr lang="en-GB" dirty="0"/>
            </a:br>
            <a:r>
              <a:rPr lang="en-GB" dirty="0"/>
              <a:t>and leaves the premises</a:t>
            </a:r>
          </a:p>
        </p:txBody>
      </p:sp>
      <p:sp>
        <p:nvSpPr>
          <p:cNvPr id="3" name="Content Placeholder 2"/>
          <p:cNvSpPr>
            <a:spLocks noGrp="1"/>
          </p:cNvSpPr>
          <p:nvPr>
            <p:ph idx="1"/>
          </p:nvPr>
        </p:nvSpPr>
        <p:spPr>
          <a:xfrm>
            <a:off x="457200" y="1772816"/>
            <a:ext cx="8229600" cy="4353347"/>
          </a:xfrm>
        </p:spPr>
        <p:txBody>
          <a:bodyPr/>
          <a:lstStyle/>
          <a:p>
            <a:pPr marL="0" indent="0">
              <a:buNone/>
            </a:pPr>
            <a:r>
              <a:rPr lang="en-GB" dirty="0"/>
              <a:t>You will need to develop a process for monitoring people entering and leaving your premises.</a:t>
            </a:r>
          </a:p>
          <a:p>
            <a:pPr marL="0" indent="0">
              <a:buNone/>
            </a:pPr>
            <a:r>
              <a:rPr lang="en-GB" dirty="0"/>
              <a:t>This can be a simple sign in sheet that requires people to enter their details when leaving and entering the premises.</a:t>
            </a:r>
          </a:p>
          <a:p>
            <a:pPr marL="0" indent="0">
              <a:buNone/>
            </a:pP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19872" y="4437112"/>
            <a:ext cx="2995884" cy="2276872"/>
          </a:xfrm>
          <a:prstGeom prst="rect">
            <a:avLst/>
          </a:prstGeom>
        </p:spPr>
      </p:pic>
    </p:spTree>
    <p:extLst>
      <p:ext uri="{BB962C8B-B14F-4D97-AF65-F5344CB8AC3E}">
        <p14:creationId xmlns:p14="http://schemas.microsoft.com/office/powerpoint/2010/main" val="294110179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dirty="0"/>
              <a:t>Monitoring who enters </a:t>
            </a:r>
            <a:br>
              <a:rPr lang="en-GB" dirty="0"/>
            </a:br>
            <a:r>
              <a:rPr lang="en-GB" dirty="0"/>
              <a:t>and leaves the premises</a:t>
            </a:r>
          </a:p>
        </p:txBody>
      </p:sp>
      <p:pic>
        <p:nvPicPr>
          <p:cNvPr id="12290" name="Picture 2"/>
          <p:cNvPicPr>
            <a:picLocks noChangeAspect="1" noChangeArrowheads="1"/>
          </p:cNvPicPr>
          <p:nvPr/>
        </p:nvPicPr>
        <p:blipFill>
          <a:blip r:embed="rId2" cstate="print"/>
          <a:srcRect/>
          <a:stretch>
            <a:fillRect/>
          </a:stretch>
        </p:blipFill>
        <p:spPr bwMode="auto">
          <a:xfrm>
            <a:off x="290568" y="2348880"/>
            <a:ext cx="8562864" cy="2694979"/>
          </a:xfrm>
          <a:prstGeom prst="rect">
            <a:avLst/>
          </a:prstGeom>
          <a:noFill/>
          <a:ln w="9525">
            <a:noFill/>
            <a:miter lim="800000"/>
            <a:headEnd/>
            <a:tailEnd/>
          </a:ln>
        </p:spPr>
      </p:pic>
    </p:spTree>
    <p:extLst>
      <p:ext uri="{BB962C8B-B14F-4D97-AF65-F5344CB8AC3E}">
        <p14:creationId xmlns:p14="http://schemas.microsoft.com/office/powerpoint/2010/main" val="377012061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6G</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74001428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sz="4900" dirty="0">
                <a:ea typeface="Calibri"/>
                <a:cs typeface="Times New Roman"/>
              </a:rPr>
              <a:t>Take precaution to protect children from harm</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2246769"/>
          </a:xfrm>
          <a:prstGeom prst="rect">
            <a:avLst/>
          </a:prstGeom>
          <a:noFill/>
        </p:spPr>
        <p:txBody>
          <a:bodyPr wrap="square" rtlCol="0">
            <a:spAutoFit/>
          </a:bodyPr>
          <a:lstStyle/>
          <a:p>
            <a:pPr marL="177800" indent="-177800"/>
            <a:r>
              <a:rPr lang="en-AU" sz="2800" dirty="0">
                <a:latin typeface="+mj-lt"/>
              </a:rPr>
              <a:t>	</a:t>
            </a:r>
            <a:r>
              <a:rPr lang="en-AU" sz="2800" b="1" dirty="0">
                <a:latin typeface="+mj-lt"/>
              </a:rPr>
              <a:t>6.8</a:t>
            </a:r>
            <a:r>
              <a:rPr lang="en-AU" sz="2800" b="1" dirty="0">
                <a:ea typeface="Calibri"/>
                <a:cs typeface="Times New Roman"/>
              </a:rPr>
              <a:t> </a:t>
            </a:r>
            <a:r>
              <a:rPr lang="en-AU" sz="2800" dirty="0">
                <a:ea typeface="Calibri"/>
                <a:cs typeface="Times New Roman"/>
              </a:rPr>
              <a:t>Provide detailed information to families regarding any excursion being undertaken</a:t>
            </a:r>
            <a:endParaRPr lang="en-AU" sz="2800" dirty="0">
              <a:latin typeface="+mj-lt"/>
            </a:endParaRPr>
          </a:p>
        </p:txBody>
      </p:sp>
    </p:spTree>
    <p:extLst>
      <p:ext uri="{BB962C8B-B14F-4D97-AF65-F5344CB8AC3E}">
        <p14:creationId xmlns:p14="http://schemas.microsoft.com/office/powerpoint/2010/main" val="284130008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Informing families of excursions</a:t>
            </a:r>
          </a:p>
        </p:txBody>
      </p:sp>
      <p:sp>
        <p:nvSpPr>
          <p:cNvPr id="4" name="Content Placeholder 3"/>
          <p:cNvSpPr>
            <a:spLocks noGrp="1"/>
          </p:cNvSpPr>
          <p:nvPr>
            <p:ph idx="1"/>
          </p:nvPr>
        </p:nvSpPr>
        <p:spPr>
          <a:xfrm>
            <a:off x="457200" y="1600200"/>
            <a:ext cx="8229600" cy="4637112"/>
          </a:xfrm>
        </p:spPr>
        <p:txBody>
          <a:bodyPr>
            <a:normAutofit lnSpcReduction="10000"/>
          </a:bodyPr>
          <a:lstStyle/>
          <a:p>
            <a:pPr>
              <a:buNone/>
            </a:pPr>
            <a:r>
              <a:rPr lang="en-AU" sz="3000" b="1" dirty="0"/>
              <a:t>You will need to inform them of details such as:</a:t>
            </a:r>
            <a:endParaRPr lang="en-GB" sz="3000" b="1" dirty="0"/>
          </a:p>
          <a:p>
            <a:r>
              <a:rPr lang="en-AU" sz="3000" dirty="0"/>
              <a:t>Where you intend to go</a:t>
            </a:r>
            <a:endParaRPr lang="en-GB" sz="3000" dirty="0"/>
          </a:p>
          <a:p>
            <a:r>
              <a:rPr lang="en-AU" sz="3000" dirty="0"/>
              <a:t>When you intend to go</a:t>
            </a:r>
            <a:endParaRPr lang="en-GB" sz="3000" dirty="0"/>
          </a:p>
          <a:p>
            <a:r>
              <a:rPr lang="en-AU" sz="3000" dirty="0"/>
              <a:t>When you intend to return</a:t>
            </a:r>
            <a:endParaRPr lang="en-GB" sz="3000" dirty="0"/>
          </a:p>
          <a:p>
            <a:r>
              <a:rPr lang="en-AU" sz="3000" dirty="0"/>
              <a:t>Methods of transport</a:t>
            </a:r>
            <a:endParaRPr lang="en-GB" sz="3000" dirty="0"/>
          </a:p>
          <a:p>
            <a:r>
              <a:rPr lang="en-AU" sz="3000" dirty="0"/>
              <a:t>The total amount of children and adults</a:t>
            </a:r>
            <a:endParaRPr lang="en-GB" sz="3000" dirty="0"/>
          </a:p>
          <a:p>
            <a:r>
              <a:rPr lang="en-AU" sz="3000" dirty="0"/>
              <a:t>Any risks/hazards that may occur</a:t>
            </a:r>
            <a:endParaRPr lang="en-GB" sz="3000" dirty="0"/>
          </a:p>
          <a:p>
            <a:r>
              <a:rPr lang="en-AU" sz="3000" dirty="0"/>
              <a:t>Required clothing/equipment </a:t>
            </a:r>
          </a:p>
          <a:p>
            <a:r>
              <a:rPr lang="en-AU" sz="3000" dirty="0"/>
              <a:t>Cost of the excursion (if applicable).</a:t>
            </a:r>
            <a:endParaRPr lang="en-GB" sz="3000" dirty="0"/>
          </a:p>
          <a:p>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18043" y="2420888"/>
            <a:ext cx="1720458" cy="3356992"/>
          </a:xfrm>
          <a:prstGeom prst="rect">
            <a:avLst/>
          </a:prstGeom>
        </p:spPr>
      </p:pic>
    </p:spTree>
    <p:extLst>
      <p:ext uri="{BB962C8B-B14F-4D97-AF65-F5344CB8AC3E}">
        <p14:creationId xmlns:p14="http://schemas.microsoft.com/office/powerpoint/2010/main" val="336829598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6H</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47917363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sz="4000" dirty="0">
                <a:ea typeface="Calibri"/>
                <a:cs typeface="Times New Roman"/>
              </a:rPr>
              <a:t>Develop plans to effectively manage incidents and emergencies</a:t>
            </a:r>
            <a:endParaRPr lang="en-AU" sz="4000"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2246769"/>
          </a:xfrm>
          <a:prstGeom prst="rect">
            <a:avLst/>
          </a:prstGeom>
          <a:noFill/>
        </p:spPr>
        <p:txBody>
          <a:bodyPr wrap="square" rtlCol="0">
            <a:spAutoFit/>
          </a:bodyPr>
          <a:lstStyle/>
          <a:p>
            <a:pPr marL="177800" indent="-177800"/>
            <a:r>
              <a:rPr lang="en-AU" sz="2800" dirty="0">
                <a:latin typeface="+mj-lt"/>
              </a:rPr>
              <a:t>	</a:t>
            </a:r>
            <a:r>
              <a:rPr lang="en-AU" sz="2800" b="1" dirty="0">
                <a:latin typeface="+mj-lt"/>
              </a:rPr>
              <a:t>7.1</a:t>
            </a:r>
            <a:r>
              <a:rPr lang="en-AU" sz="2800" b="1" dirty="0">
                <a:ea typeface="Calibri"/>
                <a:cs typeface="Times New Roman"/>
              </a:rPr>
              <a:t> </a:t>
            </a:r>
            <a:r>
              <a:rPr lang="en-AU" sz="2800" dirty="0">
                <a:ea typeface="Calibri"/>
                <a:cs typeface="Times New Roman"/>
              </a:rPr>
              <a:t>Ensure emergency procedures are displayed prominently throughout the premises</a:t>
            </a:r>
            <a:endParaRPr lang="en-AU" sz="2800" dirty="0">
              <a:latin typeface="+mj-lt"/>
            </a:endParaRPr>
          </a:p>
        </p:txBody>
      </p:sp>
    </p:spTree>
    <p:extLst>
      <p:ext uri="{BB962C8B-B14F-4D97-AF65-F5344CB8AC3E}">
        <p14:creationId xmlns:p14="http://schemas.microsoft.com/office/powerpoint/2010/main" val="162925801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Displaying emergency procedures</a:t>
            </a:r>
          </a:p>
        </p:txBody>
      </p:sp>
      <p:sp>
        <p:nvSpPr>
          <p:cNvPr id="4" name="Content Placeholder 3"/>
          <p:cNvSpPr>
            <a:spLocks noGrp="1"/>
          </p:cNvSpPr>
          <p:nvPr>
            <p:ph idx="1"/>
          </p:nvPr>
        </p:nvSpPr>
        <p:spPr/>
        <p:txBody>
          <a:bodyPr/>
          <a:lstStyle/>
          <a:p>
            <a:pPr>
              <a:buNone/>
            </a:pPr>
            <a:r>
              <a:rPr lang="en-AU" b="1" dirty="0"/>
              <a:t>Emergency procedures may include:</a:t>
            </a:r>
            <a:endParaRPr lang="en-GB" b="1" dirty="0"/>
          </a:p>
          <a:p>
            <a:r>
              <a:rPr lang="en-AU" dirty="0"/>
              <a:t>First Aid</a:t>
            </a:r>
            <a:endParaRPr lang="en-GB" dirty="0"/>
          </a:p>
          <a:p>
            <a:r>
              <a:rPr lang="en-AU" dirty="0"/>
              <a:t>Fire evacuation.</a:t>
            </a:r>
            <a:endParaRPr lang="en-GB" dirty="0"/>
          </a:p>
          <a:p>
            <a:endParaRPr lang="en-GB" dirty="0"/>
          </a:p>
        </p:txBody>
      </p:sp>
      <p:pic>
        <p:nvPicPr>
          <p:cNvPr id="5" name="Picture 4" descr="C:\Users\Tom\Desktop\Pictures\ArtWork\firefighter_fire_extinguish_800_wht_9204.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99992" y="2564904"/>
            <a:ext cx="3723625" cy="3432795"/>
          </a:xfrm>
          <a:prstGeom prst="rect">
            <a:avLst/>
          </a:prstGeom>
          <a:noFill/>
          <a:ln>
            <a:noFill/>
          </a:ln>
        </p:spPr>
      </p:pic>
    </p:spTree>
    <p:extLst>
      <p:ext uri="{BB962C8B-B14F-4D97-AF65-F5344CB8AC3E}">
        <p14:creationId xmlns:p14="http://schemas.microsoft.com/office/powerpoint/2010/main" val="19750948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7A</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370937309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AU" sz="4000" dirty="0">
                <a:ea typeface="Calibri"/>
                <a:cs typeface="Times New Roman"/>
              </a:rPr>
              <a:t>Develop plans to effectively manage incidents and emergencies</a:t>
            </a:r>
            <a:endParaRPr lang="en-AU" sz="4000"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348880"/>
            <a:ext cx="3744416" cy="3970318"/>
          </a:xfrm>
          <a:prstGeom prst="rect">
            <a:avLst/>
          </a:prstGeom>
          <a:noFill/>
        </p:spPr>
        <p:txBody>
          <a:bodyPr wrap="square" rtlCol="0">
            <a:spAutoFit/>
          </a:bodyPr>
          <a:lstStyle/>
          <a:p>
            <a:pPr marL="177800" indent="-177800"/>
            <a:r>
              <a:rPr lang="en-AU" sz="2800" dirty="0">
                <a:latin typeface="+mj-lt"/>
              </a:rPr>
              <a:t>	</a:t>
            </a:r>
            <a:r>
              <a:rPr lang="en-AU" sz="2800" b="1" dirty="0">
                <a:latin typeface="+mj-lt"/>
              </a:rPr>
              <a:t>7.2</a:t>
            </a:r>
            <a:r>
              <a:rPr lang="en-AU" sz="2800" dirty="0">
                <a:ea typeface="Calibri"/>
                <a:cs typeface="Times New Roman"/>
              </a:rPr>
              <a:t> Make certain that all educators have ready access to a phone or similar means of communication</a:t>
            </a:r>
            <a:endParaRPr lang="en-AU" sz="2800" dirty="0">
              <a:latin typeface="+mj-lt"/>
              <a:cs typeface="Times New Roman"/>
            </a:endParaRPr>
          </a:p>
          <a:p>
            <a:pPr marL="177800" indent="-177800"/>
            <a:r>
              <a:rPr lang="en-AU" sz="2800" b="1" dirty="0"/>
              <a:t>	7.3</a:t>
            </a:r>
            <a:r>
              <a:rPr lang="en-AU" sz="2800" dirty="0">
                <a:ea typeface="Calibri"/>
                <a:cs typeface="Times New Roman"/>
              </a:rPr>
              <a:t> Ensure emergency numbers are located near telephone</a:t>
            </a:r>
            <a:endParaRPr lang="en-AU" sz="2800" dirty="0">
              <a:latin typeface="+mj-lt"/>
              <a:cs typeface="Times New Roman"/>
            </a:endParaRPr>
          </a:p>
        </p:txBody>
      </p:sp>
    </p:spTree>
    <p:extLst>
      <p:ext uri="{BB962C8B-B14F-4D97-AF65-F5344CB8AC3E}">
        <p14:creationId xmlns:p14="http://schemas.microsoft.com/office/powerpoint/2010/main" val="88946248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Phoning in emergencies</a:t>
            </a:r>
          </a:p>
        </p:txBody>
      </p:sp>
      <p:sp>
        <p:nvSpPr>
          <p:cNvPr id="4" name="Content Placeholder 3"/>
          <p:cNvSpPr>
            <a:spLocks noGrp="1"/>
          </p:cNvSpPr>
          <p:nvPr>
            <p:ph idx="1"/>
          </p:nvPr>
        </p:nvSpPr>
        <p:spPr>
          <a:xfrm>
            <a:off x="457200" y="1600200"/>
            <a:ext cx="8229600" cy="5069160"/>
          </a:xfrm>
        </p:spPr>
        <p:txBody>
          <a:bodyPr>
            <a:normAutofit/>
          </a:bodyPr>
          <a:lstStyle/>
          <a:p>
            <a:pPr marL="0" indent="0">
              <a:buNone/>
            </a:pPr>
            <a:r>
              <a:rPr lang="en-GB" dirty="0"/>
              <a:t>Educators should have ready access to a phone on the premises. This is to be used to phone in emergencies and to contact parents, when necessary.</a:t>
            </a:r>
          </a:p>
          <a:p>
            <a:pPr marL="0" indent="0">
              <a:buNone/>
            </a:pPr>
            <a:r>
              <a:rPr lang="en-GB" dirty="0"/>
              <a:t>Emergency numbers should be located near telephones. This includes the emergency services number (000), for Police, Fire and </a:t>
            </a:r>
            <a:br>
              <a:rPr lang="en-GB" dirty="0"/>
            </a:br>
            <a:r>
              <a:rPr lang="en-GB" dirty="0"/>
              <a:t>Ambulance services. You should also </a:t>
            </a:r>
            <a:br>
              <a:rPr lang="en-GB" dirty="0"/>
            </a:br>
            <a:r>
              <a:rPr lang="en-GB" dirty="0"/>
              <a:t>have the emergency contact numbers </a:t>
            </a:r>
            <a:br>
              <a:rPr lang="en-GB" dirty="0"/>
            </a:br>
            <a:r>
              <a:rPr lang="en-GB" dirty="0"/>
              <a:t>of parents and guardians for all of the </a:t>
            </a:r>
            <a:br>
              <a:rPr lang="en-GB" dirty="0"/>
            </a:br>
            <a:r>
              <a:rPr lang="en-GB" dirty="0"/>
              <a:t>children in your care.</a:t>
            </a:r>
          </a:p>
          <a:p>
            <a:endParaRPr lang="en-GB" dirty="0"/>
          </a:p>
        </p:txBody>
      </p:sp>
      <p:pic>
        <p:nvPicPr>
          <p:cNvPr id="5" name="Picture 4" descr="C:\Users\Tom\Desktop\Pictures\ArtWork\Fotolia_9747363_X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4081175"/>
            <a:ext cx="2627784" cy="2564904"/>
          </a:xfrm>
          <a:prstGeom prst="rect">
            <a:avLst/>
          </a:prstGeom>
          <a:ln>
            <a:noFill/>
          </a:ln>
          <a:effectLst>
            <a:softEdge rad="112500"/>
          </a:effectLst>
        </p:spPr>
      </p:pic>
    </p:spTree>
    <p:extLst>
      <p:ext uri="{BB962C8B-B14F-4D97-AF65-F5344CB8AC3E}">
        <p14:creationId xmlns:p14="http://schemas.microsoft.com/office/powerpoint/2010/main" val="92549431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7B</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11822015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ea typeface="Calibri"/>
                <a:cs typeface="Times New Roman"/>
              </a:rPr>
              <a:t>Develop plans to effectively manage incidents and emergencies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20888"/>
            <a:ext cx="3744416" cy="2677656"/>
          </a:xfrm>
          <a:prstGeom prst="rect">
            <a:avLst/>
          </a:prstGeom>
          <a:noFill/>
        </p:spPr>
        <p:txBody>
          <a:bodyPr wrap="square" rtlCol="0">
            <a:spAutoFit/>
          </a:bodyPr>
          <a:lstStyle/>
          <a:p>
            <a:pPr marL="177800" indent="-177800"/>
            <a:r>
              <a:rPr lang="en-AU" sz="2800" dirty="0">
                <a:latin typeface="+mj-lt"/>
              </a:rPr>
              <a:t>	</a:t>
            </a:r>
            <a:r>
              <a:rPr lang="en-AU" sz="2800" b="1" dirty="0"/>
              <a:t>7.4</a:t>
            </a:r>
            <a:r>
              <a:rPr lang="en-AU" sz="2800" dirty="0">
                <a:ea typeface="Calibri"/>
                <a:cs typeface="Times New Roman"/>
              </a:rPr>
              <a:t> Communicate information to families about the service’s emergency procedures and incident management plans</a:t>
            </a:r>
            <a:endParaRPr lang="en-AU" sz="2800" dirty="0">
              <a:latin typeface="+mj-lt"/>
            </a:endParaRPr>
          </a:p>
        </p:txBody>
      </p:sp>
    </p:spTree>
    <p:extLst>
      <p:ext uri="{BB962C8B-B14F-4D97-AF65-F5344CB8AC3E}">
        <p14:creationId xmlns:p14="http://schemas.microsoft.com/office/powerpoint/2010/main" val="1508777267"/>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Communicating emergency information</a:t>
            </a:r>
          </a:p>
        </p:txBody>
      </p:sp>
      <p:sp>
        <p:nvSpPr>
          <p:cNvPr id="3" name="Content Placeholder 3"/>
          <p:cNvSpPr txBox="1">
            <a:spLocks/>
          </p:cNvSpPr>
          <p:nvPr/>
        </p:nvSpPr>
        <p:spPr>
          <a:xfrm>
            <a:off x="457200" y="1988840"/>
            <a:ext cx="8229600" cy="4137323"/>
          </a:xfrm>
          <a:prstGeom prst="rect">
            <a:avLst/>
          </a:prstGeom>
        </p:spPr>
        <p:txBody>
          <a:bodyPr/>
          <a:lst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a:buFont typeface="Wingdings" pitchFamily="2" charset="2"/>
              <a:buNone/>
            </a:pPr>
            <a:r>
              <a:rPr lang="en-AU" b="1" dirty="0"/>
              <a:t>The type of information you need to communicate about emergency procedures includes:</a:t>
            </a:r>
            <a:endParaRPr lang="en-GB" b="1" dirty="0"/>
          </a:p>
          <a:p>
            <a:r>
              <a:rPr lang="en-AU" dirty="0"/>
              <a:t>What the procedures are</a:t>
            </a:r>
            <a:endParaRPr lang="en-GB" dirty="0"/>
          </a:p>
          <a:p>
            <a:r>
              <a:rPr lang="en-AU" dirty="0"/>
              <a:t>When they will need to be used</a:t>
            </a:r>
            <a:endParaRPr lang="en-GB" dirty="0"/>
          </a:p>
          <a:p>
            <a:r>
              <a:rPr lang="en-AU" dirty="0"/>
              <a:t>What incident management plans </a:t>
            </a:r>
            <a:br>
              <a:rPr lang="en-AU" dirty="0"/>
            </a:br>
            <a:r>
              <a:rPr lang="en-AU" dirty="0"/>
              <a:t>are.</a:t>
            </a:r>
            <a:endParaRPr lang="en-GB" dirty="0"/>
          </a:p>
          <a:p>
            <a:endParaRPr lang="en-GB" dirty="0"/>
          </a:p>
        </p:txBody>
      </p:sp>
      <p:pic>
        <p:nvPicPr>
          <p:cNvPr id="4" name="Picture 3" descr="C:\Users\Tom\Desktop\Pictures\ArtWork\listen_talk.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66520" y="3356992"/>
            <a:ext cx="2520280" cy="2952328"/>
          </a:xfrm>
          <a:prstGeom prst="rect">
            <a:avLst/>
          </a:prstGeom>
          <a:noFill/>
          <a:ln>
            <a:noFill/>
          </a:ln>
        </p:spPr>
      </p:pic>
    </p:spTree>
    <p:extLst>
      <p:ext uri="{BB962C8B-B14F-4D97-AF65-F5344CB8AC3E}">
        <p14:creationId xmlns:p14="http://schemas.microsoft.com/office/powerpoint/2010/main" val="408088507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7C</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64403599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ea typeface="Calibri"/>
                <a:cs typeface="Times New Roman"/>
              </a:rPr>
              <a:t>Develop plans to effectively manage incidents and emergencies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1981284"/>
            <a:ext cx="3744416" cy="4832092"/>
          </a:xfrm>
          <a:prstGeom prst="rect">
            <a:avLst/>
          </a:prstGeom>
          <a:noFill/>
        </p:spPr>
        <p:txBody>
          <a:bodyPr wrap="square" rtlCol="0">
            <a:spAutoFit/>
          </a:bodyPr>
          <a:lstStyle/>
          <a:p>
            <a:pPr marL="177800" indent="-177800"/>
            <a:r>
              <a:rPr lang="en-AU" sz="2800" dirty="0">
                <a:latin typeface="+mj-lt"/>
              </a:rPr>
              <a:t>	</a:t>
            </a:r>
            <a:r>
              <a:rPr lang="en-AU" sz="2800" b="1" dirty="0">
                <a:latin typeface="+mj-lt"/>
              </a:rPr>
              <a:t>7.5</a:t>
            </a:r>
            <a:r>
              <a:rPr lang="en-AU" sz="2800" b="1" dirty="0">
                <a:ea typeface="Calibri"/>
                <a:cs typeface="Times New Roman"/>
              </a:rPr>
              <a:t> </a:t>
            </a:r>
            <a:r>
              <a:rPr lang="en-AU" sz="2800" dirty="0">
                <a:ea typeface="Calibri"/>
                <a:cs typeface="Times New Roman"/>
              </a:rPr>
              <a:t>Discuss and practise emergency drills with children, educators and any other people on the premises</a:t>
            </a:r>
            <a:endParaRPr lang="en-AU" sz="2800" dirty="0">
              <a:latin typeface="+mj-lt"/>
              <a:cs typeface="Times New Roman"/>
            </a:endParaRPr>
          </a:p>
          <a:p>
            <a:pPr marL="177800" indent="-177800"/>
            <a:r>
              <a:rPr lang="en-AU" sz="2800" b="1" dirty="0"/>
              <a:t>	7.6</a:t>
            </a:r>
            <a:r>
              <a:rPr lang="en-AU" sz="2800" b="1" dirty="0">
                <a:ea typeface="Calibri"/>
                <a:cs typeface="Times New Roman"/>
              </a:rPr>
              <a:t> </a:t>
            </a:r>
            <a:r>
              <a:rPr lang="en-AU" sz="2800" dirty="0">
                <a:ea typeface="Calibri"/>
                <a:cs typeface="Times New Roman"/>
              </a:rPr>
              <a:t>Ensure that emergency equipment is available and tested and staff are trained in the use of it</a:t>
            </a:r>
            <a:endParaRPr lang="en-AU" sz="2800" dirty="0">
              <a:latin typeface="+mj-lt"/>
            </a:endParaRPr>
          </a:p>
        </p:txBody>
      </p:sp>
    </p:spTree>
    <p:extLst>
      <p:ext uri="{BB962C8B-B14F-4D97-AF65-F5344CB8AC3E}">
        <p14:creationId xmlns:p14="http://schemas.microsoft.com/office/powerpoint/2010/main" val="3714504221"/>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a:t>Emergency drills</a:t>
            </a:r>
          </a:p>
        </p:txBody>
      </p:sp>
      <p:sp>
        <p:nvSpPr>
          <p:cNvPr id="4" name="Content Placeholder 3"/>
          <p:cNvSpPr>
            <a:spLocks noGrp="1"/>
          </p:cNvSpPr>
          <p:nvPr>
            <p:ph idx="1"/>
          </p:nvPr>
        </p:nvSpPr>
        <p:spPr>
          <a:xfrm>
            <a:off x="457200" y="1600200"/>
            <a:ext cx="8229600" cy="4997152"/>
          </a:xfrm>
        </p:spPr>
        <p:txBody>
          <a:bodyPr/>
          <a:lstStyle/>
          <a:p>
            <a:pPr marL="0" indent="0">
              <a:buNone/>
            </a:pPr>
            <a:r>
              <a:rPr lang="en-GB" dirty="0"/>
              <a:t>You will need to discuss and practice emergency drills with </a:t>
            </a:r>
            <a:r>
              <a:rPr lang="en-AU" dirty="0"/>
              <a:t>children, educators and any other people on the premises. This will ensure they are competent in the event of an actual emergency, which will minimise the risk.</a:t>
            </a:r>
            <a:endParaRPr lang="en-GB" dirty="0"/>
          </a:p>
          <a:p>
            <a:pPr marL="0" indent="0">
              <a:buNone/>
            </a:pPr>
            <a:r>
              <a:rPr lang="en-AU" dirty="0"/>
              <a:t>The Building Fire Safety Regulation 2008 </a:t>
            </a:r>
            <a:br>
              <a:rPr lang="en-AU" dirty="0"/>
            </a:br>
            <a:r>
              <a:rPr lang="en-AU" dirty="0"/>
              <a:t>requires one fire drill to be conducted per </a:t>
            </a:r>
            <a:br>
              <a:rPr lang="en-AU" dirty="0"/>
            </a:br>
            <a:r>
              <a:rPr lang="en-AU" dirty="0"/>
              <a:t>year – however, once per term at a school </a:t>
            </a:r>
            <a:br>
              <a:rPr lang="en-AU" dirty="0"/>
            </a:br>
            <a:r>
              <a:rPr lang="en-AU" dirty="0"/>
              <a:t>is a good guide. These fire drills should be </a:t>
            </a:r>
            <a:br>
              <a:rPr lang="en-AU" dirty="0"/>
            </a:br>
            <a:r>
              <a:rPr lang="en-AU" dirty="0"/>
              <a:t>kept as realistic as possible, so as to create </a:t>
            </a:r>
            <a:br>
              <a:rPr lang="en-AU" dirty="0"/>
            </a:br>
            <a:r>
              <a:rPr lang="en-AU" dirty="0"/>
              <a:t>the best preparation environment possible.</a:t>
            </a:r>
            <a:endParaRPr lang="en-GB" dirty="0"/>
          </a:p>
          <a:p>
            <a:endParaRPr lang="en-GB" dirty="0"/>
          </a:p>
        </p:txBody>
      </p:sp>
      <p:pic>
        <p:nvPicPr>
          <p:cNvPr id="5" name="Picture 4" descr="C:\Users\Tom\Desktop\Pictures\ArtWork\Animations\burn_fire_run.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17995" y="3645024"/>
            <a:ext cx="1584176" cy="2736304"/>
          </a:xfrm>
          <a:prstGeom prst="rect">
            <a:avLst/>
          </a:prstGeom>
          <a:noFill/>
          <a:ln>
            <a:noFill/>
          </a:ln>
        </p:spPr>
      </p:pic>
    </p:spTree>
    <p:extLst>
      <p:ext uri="{BB962C8B-B14F-4D97-AF65-F5344CB8AC3E}">
        <p14:creationId xmlns:p14="http://schemas.microsoft.com/office/powerpoint/2010/main" val="418658132"/>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7D</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118115958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ea typeface="Calibri"/>
                <a:cs typeface="Times New Roman"/>
              </a:rPr>
              <a:t>Develop plans to effectively manage incidents and emergencies</a:t>
            </a:r>
            <a:endParaRPr lang="en-AU" dirty="0">
              <a:solidFill>
                <a:srgbClr val="FF0000"/>
              </a:solidFill>
              <a:latin typeface="Calibri" pitchFamily="34" charset="0"/>
              <a:ea typeface="Calibri" pitchFamily="34" charset="0"/>
              <a:cs typeface="Times New Roman" pitchFamily="18" charset="0"/>
            </a:endParaRPr>
          </a:p>
        </p:txBody>
      </p:sp>
      <p:sp>
        <p:nvSpPr>
          <p:cNvPr id="6" name="TextBox 5"/>
          <p:cNvSpPr txBox="1"/>
          <p:nvPr/>
        </p:nvSpPr>
        <p:spPr>
          <a:xfrm>
            <a:off x="5004048" y="2492896"/>
            <a:ext cx="3744416" cy="2246769"/>
          </a:xfrm>
          <a:prstGeom prst="rect">
            <a:avLst/>
          </a:prstGeom>
          <a:noFill/>
        </p:spPr>
        <p:txBody>
          <a:bodyPr wrap="square" rtlCol="0">
            <a:spAutoFit/>
          </a:bodyPr>
          <a:lstStyle/>
          <a:p>
            <a:pPr marL="177800" indent="-177800"/>
            <a:r>
              <a:rPr lang="en-AU" sz="2800" dirty="0">
                <a:latin typeface="+mj-lt"/>
              </a:rPr>
              <a:t>	</a:t>
            </a:r>
            <a:r>
              <a:rPr lang="en-AU" sz="2800" b="1" dirty="0">
                <a:latin typeface="+mj-lt"/>
              </a:rPr>
              <a:t>7.7</a:t>
            </a:r>
            <a:r>
              <a:rPr lang="en-AU" sz="2800" dirty="0">
                <a:ea typeface="Calibri"/>
                <a:cs typeface="Times New Roman"/>
              </a:rPr>
              <a:t> Maintain a portable record of children’s emergency contacts in case of emergencies</a:t>
            </a:r>
            <a:endParaRPr lang="en-AU" sz="2800" dirty="0">
              <a:latin typeface="+mj-lt"/>
            </a:endParaRPr>
          </a:p>
        </p:txBody>
      </p:sp>
    </p:spTree>
    <p:extLst>
      <p:ext uri="{BB962C8B-B14F-4D97-AF65-F5344CB8AC3E}">
        <p14:creationId xmlns:p14="http://schemas.microsoft.com/office/powerpoint/2010/main" val="286233062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dirty="0"/>
              <a:t>Maintain a portable record of children’s emergency contacts</a:t>
            </a:r>
          </a:p>
        </p:txBody>
      </p:sp>
      <p:sp>
        <p:nvSpPr>
          <p:cNvPr id="4" name="Content Placeholder 3"/>
          <p:cNvSpPr>
            <a:spLocks noGrp="1"/>
          </p:cNvSpPr>
          <p:nvPr>
            <p:ph idx="1"/>
          </p:nvPr>
        </p:nvSpPr>
        <p:spPr>
          <a:xfrm>
            <a:off x="457200" y="1600200"/>
            <a:ext cx="8229600" cy="4997152"/>
          </a:xfrm>
        </p:spPr>
        <p:txBody>
          <a:bodyPr>
            <a:normAutofit/>
          </a:bodyPr>
          <a:lstStyle/>
          <a:p>
            <a:pPr marL="0" indent="0">
              <a:buNone/>
            </a:pPr>
            <a:r>
              <a:rPr lang="en-AU" dirty="0"/>
              <a:t>As previously mentioned, children’s emergency contacts should be recorded on your premises.</a:t>
            </a:r>
            <a:endParaRPr lang="en-GB" dirty="0"/>
          </a:p>
          <a:p>
            <a:pPr marL="0" indent="0">
              <a:buNone/>
            </a:pPr>
            <a:r>
              <a:rPr lang="en-AU" dirty="0"/>
              <a:t>It is also a good idea to keep a portable record of this information – for instance, this will be useful to take with you on excursions and use if there are any emergencies.</a:t>
            </a:r>
            <a:endParaRPr lang="en-GB" dirty="0"/>
          </a:p>
          <a:p>
            <a:pPr marL="0" indent="0">
              <a:buNone/>
            </a:pPr>
            <a:r>
              <a:rPr lang="en-AU" dirty="0"/>
              <a:t>This portable record can be kept in a </a:t>
            </a:r>
            <a:br>
              <a:rPr lang="en-AU" dirty="0"/>
            </a:br>
            <a:r>
              <a:rPr lang="en-AU" dirty="0"/>
              <a:t>small phone book or a sheet of paper, </a:t>
            </a:r>
            <a:br>
              <a:rPr lang="en-AU" dirty="0"/>
            </a:br>
            <a:r>
              <a:rPr lang="en-AU" dirty="0"/>
              <a:t>depending on how many children you </a:t>
            </a:r>
            <a:br>
              <a:rPr lang="en-AU" dirty="0"/>
            </a:br>
            <a:r>
              <a:rPr lang="en-AU" dirty="0"/>
              <a:t>have in your care.</a:t>
            </a:r>
            <a:endParaRPr lang="en-GB" dirty="0"/>
          </a:p>
          <a:p>
            <a:endParaRPr lang="en-GB" dirty="0"/>
          </a:p>
        </p:txBody>
      </p:sp>
      <p:pic>
        <p:nvPicPr>
          <p:cNvPr id="5" name="Picture 4" descr="C:\Users\Tom\Desktop\Pictures\ArtWork\Animations\stick_figure_walking_reading_book_500_wht.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3933056"/>
            <a:ext cx="2411760" cy="2924944"/>
          </a:xfrm>
          <a:prstGeom prst="rect">
            <a:avLst/>
          </a:prstGeom>
          <a:noFill/>
          <a:ln>
            <a:noFill/>
          </a:ln>
        </p:spPr>
      </p:pic>
    </p:spTree>
    <p:extLst>
      <p:ext uri="{BB962C8B-B14F-4D97-AF65-F5344CB8AC3E}">
        <p14:creationId xmlns:p14="http://schemas.microsoft.com/office/powerpoint/2010/main" val="258803955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br>
              <a:rPr lang="en-GB" dirty="0"/>
            </a:br>
            <a:r>
              <a:rPr lang="en-GB" sz="4900" dirty="0"/>
              <a:t>Activity</a:t>
            </a:r>
            <a:r>
              <a:rPr lang="en-AU" sz="4900" dirty="0"/>
              <a:t> 7E</a:t>
            </a:r>
            <a:br>
              <a:rPr lang="en-AU" dirty="0"/>
            </a:br>
            <a:endParaRPr lang="en-CA" sz="3100" dirty="0"/>
          </a:p>
        </p:txBody>
      </p:sp>
      <p:pic>
        <p:nvPicPr>
          <p:cNvPr id="6"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extLst>
      <p:ext uri="{BB962C8B-B14F-4D97-AF65-F5344CB8AC3E}">
        <p14:creationId xmlns:p14="http://schemas.microsoft.com/office/powerpoint/2010/main" val="409540818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903</TotalTime>
  <Words>2185</Words>
  <Application>Microsoft Office PowerPoint</Application>
  <PresentationFormat>On-screen Show (4:3)</PresentationFormat>
  <Paragraphs>413</Paragraphs>
  <Slides>102</Slides>
  <Notes>58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102</vt:i4>
      </vt:variant>
    </vt:vector>
  </HeadingPairs>
  <TitlesOfParts>
    <vt:vector size="107" baseType="lpstr">
      <vt:lpstr>Arial</vt:lpstr>
      <vt:lpstr>Calibri</vt:lpstr>
      <vt:lpstr>Times New Roman</vt:lpstr>
      <vt:lpstr>Wingdings</vt:lpstr>
      <vt:lpstr>Office Theme</vt:lpstr>
      <vt:lpstr>PowerPoint Presentation</vt:lpstr>
      <vt:lpstr>Support each child’s health needs</vt:lpstr>
      <vt:lpstr>Children’s health requirements  and routines</vt:lpstr>
      <vt:lpstr>Routines</vt:lpstr>
      <vt:lpstr> Activity 1A </vt:lpstr>
      <vt:lpstr>Support each child’s health needs</vt:lpstr>
      <vt:lpstr>Concerns about child’s health needs</vt:lpstr>
      <vt:lpstr> Activity 1B </vt:lpstr>
      <vt:lpstr>Support each child’s health needs</vt:lpstr>
      <vt:lpstr>Checking health information</vt:lpstr>
      <vt:lpstr>National Quality Standards</vt:lpstr>
      <vt:lpstr> Activity 1C </vt:lpstr>
      <vt:lpstr>Support each child’s health needs</vt:lpstr>
      <vt:lpstr>Medical management plans</vt:lpstr>
      <vt:lpstr> Activity 1D </vt:lpstr>
      <vt:lpstr>Provide for each child’s comfort</vt:lpstr>
      <vt:lpstr>Grouping children</vt:lpstr>
      <vt:lpstr>Making space for rest</vt:lpstr>
      <vt:lpstr> Activity 2A </vt:lpstr>
      <vt:lpstr>Provide for each child’s comfort</vt:lpstr>
      <vt:lpstr>Active experiences</vt:lpstr>
      <vt:lpstr>Restful experiences</vt:lpstr>
      <vt:lpstr> Activity 2B </vt:lpstr>
      <vt:lpstr>Promote and implement effective hygiene practices</vt:lpstr>
      <vt:lpstr>Promote and implement effective hygiene practices</vt:lpstr>
      <vt:lpstr>Effective hygiene practices</vt:lpstr>
      <vt:lpstr>Scheduling washing of children’s toys and equipment</vt:lpstr>
      <vt:lpstr>Hand washing procedure</vt:lpstr>
      <vt:lpstr> Activity 3A </vt:lpstr>
      <vt:lpstr>Take steps to control the spread of infectious diseases</vt:lpstr>
      <vt:lpstr>Configuring groupings of children</vt:lpstr>
      <vt:lpstr>Common childhood diseases</vt:lpstr>
      <vt:lpstr> Activity 4A </vt:lpstr>
      <vt:lpstr>Take steps to control the spread of infectious diseases</vt:lpstr>
      <vt:lpstr>Health and safety guidelines</vt:lpstr>
      <vt:lpstr>Health and safety guidelines</vt:lpstr>
      <vt:lpstr>National Quality Framework (NQF)</vt:lpstr>
      <vt:lpstr> Activity 4B </vt:lpstr>
      <vt:lpstr>Take steps to control the spread of infectious diseases</vt:lpstr>
      <vt:lpstr>Take steps to control the spread of infectious diseases</vt:lpstr>
      <vt:lpstr>Notify families of illness and injuries</vt:lpstr>
      <vt:lpstr>Advising families and  public health authorities</vt:lpstr>
      <vt:lpstr>Notifiable diseases</vt:lpstr>
      <vt:lpstr> Activity 4C </vt:lpstr>
      <vt:lpstr>Take steps to control the spread of infectious diseases</vt:lpstr>
      <vt:lpstr>Immunisation status</vt:lpstr>
      <vt:lpstr> Activity 4D </vt:lpstr>
      <vt:lpstr>Ensure adequate supervision of children</vt:lpstr>
      <vt:lpstr>Arrange equipment, furniture  and activities</vt:lpstr>
      <vt:lpstr> Activity 5A </vt:lpstr>
      <vt:lpstr>Ensure adequate supervision of children</vt:lpstr>
      <vt:lpstr>Informing about supervision arrangements</vt:lpstr>
      <vt:lpstr> Activity 5B </vt:lpstr>
      <vt:lpstr>Ensure adequate supervision of children</vt:lpstr>
      <vt:lpstr>Undertake a risk assessment</vt:lpstr>
      <vt:lpstr>Undertake a risk assessment</vt:lpstr>
      <vt:lpstr> Activity 5C </vt:lpstr>
      <vt:lpstr>Take precaution to protect children from harm</vt:lpstr>
      <vt:lpstr>Safety checks</vt:lpstr>
      <vt:lpstr> Activity 6A </vt:lpstr>
      <vt:lpstr>Take precaution to protect children from harm</vt:lpstr>
      <vt:lpstr>Risk minimisation plans</vt:lpstr>
      <vt:lpstr> Activity 6B </vt:lpstr>
      <vt:lpstr>Take precaution to protect children from harm</vt:lpstr>
      <vt:lpstr>Warning signs</vt:lpstr>
      <vt:lpstr> Activity 6C </vt:lpstr>
      <vt:lpstr>Take precaution to protect children from harm</vt:lpstr>
      <vt:lpstr>Safety of any drinks, food and cooking utensils and appliances</vt:lpstr>
      <vt:lpstr>Personal hygiene requirements</vt:lpstr>
      <vt:lpstr> Activity 6D </vt:lpstr>
      <vt:lpstr>Take precaution to protect children from harm</vt:lpstr>
      <vt:lpstr>Moving and fitting car seats, restraints and booster seats</vt:lpstr>
      <vt:lpstr>Types of child seat to use</vt:lpstr>
      <vt:lpstr> Activity 6E </vt:lpstr>
      <vt:lpstr>Take precaution to protect children from harm</vt:lpstr>
      <vt:lpstr>Records of pest/vermin inspections and/or eradications</vt:lpstr>
      <vt:lpstr>Signs of pest/vermin presence </vt:lpstr>
      <vt:lpstr> Activity 6F </vt:lpstr>
      <vt:lpstr>Take precaution to protect children from harm</vt:lpstr>
      <vt:lpstr>Monitoring who enters  and leaves the premises</vt:lpstr>
      <vt:lpstr>Monitoring who enters  and leaves the premises</vt:lpstr>
      <vt:lpstr> Activity 6G </vt:lpstr>
      <vt:lpstr>Take precaution to protect children from harm</vt:lpstr>
      <vt:lpstr>Informing families of excursions</vt:lpstr>
      <vt:lpstr> Activity 6H </vt:lpstr>
      <vt:lpstr>Develop plans to effectively manage incidents and emergencies</vt:lpstr>
      <vt:lpstr>Displaying emergency procedures</vt:lpstr>
      <vt:lpstr> Activity 7A </vt:lpstr>
      <vt:lpstr>Develop plans to effectively manage incidents and emergencies</vt:lpstr>
      <vt:lpstr>Phoning in emergencies</vt:lpstr>
      <vt:lpstr> Activity 7B </vt:lpstr>
      <vt:lpstr>Develop plans to effectively manage incidents and emergencies</vt:lpstr>
      <vt:lpstr>Communicating emergency information</vt:lpstr>
      <vt:lpstr> Activity 7C </vt:lpstr>
      <vt:lpstr>Develop plans to effectively manage incidents and emergencies</vt:lpstr>
      <vt:lpstr>Emergency drills</vt:lpstr>
      <vt:lpstr> Activity 7D </vt:lpstr>
      <vt:lpstr>Develop plans to effectively manage incidents and emergencies</vt:lpstr>
      <vt:lpstr>Maintain a portable record of children’s emergency contacts</vt:lpstr>
      <vt:lpstr> Activity 7E </vt:lpstr>
      <vt:lpstr>Summative Assessments</vt:lpstr>
      <vt:lpstr>Summary and Feedback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Jamie</cp:lastModifiedBy>
  <cp:revision>254</cp:revision>
  <dcterms:created xsi:type="dcterms:W3CDTF">2011-08-26T06:48:04Z</dcterms:created>
  <dcterms:modified xsi:type="dcterms:W3CDTF">2018-02-05T13:46:23Z</dcterms:modified>
</cp:coreProperties>
</file>