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56" r:id="rId2"/>
    <p:sldId id="263" r:id="rId3"/>
    <p:sldId id="271" r:id="rId4"/>
    <p:sldId id="266" r:id="rId5"/>
    <p:sldId id="269" r:id="rId6"/>
    <p:sldId id="270" r:id="rId7"/>
    <p:sldId id="267" r:id="rId8"/>
    <p:sldId id="268" r:id="rId9"/>
    <p:sldId id="272" r:id="rId10"/>
    <p:sldId id="274" r:id="rId11"/>
    <p:sldId id="275" r:id="rId12"/>
    <p:sldId id="276" r:id="rId13"/>
    <p:sldId id="277" r:id="rId14"/>
    <p:sldId id="278" r:id="rId15"/>
    <p:sldId id="279" r:id="rId16"/>
    <p:sldId id="283" r:id="rId17"/>
    <p:sldId id="280" r:id="rId18"/>
    <p:sldId id="281" r:id="rId19"/>
    <p:sldId id="282" r:id="rId20"/>
    <p:sldId id="284" r:id="rId21"/>
    <p:sldId id="285" r:id="rId22"/>
    <p:sldId id="286" r:id="rId23"/>
    <p:sldId id="287" r:id="rId24"/>
    <p:sldId id="288" r:id="rId25"/>
    <p:sldId id="289" r:id="rId26"/>
    <p:sldId id="290" r:id="rId27"/>
    <p:sldId id="258" r:id="rId28"/>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16D9F66E-5EB9-4882-86FB-DCBF35E3C3E4}" styleName="Medium Style 4 - Accent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solidFill>
            <a:schemeClr val="accent6">
              <a:tint val="20000"/>
            </a:schemeClr>
          </a:solidFill>
        </a:fill>
      </a:tcStyle>
    </a:wholeTbl>
    <a:band1H>
      <a:tcStyle>
        <a:tcBdr/>
        <a:fill>
          <a:solidFill>
            <a:schemeClr val="accent6">
              <a:tint val="40000"/>
            </a:schemeClr>
          </a:solidFill>
        </a:fill>
      </a:tcStyle>
    </a:band1H>
    <a:band1V>
      <a:tcStyle>
        <a:tcBdr/>
        <a:fill>
          <a:solidFill>
            <a:schemeClr val="accent6">
              <a:tint val="40000"/>
            </a:schemeClr>
          </a:solidFill>
        </a:fill>
      </a:tcStyle>
    </a:band1V>
    <a:lastCol>
      <a:tcTxStyle b="on"/>
      <a:tcStyle>
        <a:tcBdr/>
      </a:tcStyle>
    </a:lastCol>
    <a:firstCol>
      <a:tcTxStyle b="on"/>
      <a:tcStyle>
        <a:tcBdr/>
      </a:tcStyle>
    </a:firstCol>
    <a:lastRow>
      <a:tcTxStyle b="on"/>
      <a:tcStyle>
        <a:tcBdr>
          <a:top>
            <a:ln w="25400" cmpd="sng">
              <a:solidFill>
                <a:schemeClr val="accent6"/>
              </a:solidFill>
            </a:ln>
          </a:top>
        </a:tcBdr>
        <a:fill>
          <a:solidFill>
            <a:schemeClr val="accent6">
              <a:tint val="20000"/>
            </a:schemeClr>
          </a:solidFill>
        </a:fill>
      </a:tcStyle>
    </a:lastRow>
    <a:firstRow>
      <a:tcTxStyle b="on"/>
      <a:tcStyle>
        <a:tcBdr/>
        <a:fill>
          <a:solidFill>
            <a:schemeClr val="accent6">
              <a:tint val="20000"/>
            </a:schemeClr>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5202B0CA-FC54-4496-8BCA-5EF66A818D29}" styleName="Dark Style 2">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dk1">
              <a:tint val="20000"/>
            </a:schemeClr>
          </a:solidFill>
        </a:fill>
      </a:tcStyle>
    </a:wholeTbl>
    <a:band1H>
      <a:tcStyle>
        <a:tcBdr/>
        <a:fill>
          <a:solidFill>
            <a:schemeClr val="dk1">
              <a:tint val="40000"/>
            </a:schemeClr>
          </a:solidFill>
        </a:fill>
      </a:tcStyle>
    </a:band1H>
    <a:band1V>
      <a:tcStyle>
        <a:tcBdr/>
        <a:fill>
          <a:solidFill>
            <a:schemeClr val="dk1">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dk1">
              <a:tint val="20000"/>
            </a:schemeClr>
          </a:solidFill>
        </a:fill>
      </a:tcStyle>
    </a:lastRow>
    <a:firstRow>
      <a:tcTxStyle b="on">
        <a:fontRef idx="minor">
          <a:scrgbClr r="0" g="0" b="0"/>
        </a:fontRef>
        <a:schemeClr val="lt1"/>
      </a:tcTxStyle>
      <a:tcStyle>
        <a:tcBdr/>
        <a:fill>
          <a:solidFill>
            <a:schemeClr val="dk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621"/>
    <p:restoredTop sz="94677"/>
  </p:normalViewPr>
  <p:slideViewPr>
    <p:cSldViewPr snapToGrid="0" snapToObjects="1">
      <p:cViewPr varScale="1">
        <p:scale>
          <a:sx n="112" d="100"/>
          <a:sy n="112" d="100"/>
        </p:scale>
        <p:origin x="258" y="108"/>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96CDD2B9-1CA1-1249-8E1F-5258F8BD0B6E}" type="datetimeFigureOut">
              <a:rPr lang="en-US" smtClean="0"/>
              <a:t>7/30/2018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402534A-8BAB-654B-B7E3-427727216B24}" type="slidenum">
              <a:rPr lang="en-US" smtClean="0"/>
              <a:t>‹#›</a:t>
            </a:fld>
            <a:endParaRPr lang="en-US"/>
          </a:p>
        </p:txBody>
      </p:sp>
    </p:spTree>
    <p:extLst>
      <p:ext uri="{BB962C8B-B14F-4D97-AF65-F5344CB8AC3E}">
        <p14:creationId xmlns:p14="http://schemas.microsoft.com/office/powerpoint/2010/main" val="357171998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96CDD2B9-1CA1-1249-8E1F-5258F8BD0B6E}" type="datetimeFigureOut">
              <a:rPr lang="en-US" smtClean="0"/>
              <a:t>7/30/2018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402534A-8BAB-654B-B7E3-427727216B24}" type="slidenum">
              <a:rPr lang="en-US" smtClean="0"/>
              <a:t>‹#›</a:t>
            </a:fld>
            <a:endParaRPr lang="en-US"/>
          </a:p>
        </p:txBody>
      </p:sp>
    </p:spTree>
    <p:extLst>
      <p:ext uri="{BB962C8B-B14F-4D97-AF65-F5344CB8AC3E}">
        <p14:creationId xmlns:p14="http://schemas.microsoft.com/office/powerpoint/2010/main" val="206334721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96CDD2B9-1CA1-1249-8E1F-5258F8BD0B6E}" type="datetimeFigureOut">
              <a:rPr lang="en-US" smtClean="0"/>
              <a:t>7/30/2018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402534A-8BAB-654B-B7E3-427727216B24}" type="slidenum">
              <a:rPr lang="en-US" smtClean="0"/>
              <a:t>‹#›</a:t>
            </a:fld>
            <a:endParaRPr lang="en-US"/>
          </a:p>
        </p:txBody>
      </p:sp>
    </p:spTree>
    <p:extLst>
      <p:ext uri="{BB962C8B-B14F-4D97-AF65-F5344CB8AC3E}">
        <p14:creationId xmlns:p14="http://schemas.microsoft.com/office/powerpoint/2010/main" val="330471794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96CDD2B9-1CA1-1249-8E1F-5258F8BD0B6E}" type="datetimeFigureOut">
              <a:rPr lang="en-US" smtClean="0"/>
              <a:t>7/30/2018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402534A-8BAB-654B-B7E3-427727216B24}" type="slidenum">
              <a:rPr lang="en-US" smtClean="0"/>
              <a:t>‹#›</a:t>
            </a:fld>
            <a:endParaRPr lang="en-US"/>
          </a:p>
        </p:txBody>
      </p:sp>
    </p:spTree>
    <p:extLst>
      <p:ext uri="{BB962C8B-B14F-4D97-AF65-F5344CB8AC3E}">
        <p14:creationId xmlns:p14="http://schemas.microsoft.com/office/powerpoint/2010/main" val="200433746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96CDD2B9-1CA1-1249-8E1F-5258F8BD0B6E}" type="datetimeFigureOut">
              <a:rPr lang="en-US" smtClean="0"/>
              <a:t>7/30/2018</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2402534A-8BAB-654B-B7E3-427727216B24}" type="slidenum">
              <a:rPr lang="en-US" smtClean="0"/>
              <a:t>‹#›</a:t>
            </a:fld>
            <a:endParaRPr lang="en-US"/>
          </a:p>
        </p:txBody>
      </p:sp>
    </p:spTree>
    <p:extLst>
      <p:ext uri="{BB962C8B-B14F-4D97-AF65-F5344CB8AC3E}">
        <p14:creationId xmlns:p14="http://schemas.microsoft.com/office/powerpoint/2010/main" val="306402409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96CDD2B9-1CA1-1249-8E1F-5258F8BD0B6E}" type="datetimeFigureOut">
              <a:rPr lang="en-US" smtClean="0"/>
              <a:t>7/30/2018</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2402534A-8BAB-654B-B7E3-427727216B24}" type="slidenum">
              <a:rPr lang="en-US" smtClean="0"/>
              <a:t>‹#›</a:t>
            </a:fld>
            <a:endParaRPr lang="en-US"/>
          </a:p>
        </p:txBody>
      </p:sp>
    </p:spTree>
    <p:extLst>
      <p:ext uri="{BB962C8B-B14F-4D97-AF65-F5344CB8AC3E}">
        <p14:creationId xmlns:p14="http://schemas.microsoft.com/office/powerpoint/2010/main" val="238227295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6CDD2B9-1CA1-1249-8E1F-5258F8BD0B6E}" type="datetimeFigureOut">
              <a:rPr lang="en-US" smtClean="0"/>
              <a:t>7/30/2018</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2402534A-8BAB-654B-B7E3-427727216B24}" type="slidenum">
              <a:rPr lang="en-US" smtClean="0"/>
              <a:t>‹#›</a:t>
            </a:fld>
            <a:endParaRPr lang="en-US"/>
          </a:p>
        </p:txBody>
      </p:sp>
    </p:spTree>
    <p:extLst>
      <p:ext uri="{BB962C8B-B14F-4D97-AF65-F5344CB8AC3E}">
        <p14:creationId xmlns:p14="http://schemas.microsoft.com/office/powerpoint/2010/main" val="174745477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96CDD2B9-1CA1-1249-8E1F-5258F8BD0B6E}" type="datetimeFigureOut">
              <a:rPr lang="en-US" smtClean="0"/>
              <a:t>7/30/2018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402534A-8BAB-654B-B7E3-427727216B24}" type="slidenum">
              <a:rPr lang="en-US" smtClean="0"/>
              <a:t>‹#›</a:t>
            </a:fld>
            <a:endParaRPr lang="en-US"/>
          </a:p>
        </p:txBody>
      </p:sp>
    </p:spTree>
    <p:extLst>
      <p:ext uri="{BB962C8B-B14F-4D97-AF65-F5344CB8AC3E}">
        <p14:creationId xmlns:p14="http://schemas.microsoft.com/office/powerpoint/2010/main" val="363909752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96CDD2B9-1CA1-1249-8E1F-5258F8BD0B6E}" type="datetimeFigureOut">
              <a:rPr lang="en-US" smtClean="0"/>
              <a:t>7/30/2018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402534A-8BAB-654B-B7E3-427727216B24}" type="slidenum">
              <a:rPr lang="en-US" smtClean="0"/>
              <a:t>‹#›</a:t>
            </a:fld>
            <a:endParaRPr lang="en-US"/>
          </a:p>
        </p:txBody>
      </p:sp>
    </p:spTree>
    <p:extLst>
      <p:ext uri="{BB962C8B-B14F-4D97-AF65-F5344CB8AC3E}">
        <p14:creationId xmlns:p14="http://schemas.microsoft.com/office/powerpoint/2010/main" val="351218822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96CDD2B9-1CA1-1249-8E1F-5258F8BD0B6E}" type="datetimeFigureOut">
              <a:rPr lang="en-US" smtClean="0"/>
              <a:t>7/30/2018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402534A-8BAB-654B-B7E3-427727216B24}" type="slidenum">
              <a:rPr lang="en-US" smtClean="0"/>
              <a:t>‹#›</a:t>
            </a:fld>
            <a:endParaRPr lang="en-US"/>
          </a:p>
        </p:txBody>
      </p:sp>
    </p:spTree>
    <p:extLst>
      <p:ext uri="{BB962C8B-B14F-4D97-AF65-F5344CB8AC3E}">
        <p14:creationId xmlns:p14="http://schemas.microsoft.com/office/powerpoint/2010/main" val="167523149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96CDD2B9-1CA1-1249-8E1F-5258F8BD0B6E}" type="datetimeFigureOut">
              <a:rPr lang="en-US" smtClean="0"/>
              <a:t>7/30/2018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402534A-8BAB-654B-B7E3-427727216B24}" type="slidenum">
              <a:rPr lang="en-US" smtClean="0"/>
              <a:t>‹#›</a:t>
            </a:fld>
            <a:endParaRPr lang="en-US"/>
          </a:p>
        </p:txBody>
      </p:sp>
    </p:spTree>
    <p:extLst>
      <p:ext uri="{BB962C8B-B14F-4D97-AF65-F5344CB8AC3E}">
        <p14:creationId xmlns:p14="http://schemas.microsoft.com/office/powerpoint/2010/main" val="100668029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6CDD2B9-1CA1-1249-8E1F-5258F8BD0B6E}" type="datetimeFigureOut">
              <a:rPr lang="en-US" smtClean="0"/>
              <a:t>7/30/2018</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402534A-8BAB-654B-B7E3-427727216B24}" type="slidenum">
              <a:rPr lang="en-US" smtClean="0"/>
              <a:t>‹#›</a:t>
            </a:fld>
            <a:endParaRPr lang="en-US"/>
          </a:p>
        </p:txBody>
      </p:sp>
      <p:pic>
        <p:nvPicPr>
          <p:cNvPr id="7" name="Picture 6"/>
          <p:cNvPicPr>
            <a:picLocks noChangeAspect="1"/>
          </p:cNvPicPr>
          <p:nvPr userDrawn="1"/>
        </p:nvPicPr>
        <p:blipFill>
          <a:blip r:embed="rId13"/>
          <a:stretch>
            <a:fillRect/>
          </a:stretch>
        </p:blipFill>
        <p:spPr>
          <a:xfrm>
            <a:off x="0" y="0"/>
            <a:ext cx="9156700" cy="508000"/>
          </a:xfrm>
          <a:prstGeom prst="rect">
            <a:avLst/>
          </a:prstGeom>
        </p:spPr>
      </p:pic>
    </p:spTree>
    <p:extLst>
      <p:ext uri="{BB962C8B-B14F-4D97-AF65-F5344CB8AC3E}">
        <p14:creationId xmlns:p14="http://schemas.microsoft.com/office/powerpoint/2010/main" val="204002434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stretch>
            <a:fillRect/>
          </a:stretch>
        </p:blipFill>
        <p:spPr>
          <a:xfrm>
            <a:off x="0" y="7609"/>
            <a:ext cx="9143999" cy="6848487"/>
          </a:xfrm>
          <a:prstGeom prst="rect">
            <a:avLst/>
          </a:prstGeom>
        </p:spPr>
      </p:pic>
      <p:sp>
        <p:nvSpPr>
          <p:cNvPr id="2" name="TextBox 1"/>
          <p:cNvSpPr txBox="1"/>
          <p:nvPr/>
        </p:nvSpPr>
        <p:spPr>
          <a:xfrm>
            <a:off x="152400" y="2717800"/>
            <a:ext cx="8267700" cy="2677656"/>
          </a:xfrm>
          <a:prstGeom prst="rect">
            <a:avLst/>
          </a:prstGeom>
          <a:noFill/>
        </p:spPr>
        <p:txBody>
          <a:bodyPr wrap="square" rtlCol="0">
            <a:spAutoFit/>
          </a:bodyPr>
          <a:lstStyle/>
          <a:p>
            <a:r>
              <a:rPr lang="en-AU" sz="2800" dirty="0" smtClean="0"/>
              <a:t>RISK MANAGEMENT </a:t>
            </a:r>
            <a:endParaRPr lang="en-AU" sz="2800" dirty="0" smtClean="0"/>
          </a:p>
          <a:p>
            <a:endParaRPr lang="en-AU" sz="2800" dirty="0"/>
          </a:p>
          <a:p>
            <a:endParaRPr lang="en-AU" sz="2800" dirty="0" smtClean="0"/>
          </a:p>
          <a:p>
            <a:endParaRPr lang="en-AU" sz="2800" dirty="0"/>
          </a:p>
          <a:p>
            <a:endParaRPr lang="en-AU" sz="2800" dirty="0" smtClean="0"/>
          </a:p>
          <a:p>
            <a:r>
              <a:rPr lang="en-AU" sz="2800" dirty="0" smtClean="0"/>
              <a:t>WORK HEALTH AND SAFETY OFFICER</a:t>
            </a:r>
            <a:endParaRPr lang="en-AU" sz="2800" dirty="0"/>
          </a:p>
        </p:txBody>
      </p:sp>
    </p:spTree>
    <p:extLst>
      <p:ext uri="{BB962C8B-B14F-4D97-AF65-F5344CB8AC3E}">
        <p14:creationId xmlns:p14="http://schemas.microsoft.com/office/powerpoint/2010/main" val="333708228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Assessment Criteria</a:t>
            </a:r>
            <a:endParaRPr lang="en-AU" dirty="0"/>
          </a:p>
        </p:txBody>
      </p:sp>
      <p:sp>
        <p:nvSpPr>
          <p:cNvPr id="3" name="Content Placeholder 2"/>
          <p:cNvSpPr>
            <a:spLocks noGrp="1"/>
          </p:cNvSpPr>
          <p:nvPr>
            <p:ph idx="1"/>
          </p:nvPr>
        </p:nvSpPr>
        <p:spPr/>
        <p:txBody>
          <a:bodyPr/>
          <a:lstStyle/>
          <a:p>
            <a:r>
              <a:rPr lang="en-AU" dirty="0" smtClean="0"/>
              <a:t>Identification</a:t>
            </a:r>
          </a:p>
          <a:p>
            <a:r>
              <a:rPr lang="en-AU" dirty="0" smtClean="0"/>
              <a:t>Risk assessment</a:t>
            </a:r>
          </a:p>
          <a:p>
            <a:r>
              <a:rPr lang="en-AU" dirty="0" smtClean="0"/>
              <a:t>Risk control</a:t>
            </a:r>
          </a:p>
          <a:p>
            <a:r>
              <a:rPr lang="en-AU" dirty="0" smtClean="0"/>
              <a:t>Monitoring and review</a:t>
            </a:r>
            <a:endParaRPr lang="en-AU" dirty="0"/>
          </a:p>
        </p:txBody>
      </p:sp>
    </p:spTree>
    <p:extLst>
      <p:ext uri="{BB962C8B-B14F-4D97-AF65-F5344CB8AC3E}">
        <p14:creationId xmlns:p14="http://schemas.microsoft.com/office/powerpoint/2010/main" val="2916365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Key terms</a:t>
            </a:r>
            <a:endParaRPr lang="en-AU" dirty="0"/>
          </a:p>
        </p:txBody>
      </p:sp>
      <p:sp>
        <p:nvSpPr>
          <p:cNvPr id="3" name="Content Placeholder 2"/>
          <p:cNvSpPr>
            <a:spLocks noGrp="1"/>
          </p:cNvSpPr>
          <p:nvPr>
            <p:ph idx="1"/>
          </p:nvPr>
        </p:nvSpPr>
        <p:spPr>
          <a:xfrm>
            <a:off x="457200" y="1600200"/>
            <a:ext cx="8229600" cy="4792054"/>
          </a:xfrm>
        </p:spPr>
        <p:txBody>
          <a:bodyPr>
            <a:normAutofit fontScale="77500" lnSpcReduction="20000"/>
          </a:bodyPr>
          <a:lstStyle/>
          <a:p>
            <a:pPr marL="0" indent="0">
              <a:buNone/>
            </a:pPr>
            <a:r>
              <a:rPr lang="en-AU" b="1" dirty="0"/>
              <a:t>Hazard </a:t>
            </a:r>
            <a:r>
              <a:rPr lang="en-AU" dirty="0"/>
              <a:t>means a situation or thing that has the potential to harm a person. Hazards at work may include: noisy machinery, a moving forklift, chemicals, electricity, working at heights, a repetitive job, bullying and violence at the workplace. </a:t>
            </a:r>
            <a:endParaRPr lang="en-AU" dirty="0" smtClean="0"/>
          </a:p>
          <a:p>
            <a:pPr marL="0" indent="0">
              <a:buNone/>
            </a:pPr>
            <a:endParaRPr lang="en-AU" dirty="0"/>
          </a:p>
          <a:p>
            <a:pPr marL="0" indent="0">
              <a:buNone/>
            </a:pPr>
            <a:r>
              <a:rPr lang="en-AU" b="1" dirty="0"/>
              <a:t>Risk </a:t>
            </a:r>
            <a:r>
              <a:rPr lang="en-AU" dirty="0"/>
              <a:t>is the possibility that harm (death, injury or illness) might occur when exposed to a hazard. </a:t>
            </a:r>
            <a:endParaRPr lang="en-AU" dirty="0" smtClean="0"/>
          </a:p>
          <a:p>
            <a:pPr marL="0" indent="0">
              <a:buNone/>
            </a:pPr>
            <a:endParaRPr lang="en-AU" dirty="0"/>
          </a:p>
          <a:p>
            <a:pPr marL="0" indent="0">
              <a:buNone/>
            </a:pPr>
            <a:r>
              <a:rPr lang="en-AU" b="1" dirty="0"/>
              <a:t>Risk control </a:t>
            </a:r>
            <a:r>
              <a:rPr lang="en-AU" dirty="0"/>
              <a:t>means taking action to eliminate health and safety risks so far as is reasonably practicable, and if that is not possible, minimising the risks so far as is reasonably practicable. Eliminating a hazard will also eliminate any risks associated with that hazard. </a:t>
            </a:r>
            <a:endParaRPr lang="en-AU" dirty="0"/>
          </a:p>
        </p:txBody>
      </p:sp>
    </p:spTree>
    <p:extLst>
      <p:ext uri="{BB962C8B-B14F-4D97-AF65-F5344CB8AC3E}">
        <p14:creationId xmlns:p14="http://schemas.microsoft.com/office/powerpoint/2010/main" val="139742312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Responsibilities </a:t>
            </a:r>
            <a:endParaRPr lang="en-AU" dirty="0"/>
          </a:p>
        </p:txBody>
      </p:sp>
      <p:sp>
        <p:nvSpPr>
          <p:cNvPr id="3" name="Content Placeholder 2"/>
          <p:cNvSpPr>
            <a:spLocks noGrp="1"/>
          </p:cNvSpPr>
          <p:nvPr>
            <p:ph idx="1"/>
          </p:nvPr>
        </p:nvSpPr>
        <p:spPr/>
        <p:txBody>
          <a:bodyPr>
            <a:normAutofit fontScale="77500" lnSpcReduction="20000"/>
          </a:bodyPr>
          <a:lstStyle/>
          <a:p>
            <a:pPr marL="0" indent="0">
              <a:buNone/>
            </a:pPr>
            <a:r>
              <a:rPr lang="en-AU" b="1" dirty="0"/>
              <a:t>Persons conducting a business or undertaking </a:t>
            </a:r>
            <a:r>
              <a:rPr lang="en-AU" b="1" dirty="0" smtClean="0"/>
              <a:t>(PCBU) </a:t>
            </a:r>
            <a:r>
              <a:rPr lang="en-AU" dirty="0" smtClean="0"/>
              <a:t>will </a:t>
            </a:r>
            <a:r>
              <a:rPr lang="en-AU" dirty="0"/>
              <a:t>have health and safety duties to manage risks if they: </a:t>
            </a:r>
          </a:p>
          <a:p>
            <a:r>
              <a:rPr lang="en-AU" dirty="0" smtClean="0"/>
              <a:t>engage </a:t>
            </a:r>
            <a:r>
              <a:rPr lang="en-AU" dirty="0"/>
              <a:t>workers to undertake work for them, or if they direct or influence work carried out by workers </a:t>
            </a:r>
          </a:p>
          <a:p>
            <a:r>
              <a:rPr lang="en-AU" dirty="0" smtClean="0"/>
              <a:t>may </a:t>
            </a:r>
            <a:r>
              <a:rPr lang="en-AU" dirty="0"/>
              <a:t>put other people at risk from the conduct of their business or undertaking </a:t>
            </a:r>
          </a:p>
          <a:p>
            <a:r>
              <a:rPr lang="en-AU" dirty="0" smtClean="0"/>
              <a:t>manage </a:t>
            </a:r>
            <a:r>
              <a:rPr lang="en-AU" dirty="0"/>
              <a:t>or control the workplace or fixtures, fittings or plant at the workplace </a:t>
            </a:r>
          </a:p>
          <a:p>
            <a:r>
              <a:rPr lang="en-AU" dirty="0" smtClean="0"/>
              <a:t>design</a:t>
            </a:r>
            <a:r>
              <a:rPr lang="en-AU" dirty="0"/>
              <a:t>, manufacture, import or supply plant, substances or structures for use at a workplace </a:t>
            </a:r>
          </a:p>
          <a:p>
            <a:r>
              <a:rPr lang="en-AU" dirty="0" smtClean="0"/>
              <a:t>install</a:t>
            </a:r>
            <a:r>
              <a:rPr lang="en-AU" dirty="0"/>
              <a:t>, construct or commission plant or structures at a workplace. </a:t>
            </a:r>
          </a:p>
          <a:p>
            <a:pPr marL="0" indent="0">
              <a:buNone/>
            </a:pPr>
            <a:endParaRPr lang="en-AU" dirty="0"/>
          </a:p>
        </p:txBody>
      </p:sp>
    </p:spTree>
    <p:extLst>
      <p:ext uri="{BB962C8B-B14F-4D97-AF65-F5344CB8AC3E}">
        <p14:creationId xmlns:p14="http://schemas.microsoft.com/office/powerpoint/2010/main" val="138483255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Responsibilities </a:t>
            </a:r>
            <a:endParaRPr lang="en-AU" dirty="0"/>
          </a:p>
        </p:txBody>
      </p:sp>
      <p:sp>
        <p:nvSpPr>
          <p:cNvPr id="3" name="Content Placeholder 2"/>
          <p:cNvSpPr>
            <a:spLocks noGrp="1"/>
          </p:cNvSpPr>
          <p:nvPr>
            <p:ph idx="1"/>
          </p:nvPr>
        </p:nvSpPr>
        <p:spPr/>
        <p:txBody>
          <a:bodyPr>
            <a:normAutofit fontScale="77500" lnSpcReduction="20000"/>
          </a:bodyPr>
          <a:lstStyle/>
          <a:p>
            <a:pPr marL="0" indent="0">
              <a:buNone/>
            </a:pPr>
            <a:r>
              <a:rPr lang="en-AU" b="1" dirty="0"/>
              <a:t>Officers </a:t>
            </a:r>
            <a:r>
              <a:rPr lang="en-AU" dirty="0"/>
              <a:t>(for example company directors) must exercise due diligence to ensure that the business or undertaking complies with the Act and Regulations. This includes taking reasonable steps to: </a:t>
            </a:r>
          </a:p>
          <a:p>
            <a:r>
              <a:rPr lang="en-AU" dirty="0" smtClean="0"/>
              <a:t>gain </a:t>
            </a:r>
            <a:r>
              <a:rPr lang="en-AU" dirty="0"/>
              <a:t>an understanding of the hazards and risks associated with the operations of the business or undertaking </a:t>
            </a:r>
          </a:p>
          <a:p>
            <a:r>
              <a:rPr lang="en-AU" dirty="0" smtClean="0"/>
              <a:t>ensure </a:t>
            </a:r>
            <a:r>
              <a:rPr lang="en-AU" dirty="0"/>
              <a:t>that the business or undertaking has and uses appropriate resources and processes to eliminate or minimise risks to health and safety. </a:t>
            </a:r>
          </a:p>
          <a:p>
            <a:endParaRPr lang="en-AU" dirty="0"/>
          </a:p>
          <a:p>
            <a:pPr marL="0" indent="0">
              <a:buNone/>
            </a:pPr>
            <a:r>
              <a:rPr lang="en-AU" dirty="0"/>
              <a:t>A person can have more than one duty and more than one person can have the same duty at the same time. </a:t>
            </a:r>
            <a:endParaRPr lang="en-AU" dirty="0"/>
          </a:p>
        </p:txBody>
      </p:sp>
    </p:spTree>
    <p:extLst>
      <p:ext uri="{BB962C8B-B14F-4D97-AF65-F5344CB8AC3E}">
        <p14:creationId xmlns:p14="http://schemas.microsoft.com/office/powerpoint/2010/main" val="318926642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Reasonably practicable </a:t>
            </a:r>
            <a:endParaRPr lang="en-AU" dirty="0"/>
          </a:p>
        </p:txBody>
      </p:sp>
      <p:sp>
        <p:nvSpPr>
          <p:cNvPr id="3" name="Content Placeholder 2"/>
          <p:cNvSpPr>
            <a:spLocks noGrp="1"/>
          </p:cNvSpPr>
          <p:nvPr>
            <p:ph idx="1"/>
          </p:nvPr>
        </p:nvSpPr>
        <p:spPr>
          <a:xfrm>
            <a:off x="457200" y="2044581"/>
            <a:ext cx="8229600" cy="4262215"/>
          </a:xfrm>
        </p:spPr>
        <p:txBody>
          <a:bodyPr>
            <a:normAutofit fontScale="70000" lnSpcReduction="20000"/>
          </a:bodyPr>
          <a:lstStyle/>
          <a:p>
            <a:pPr marL="0" indent="0">
              <a:buNone/>
            </a:pPr>
            <a:r>
              <a:rPr lang="en-AU" dirty="0"/>
              <a:t>Deciding what is </a:t>
            </a:r>
            <a:r>
              <a:rPr lang="en-AU" b="1" dirty="0"/>
              <a:t>‘reasonably practicable’ </a:t>
            </a:r>
            <a:r>
              <a:rPr lang="en-AU" dirty="0"/>
              <a:t>to protect people from harm requires taking into account and weighing up all relevant matters, including: </a:t>
            </a:r>
          </a:p>
          <a:p>
            <a:r>
              <a:rPr lang="en-AU" dirty="0" smtClean="0"/>
              <a:t>the </a:t>
            </a:r>
            <a:r>
              <a:rPr lang="en-AU" dirty="0"/>
              <a:t>likelihood of the hazard or risk concerned occurring </a:t>
            </a:r>
          </a:p>
          <a:p>
            <a:r>
              <a:rPr lang="en-AU" dirty="0" smtClean="0"/>
              <a:t>the </a:t>
            </a:r>
            <a:r>
              <a:rPr lang="en-AU" dirty="0"/>
              <a:t>degree of harm that might result from the hazard or risk </a:t>
            </a:r>
          </a:p>
          <a:p>
            <a:r>
              <a:rPr lang="en-AU" dirty="0" smtClean="0"/>
              <a:t>knowledge </a:t>
            </a:r>
            <a:r>
              <a:rPr lang="en-AU" dirty="0"/>
              <a:t>about the hazard or risk, and ways of eliminating or minimising the risk </a:t>
            </a:r>
          </a:p>
          <a:p>
            <a:r>
              <a:rPr lang="en-AU" dirty="0" smtClean="0"/>
              <a:t>the </a:t>
            </a:r>
            <a:r>
              <a:rPr lang="en-AU" dirty="0"/>
              <a:t>availability and suitability of ways to eliminate or minimise the risk, and </a:t>
            </a:r>
          </a:p>
          <a:p>
            <a:r>
              <a:rPr lang="en-AU" dirty="0" smtClean="0"/>
              <a:t>after </a:t>
            </a:r>
            <a:r>
              <a:rPr lang="en-AU" dirty="0"/>
              <a:t>assessing the extent of the risk and the available ways of eliminating or minimising the risk, the cost associated with available ways of eliminating or minimising the risk, including whether the cost is grossly disproportionate to the risk. </a:t>
            </a:r>
          </a:p>
          <a:p>
            <a:pPr marL="0" indent="0">
              <a:buNone/>
            </a:pPr>
            <a:endParaRPr lang="en-AU" dirty="0"/>
          </a:p>
        </p:txBody>
      </p:sp>
      <p:sp>
        <p:nvSpPr>
          <p:cNvPr id="5" name="TextBox 4"/>
          <p:cNvSpPr txBox="1"/>
          <p:nvPr/>
        </p:nvSpPr>
        <p:spPr>
          <a:xfrm>
            <a:off x="568295" y="1589518"/>
            <a:ext cx="4807009" cy="307777"/>
          </a:xfrm>
          <a:prstGeom prst="rect">
            <a:avLst/>
          </a:prstGeom>
          <a:noFill/>
        </p:spPr>
        <p:txBody>
          <a:bodyPr wrap="square" rtlCol="0">
            <a:spAutoFit/>
          </a:bodyPr>
          <a:lstStyle/>
          <a:p>
            <a:r>
              <a:rPr lang="en-AU" sz="1400" i="1" dirty="0" smtClean="0"/>
              <a:t>Refer WHS Act 2011 s18 </a:t>
            </a:r>
            <a:endParaRPr lang="en-AU" sz="1400" i="1" dirty="0"/>
          </a:p>
        </p:txBody>
      </p:sp>
    </p:spTree>
    <p:extLst>
      <p:ext uri="{BB962C8B-B14F-4D97-AF65-F5344CB8AC3E}">
        <p14:creationId xmlns:p14="http://schemas.microsoft.com/office/powerpoint/2010/main" val="227012312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Managing risks</a:t>
            </a:r>
            <a:endParaRPr lang="en-AU" dirty="0"/>
          </a:p>
        </p:txBody>
      </p:sp>
      <p:sp>
        <p:nvSpPr>
          <p:cNvPr id="3" name="Content Placeholder 2"/>
          <p:cNvSpPr>
            <a:spLocks noGrp="1"/>
          </p:cNvSpPr>
          <p:nvPr>
            <p:ph idx="1"/>
          </p:nvPr>
        </p:nvSpPr>
        <p:spPr/>
        <p:txBody>
          <a:bodyPr/>
          <a:lstStyle/>
          <a:p>
            <a:pPr marL="0" indent="0">
              <a:buNone/>
            </a:pPr>
            <a:r>
              <a:rPr lang="en-AU" dirty="0" smtClean="0"/>
              <a:t>You </a:t>
            </a:r>
            <a:r>
              <a:rPr lang="en-AU" dirty="0"/>
              <a:t>must do whatever you can (in other words, whatever is ‘reasonably practicable’) to eliminate or minimise health and safety risks arising from your business or undertaking. </a:t>
            </a:r>
            <a:endParaRPr lang="en-AU" dirty="0" smtClean="0"/>
          </a:p>
          <a:p>
            <a:pPr marL="0" indent="0">
              <a:buNone/>
            </a:pPr>
            <a:r>
              <a:rPr lang="en-AU" dirty="0"/>
              <a:t>This process is known as </a:t>
            </a:r>
            <a:r>
              <a:rPr lang="en-AU" i="1" dirty="0"/>
              <a:t>risk management </a:t>
            </a:r>
            <a:r>
              <a:rPr lang="en-AU" dirty="0" smtClean="0"/>
              <a:t>and involves four steps:</a:t>
            </a:r>
          </a:p>
          <a:p>
            <a:pPr marL="0" indent="0">
              <a:buNone/>
            </a:pPr>
            <a:endParaRPr lang="en-AU" dirty="0"/>
          </a:p>
        </p:txBody>
      </p:sp>
    </p:spTree>
    <p:extLst>
      <p:ext uri="{BB962C8B-B14F-4D97-AF65-F5344CB8AC3E}">
        <p14:creationId xmlns:p14="http://schemas.microsoft.com/office/powerpoint/2010/main" val="310225201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Managing risks </a:t>
            </a:r>
            <a:endParaRPr lang="en-AU" dirty="0"/>
          </a:p>
        </p:txBody>
      </p:sp>
      <p:sp>
        <p:nvSpPr>
          <p:cNvPr id="3" name="Content Placeholder 2"/>
          <p:cNvSpPr>
            <a:spLocks noGrp="1"/>
          </p:cNvSpPr>
          <p:nvPr>
            <p:ph idx="1"/>
          </p:nvPr>
        </p:nvSpPr>
        <p:spPr>
          <a:xfrm>
            <a:off x="89731" y="1341690"/>
            <a:ext cx="5200116" cy="5306938"/>
          </a:xfrm>
        </p:spPr>
        <p:txBody>
          <a:bodyPr>
            <a:normAutofit fontScale="70000" lnSpcReduction="20000"/>
          </a:bodyPr>
          <a:lstStyle/>
          <a:p>
            <a:pPr marL="0" indent="0">
              <a:buNone/>
            </a:pPr>
            <a:endParaRPr lang="en-AU" dirty="0"/>
          </a:p>
          <a:p>
            <a:r>
              <a:rPr lang="en-AU" b="1" dirty="0"/>
              <a:t>identify hazards </a:t>
            </a:r>
            <a:r>
              <a:rPr lang="en-AU" dirty="0"/>
              <a:t>– find out what could cause harm </a:t>
            </a:r>
            <a:endParaRPr lang="en-AU" dirty="0" smtClean="0"/>
          </a:p>
          <a:p>
            <a:endParaRPr lang="en-AU" dirty="0"/>
          </a:p>
          <a:p>
            <a:r>
              <a:rPr lang="en-AU" b="1" dirty="0" smtClean="0"/>
              <a:t>assess </a:t>
            </a:r>
            <a:r>
              <a:rPr lang="en-AU" b="1" dirty="0"/>
              <a:t>risks </a:t>
            </a:r>
            <a:r>
              <a:rPr lang="en-AU" dirty="0"/>
              <a:t>if necessary – understand the nature of the harm that could be caused by the hazard, how serious the harm could be and the likelihood of it happening </a:t>
            </a:r>
            <a:endParaRPr lang="en-AU" dirty="0" smtClean="0"/>
          </a:p>
          <a:p>
            <a:endParaRPr lang="en-AU" dirty="0"/>
          </a:p>
          <a:p>
            <a:r>
              <a:rPr lang="en-AU" b="1" dirty="0" smtClean="0"/>
              <a:t>control </a:t>
            </a:r>
            <a:r>
              <a:rPr lang="en-AU" b="1" dirty="0"/>
              <a:t>risks </a:t>
            </a:r>
            <a:r>
              <a:rPr lang="en-AU" dirty="0"/>
              <a:t>– implement the most effective control measure that is reasonably practicable in the circumstances </a:t>
            </a:r>
            <a:endParaRPr lang="en-AU" dirty="0" smtClean="0"/>
          </a:p>
          <a:p>
            <a:endParaRPr lang="en-AU" dirty="0"/>
          </a:p>
          <a:p>
            <a:r>
              <a:rPr lang="en-AU" b="1" dirty="0" smtClean="0"/>
              <a:t>review </a:t>
            </a:r>
            <a:r>
              <a:rPr lang="en-AU" b="1" dirty="0"/>
              <a:t>control measures </a:t>
            </a:r>
            <a:r>
              <a:rPr lang="en-AU" dirty="0"/>
              <a:t>to ensure they are working as planned. </a:t>
            </a:r>
          </a:p>
          <a:p>
            <a:pPr marL="0" indent="0">
              <a:buNone/>
            </a:pPr>
            <a:endParaRPr lang="en-AU" dirty="0"/>
          </a:p>
        </p:txBody>
      </p:sp>
      <p:pic>
        <p:nvPicPr>
          <p:cNvPr id="4" name="Picture 3"/>
          <p:cNvPicPr>
            <a:picLocks noChangeAspect="1"/>
          </p:cNvPicPr>
          <p:nvPr/>
        </p:nvPicPr>
        <p:blipFill>
          <a:blip r:embed="rId2"/>
          <a:stretch>
            <a:fillRect/>
          </a:stretch>
        </p:blipFill>
        <p:spPr>
          <a:xfrm>
            <a:off x="5295900" y="2086464"/>
            <a:ext cx="3848100" cy="3590925"/>
          </a:xfrm>
          <a:prstGeom prst="rect">
            <a:avLst/>
          </a:prstGeom>
        </p:spPr>
      </p:pic>
    </p:spTree>
    <p:extLst>
      <p:ext uri="{BB962C8B-B14F-4D97-AF65-F5344CB8AC3E}">
        <p14:creationId xmlns:p14="http://schemas.microsoft.com/office/powerpoint/2010/main" val="325871526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How to identify hazards</a:t>
            </a:r>
            <a:endParaRPr lang="en-AU" dirty="0"/>
          </a:p>
        </p:txBody>
      </p:sp>
      <p:sp>
        <p:nvSpPr>
          <p:cNvPr id="3" name="Content Placeholder 2"/>
          <p:cNvSpPr>
            <a:spLocks noGrp="1"/>
          </p:cNvSpPr>
          <p:nvPr>
            <p:ph idx="1"/>
          </p:nvPr>
        </p:nvSpPr>
        <p:spPr/>
        <p:txBody>
          <a:bodyPr>
            <a:normAutofit fontScale="92500" lnSpcReduction="10000"/>
          </a:bodyPr>
          <a:lstStyle/>
          <a:p>
            <a:pPr marL="0" indent="0">
              <a:buNone/>
            </a:pPr>
            <a:r>
              <a:rPr lang="en-AU" dirty="0"/>
              <a:t>Identifying hazards in the workplace involves finding things and situations that could potentially cause harm to people. Hazards generally arise from the following aspects of work and their interaction: </a:t>
            </a:r>
          </a:p>
          <a:p>
            <a:r>
              <a:rPr lang="en-AU" dirty="0" smtClean="0"/>
              <a:t>physical </a:t>
            </a:r>
            <a:r>
              <a:rPr lang="en-AU" dirty="0"/>
              <a:t>work environment </a:t>
            </a:r>
          </a:p>
          <a:p>
            <a:r>
              <a:rPr lang="en-AU" dirty="0" smtClean="0"/>
              <a:t>equipment</a:t>
            </a:r>
            <a:r>
              <a:rPr lang="en-AU" dirty="0"/>
              <a:t>, materials and substances used </a:t>
            </a:r>
          </a:p>
          <a:p>
            <a:r>
              <a:rPr lang="en-AU" dirty="0" smtClean="0"/>
              <a:t>work </a:t>
            </a:r>
            <a:r>
              <a:rPr lang="en-AU" dirty="0"/>
              <a:t>tasks and how they are performed </a:t>
            </a:r>
          </a:p>
          <a:p>
            <a:r>
              <a:rPr lang="en-AU" dirty="0" smtClean="0"/>
              <a:t>work </a:t>
            </a:r>
            <a:r>
              <a:rPr lang="en-AU" dirty="0"/>
              <a:t>design and management. </a:t>
            </a:r>
          </a:p>
          <a:p>
            <a:pPr marL="0" indent="0">
              <a:buNone/>
            </a:pPr>
            <a:endParaRPr lang="en-AU" dirty="0"/>
          </a:p>
        </p:txBody>
      </p:sp>
    </p:spTree>
    <p:extLst>
      <p:ext uri="{BB962C8B-B14F-4D97-AF65-F5344CB8AC3E}">
        <p14:creationId xmlns:p14="http://schemas.microsoft.com/office/powerpoint/2010/main" val="316863309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a:t>Common workplace hazards</a:t>
            </a:r>
          </a:p>
        </p:txBody>
      </p:sp>
      <p:pic>
        <p:nvPicPr>
          <p:cNvPr id="4" name="Content Placeholder 3"/>
          <p:cNvPicPr>
            <a:picLocks noGrp="1" noChangeAspect="1"/>
          </p:cNvPicPr>
          <p:nvPr>
            <p:ph idx="1"/>
          </p:nvPr>
        </p:nvPicPr>
        <p:blipFill>
          <a:blip r:embed="rId2"/>
          <a:stretch>
            <a:fillRect/>
          </a:stretch>
        </p:blipFill>
        <p:spPr>
          <a:xfrm>
            <a:off x="1392964" y="2206389"/>
            <a:ext cx="6151014" cy="3817500"/>
          </a:xfrm>
          <a:prstGeom prst="rect">
            <a:avLst/>
          </a:prstGeom>
        </p:spPr>
      </p:pic>
    </p:spTree>
    <p:extLst>
      <p:ext uri="{BB962C8B-B14F-4D97-AF65-F5344CB8AC3E}">
        <p14:creationId xmlns:p14="http://schemas.microsoft.com/office/powerpoint/2010/main" val="95543794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How to find hazards</a:t>
            </a:r>
            <a:endParaRPr lang="en-AU" dirty="0"/>
          </a:p>
        </p:txBody>
      </p:sp>
      <p:sp>
        <p:nvSpPr>
          <p:cNvPr id="3" name="Content Placeholder 2"/>
          <p:cNvSpPr>
            <a:spLocks noGrp="1"/>
          </p:cNvSpPr>
          <p:nvPr>
            <p:ph idx="1"/>
          </p:nvPr>
        </p:nvSpPr>
        <p:spPr/>
        <p:txBody>
          <a:bodyPr>
            <a:normAutofit fontScale="85000" lnSpcReduction="20000"/>
          </a:bodyPr>
          <a:lstStyle/>
          <a:p>
            <a:pPr marL="0" indent="0">
              <a:buNone/>
            </a:pPr>
            <a:r>
              <a:rPr lang="en-AU" sz="3300" b="1" dirty="0" smtClean="0"/>
              <a:t>Inspect the workplace</a:t>
            </a:r>
          </a:p>
          <a:p>
            <a:pPr marL="0" indent="0">
              <a:buNone/>
            </a:pPr>
            <a:endParaRPr lang="en-AU" dirty="0"/>
          </a:p>
          <a:p>
            <a:pPr marL="0" indent="0">
              <a:buNone/>
            </a:pPr>
            <a:r>
              <a:rPr lang="en-AU" dirty="0"/>
              <a:t>Things to look out for include the following: </a:t>
            </a:r>
          </a:p>
          <a:p>
            <a:r>
              <a:rPr lang="en-AU" dirty="0" smtClean="0"/>
              <a:t>Does </a:t>
            </a:r>
            <a:r>
              <a:rPr lang="en-AU" dirty="0"/>
              <a:t>the work environment enable workers to carry out work without risks to health and safety (for example, space for unobstructed movement, adequate ventilation, lighting)? </a:t>
            </a:r>
          </a:p>
          <a:p>
            <a:r>
              <a:rPr lang="en-AU" dirty="0" smtClean="0"/>
              <a:t>How </a:t>
            </a:r>
            <a:r>
              <a:rPr lang="en-AU" dirty="0"/>
              <a:t>suitable are the tools and equipment for the task and how well are they maintained? </a:t>
            </a:r>
          </a:p>
          <a:p>
            <a:r>
              <a:rPr lang="en-AU" dirty="0" smtClean="0"/>
              <a:t>Have </a:t>
            </a:r>
            <a:r>
              <a:rPr lang="en-AU" dirty="0"/>
              <a:t>any changes occurred in the workplace which may affect health and safety? </a:t>
            </a:r>
          </a:p>
          <a:p>
            <a:pPr marL="0" indent="0">
              <a:buNone/>
            </a:pPr>
            <a:endParaRPr lang="en-AU" dirty="0"/>
          </a:p>
        </p:txBody>
      </p:sp>
    </p:spTree>
    <p:extLst>
      <p:ext uri="{BB962C8B-B14F-4D97-AF65-F5344CB8AC3E}">
        <p14:creationId xmlns:p14="http://schemas.microsoft.com/office/powerpoint/2010/main" val="234402080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How to find hazards</a:t>
            </a:r>
            <a:endParaRPr lang="en-AU" dirty="0"/>
          </a:p>
        </p:txBody>
      </p:sp>
      <p:sp>
        <p:nvSpPr>
          <p:cNvPr id="3" name="Content Placeholder 2"/>
          <p:cNvSpPr>
            <a:spLocks noGrp="1"/>
          </p:cNvSpPr>
          <p:nvPr>
            <p:ph idx="1"/>
          </p:nvPr>
        </p:nvSpPr>
        <p:spPr/>
        <p:txBody>
          <a:bodyPr>
            <a:normAutofit fontScale="85000" lnSpcReduction="20000"/>
          </a:bodyPr>
          <a:lstStyle/>
          <a:p>
            <a:pPr marL="0" indent="0">
              <a:buNone/>
            </a:pPr>
            <a:r>
              <a:rPr lang="en-AU" sz="3300" b="1" dirty="0" smtClean="0"/>
              <a:t>Consult your workers</a:t>
            </a:r>
          </a:p>
          <a:p>
            <a:pPr marL="0" indent="0">
              <a:buNone/>
            </a:pPr>
            <a:endParaRPr lang="en-AU" sz="3500" b="1" dirty="0" smtClean="0"/>
          </a:p>
          <a:p>
            <a:pPr marL="0" indent="0">
              <a:buNone/>
            </a:pPr>
            <a:r>
              <a:rPr lang="en-AU" dirty="0"/>
              <a:t>Ask your workers about any health and safety problems they have encountered in doing their work and any near misses or incidents that have not been reported. </a:t>
            </a:r>
            <a:endParaRPr lang="en-AU" dirty="0" smtClean="0"/>
          </a:p>
          <a:p>
            <a:pPr marL="0" indent="0">
              <a:buNone/>
            </a:pPr>
            <a:endParaRPr lang="en-AU" dirty="0"/>
          </a:p>
          <a:p>
            <a:pPr marL="0" indent="0">
              <a:buNone/>
            </a:pPr>
            <a:r>
              <a:rPr lang="en-AU" dirty="0"/>
              <a:t>Worker surveys may also be undertaken to obtain information about matters such as workplace bullying, as well as muscular aches and pains that can signal potential hazards. </a:t>
            </a:r>
            <a:endParaRPr lang="en-AU" dirty="0"/>
          </a:p>
        </p:txBody>
      </p:sp>
    </p:spTree>
    <p:extLst>
      <p:ext uri="{BB962C8B-B14F-4D97-AF65-F5344CB8AC3E}">
        <p14:creationId xmlns:p14="http://schemas.microsoft.com/office/powerpoint/2010/main" val="373709290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How to identify hazards</a:t>
            </a:r>
            <a:endParaRPr lang="en-AU" dirty="0"/>
          </a:p>
        </p:txBody>
      </p:sp>
      <p:sp>
        <p:nvSpPr>
          <p:cNvPr id="3" name="Content Placeholder 2"/>
          <p:cNvSpPr>
            <a:spLocks noGrp="1"/>
          </p:cNvSpPr>
          <p:nvPr>
            <p:ph idx="1"/>
          </p:nvPr>
        </p:nvSpPr>
        <p:spPr/>
        <p:txBody>
          <a:bodyPr>
            <a:normAutofit fontScale="85000" lnSpcReduction="20000"/>
          </a:bodyPr>
          <a:lstStyle/>
          <a:p>
            <a:pPr marL="0" indent="0">
              <a:buNone/>
            </a:pPr>
            <a:r>
              <a:rPr lang="en-AU" sz="3300" b="1" dirty="0" smtClean="0"/>
              <a:t>Review available information</a:t>
            </a:r>
          </a:p>
          <a:p>
            <a:pPr marL="0" indent="0">
              <a:buNone/>
            </a:pPr>
            <a:endParaRPr lang="en-AU" dirty="0"/>
          </a:p>
          <a:p>
            <a:pPr marL="0" indent="0">
              <a:buNone/>
            </a:pPr>
            <a:r>
              <a:rPr lang="en-AU" dirty="0"/>
              <a:t>Information and advice about hazards and risks relevant to particular industries and types of work is available from </a:t>
            </a:r>
            <a:r>
              <a:rPr lang="en-AU" b="1" dirty="0"/>
              <a:t>regulators, industry associations, unions, technical specialists </a:t>
            </a:r>
            <a:r>
              <a:rPr lang="en-AU" dirty="0"/>
              <a:t>and </a:t>
            </a:r>
            <a:r>
              <a:rPr lang="en-AU" b="1" dirty="0"/>
              <a:t>safety consultants. </a:t>
            </a:r>
            <a:endParaRPr lang="en-AU" b="1" dirty="0" smtClean="0"/>
          </a:p>
          <a:p>
            <a:pPr marL="0" indent="0">
              <a:buNone/>
            </a:pPr>
            <a:endParaRPr lang="en-AU" dirty="0"/>
          </a:p>
          <a:p>
            <a:pPr marL="0" indent="0">
              <a:buNone/>
            </a:pPr>
            <a:r>
              <a:rPr lang="en-AU" b="1" dirty="0"/>
              <a:t>Manufacturers and suppliers </a:t>
            </a:r>
            <a:r>
              <a:rPr lang="en-AU" dirty="0"/>
              <a:t>can also provide information about hazards and safety precautions for specific substances (safety data sheets), plant or processes (instruction manuals). </a:t>
            </a:r>
            <a:endParaRPr lang="en-AU" dirty="0"/>
          </a:p>
        </p:txBody>
      </p:sp>
    </p:spTree>
    <p:extLst>
      <p:ext uri="{BB962C8B-B14F-4D97-AF65-F5344CB8AC3E}">
        <p14:creationId xmlns:p14="http://schemas.microsoft.com/office/powerpoint/2010/main" val="179816991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How to assess risks</a:t>
            </a:r>
            <a:endParaRPr lang="en-AU" dirty="0"/>
          </a:p>
        </p:txBody>
      </p:sp>
      <p:sp>
        <p:nvSpPr>
          <p:cNvPr id="3" name="Content Placeholder 2"/>
          <p:cNvSpPr>
            <a:spLocks noGrp="1"/>
          </p:cNvSpPr>
          <p:nvPr>
            <p:ph idx="1"/>
          </p:nvPr>
        </p:nvSpPr>
        <p:spPr>
          <a:xfrm>
            <a:off x="457200" y="1600200"/>
            <a:ext cx="8229600" cy="5005699"/>
          </a:xfrm>
        </p:spPr>
        <p:txBody>
          <a:bodyPr>
            <a:normAutofit fontScale="70000" lnSpcReduction="20000"/>
          </a:bodyPr>
          <a:lstStyle/>
          <a:p>
            <a:pPr marL="0" indent="0">
              <a:buNone/>
            </a:pPr>
            <a:r>
              <a:rPr lang="en-AU" dirty="0"/>
              <a:t>A risk assessment involves considering what could happen if someone is exposed to a hazard and the likelihood of it happening. A risk assessment can help you determine: </a:t>
            </a:r>
          </a:p>
          <a:p>
            <a:r>
              <a:rPr lang="en-AU" dirty="0" smtClean="0"/>
              <a:t>how </a:t>
            </a:r>
            <a:r>
              <a:rPr lang="en-AU" dirty="0"/>
              <a:t>severe a risk is </a:t>
            </a:r>
          </a:p>
          <a:p>
            <a:r>
              <a:rPr lang="en-AU" dirty="0" smtClean="0"/>
              <a:t>whether </a:t>
            </a:r>
            <a:r>
              <a:rPr lang="en-AU" dirty="0"/>
              <a:t>any existing control measures are effective </a:t>
            </a:r>
          </a:p>
          <a:p>
            <a:r>
              <a:rPr lang="en-AU" dirty="0" smtClean="0"/>
              <a:t>what </a:t>
            </a:r>
            <a:r>
              <a:rPr lang="en-AU" dirty="0"/>
              <a:t>action you should take to control the risk </a:t>
            </a:r>
          </a:p>
          <a:p>
            <a:r>
              <a:rPr lang="en-AU" dirty="0" smtClean="0"/>
              <a:t>how </a:t>
            </a:r>
            <a:r>
              <a:rPr lang="en-AU" dirty="0"/>
              <a:t>urgently the action needs to be taken. </a:t>
            </a:r>
          </a:p>
          <a:p>
            <a:endParaRPr lang="en-AU" dirty="0"/>
          </a:p>
          <a:p>
            <a:pPr marL="0" indent="0">
              <a:buNone/>
            </a:pPr>
            <a:r>
              <a:rPr lang="en-AU" dirty="0"/>
              <a:t>A risk assessment can be undertaken with varying degrees of detail depending on the type of hazards and the information, data and resources that you have available. It can be as simple as a discussion with your workers or involve specific risk analysis tools and techniques recommended by safety professionals. </a:t>
            </a:r>
            <a:endParaRPr lang="en-AU" dirty="0"/>
          </a:p>
        </p:txBody>
      </p:sp>
    </p:spTree>
    <p:extLst>
      <p:ext uri="{BB962C8B-B14F-4D97-AF65-F5344CB8AC3E}">
        <p14:creationId xmlns:p14="http://schemas.microsoft.com/office/powerpoint/2010/main" val="195891489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457200"/>
            <a:ext cx="8229600" cy="1143000"/>
          </a:xfrm>
        </p:spPr>
        <p:txBody>
          <a:bodyPr>
            <a:normAutofit fontScale="90000"/>
          </a:bodyPr>
          <a:lstStyle/>
          <a:p>
            <a:r>
              <a:rPr lang="en-AU" dirty="0" smtClean="0"/>
              <a:t>When should a risk assessment be carried out?</a:t>
            </a:r>
            <a:endParaRPr lang="en-AU" dirty="0"/>
          </a:p>
        </p:txBody>
      </p:sp>
      <p:sp>
        <p:nvSpPr>
          <p:cNvPr id="3" name="Content Placeholder 2"/>
          <p:cNvSpPr>
            <a:spLocks noGrp="1"/>
          </p:cNvSpPr>
          <p:nvPr>
            <p:ph idx="1"/>
          </p:nvPr>
        </p:nvSpPr>
        <p:spPr>
          <a:xfrm>
            <a:off x="457200" y="1745478"/>
            <a:ext cx="8229600" cy="4525963"/>
          </a:xfrm>
        </p:spPr>
        <p:txBody>
          <a:bodyPr>
            <a:normAutofit fontScale="77500" lnSpcReduction="20000"/>
          </a:bodyPr>
          <a:lstStyle/>
          <a:p>
            <a:pPr marL="0" indent="0">
              <a:buNone/>
            </a:pPr>
            <a:r>
              <a:rPr lang="en-AU" dirty="0"/>
              <a:t>A risk assessment should be done when: </a:t>
            </a:r>
          </a:p>
          <a:p>
            <a:r>
              <a:rPr lang="en-AU" dirty="0" smtClean="0"/>
              <a:t>there </a:t>
            </a:r>
            <a:r>
              <a:rPr lang="en-AU" dirty="0"/>
              <a:t>is uncertainty about how a hazard may result in injury or illness </a:t>
            </a:r>
          </a:p>
          <a:p>
            <a:r>
              <a:rPr lang="en-AU" dirty="0" smtClean="0"/>
              <a:t>the </a:t>
            </a:r>
            <a:r>
              <a:rPr lang="en-AU" dirty="0"/>
              <a:t>work activity involves a number of different hazards and there is a lack of understanding about how the hazards may interact with each other to produce new or greater risks </a:t>
            </a:r>
          </a:p>
          <a:p>
            <a:r>
              <a:rPr lang="en-AU" dirty="0" smtClean="0"/>
              <a:t>changes </a:t>
            </a:r>
            <a:r>
              <a:rPr lang="en-AU" dirty="0"/>
              <a:t>at the workplace occur that may impact on the effectiveness of control measures. </a:t>
            </a:r>
            <a:endParaRPr lang="en-AU" dirty="0" smtClean="0"/>
          </a:p>
          <a:p>
            <a:endParaRPr lang="en-AU" dirty="0"/>
          </a:p>
          <a:p>
            <a:pPr marL="0" indent="0">
              <a:buNone/>
            </a:pPr>
            <a:r>
              <a:rPr lang="en-AU" dirty="0"/>
              <a:t>A risk assessment is </a:t>
            </a:r>
            <a:r>
              <a:rPr lang="en-AU" b="1" dirty="0"/>
              <a:t>mandatory</a:t>
            </a:r>
            <a:r>
              <a:rPr lang="en-AU" dirty="0"/>
              <a:t> under the WHS Regulation for high risk activities such as entry into confined spaces, diving work and live electrical work. </a:t>
            </a:r>
          </a:p>
          <a:p>
            <a:pPr marL="0" indent="0">
              <a:buNone/>
            </a:pPr>
            <a:endParaRPr lang="en-AU" dirty="0"/>
          </a:p>
        </p:txBody>
      </p:sp>
    </p:spTree>
    <p:extLst>
      <p:ext uri="{BB962C8B-B14F-4D97-AF65-F5344CB8AC3E}">
        <p14:creationId xmlns:p14="http://schemas.microsoft.com/office/powerpoint/2010/main" val="170680153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488283"/>
            <a:ext cx="8229600" cy="1143000"/>
          </a:xfrm>
        </p:spPr>
        <p:txBody>
          <a:bodyPr>
            <a:normAutofit fontScale="90000"/>
          </a:bodyPr>
          <a:lstStyle/>
          <a:p>
            <a:r>
              <a:rPr lang="en-AU" dirty="0"/>
              <a:t>When should a risk assessment be carried out?</a:t>
            </a:r>
          </a:p>
        </p:txBody>
      </p:sp>
      <p:sp>
        <p:nvSpPr>
          <p:cNvPr id="3" name="Content Placeholder 2"/>
          <p:cNvSpPr>
            <a:spLocks noGrp="1"/>
          </p:cNvSpPr>
          <p:nvPr>
            <p:ph idx="1"/>
          </p:nvPr>
        </p:nvSpPr>
        <p:spPr>
          <a:xfrm>
            <a:off x="457200" y="1754024"/>
            <a:ext cx="8229600" cy="4525963"/>
          </a:xfrm>
        </p:spPr>
        <p:txBody>
          <a:bodyPr>
            <a:normAutofit fontScale="70000" lnSpcReduction="20000"/>
          </a:bodyPr>
          <a:lstStyle/>
          <a:p>
            <a:pPr marL="0" indent="0">
              <a:buNone/>
            </a:pPr>
            <a:r>
              <a:rPr lang="en-AU" sz="3400" dirty="0" smtClean="0"/>
              <a:t>A risk assessment is </a:t>
            </a:r>
            <a:r>
              <a:rPr lang="en-AU" sz="3400" b="1" dirty="0" smtClean="0"/>
              <a:t>not necessary </a:t>
            </a:r>
            <a:r>
              <a:rPr lang="en-AU" sz="3400" dirty="0" smtClean="0"/>
              <a:t>in the following situations:</a:t>
            </a:r>
            <a:endParaRPr lang="en-AU" sz="3400" dirty="0"/>
          </a:p>
          <a:p>
            <a:r>
              <a:rPr lang="en-AU" sz="3400" dirty="0" smtClean="0"/>
              <a:t>Legislation </a:t>
            </a:r>
            <a:r>
              <a:rPr lang="en-AU" sz="3400" dirty="0"/>
              <a:t>requires some hazards or risks to be controlled in a specific way – these requirements must be complied with. </a:t>
            </a:r>
          </a:p>
          <a:p>
            <a:r>
              <a:rPr lang="en-AU" sz="3400" dirty="0" smtClean="0"/>
              <a:t>A </a:t>
            </a:r>
            <a:r>
              <a:rPr lang="en-AU" sz="3400" dirty="0"/>
              <a:t>code of practice or other guidance sets out a way of controlling a hazard or risk that is applicable to your situation and you choose to use the recommended controls. In these instances, the guidance can be followed. </a:t>
            </a:r>
          </a:p>
          <a:p>
            <a:r>
              <a:rPr lang="en-AU" sz="3400" dirty="0" smtClean="0"/>
              <a:t>There </a:t>
            </a:r>
            <a:r>
              <a:rPr lang="en-AU" sz="3400" dirty="0"/>
              <a:t>are well-known and effective controls that are in use in the particular industry, that are suited to the circumstances in your workplace. These controls can simply be implemented. </a:t>
            </a:r>
          </a:p>
          <a:p>
            <a:pPr marL="0" indent="0">
              <a:buNone/>
            </a:pPr>
            <a:endParaRPr lang="en-AU" dirty="0"/>
          </a:p>
        </p:txBody>
      </p:sp>
    </p:spTree>
    <p:extLst>
      <p:ext uri="{BB962C8B-B14F-4D97-AF65-F5344CB8AC3E}">
        <p14:creationId xmlns:p14="http://schemas.microsoft.com/office/powerpoint/2010/main" val="365006040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How to do a risk assessment</a:t>
            </a:r>
            <a:endParaRPr lang="en-AU" dirty="0"/>
          </a:p>
        </p:txBody>
      </p:sp>
      <p:sp>
        <p:nvSpPr>
          <p:cNvPr id="3" name="Content Placeholder 2"/>
          <p:cNvSpPr>
            <a:spLocks noGrp="1"/>
          </p:cNvSpPr>
          <p:nvPr>
            <p:ph idx="1"/>
          </p:nvPr>
        </p:nvSpPr>
        <p:spPr/>
        <p:txBody>
          <a:bodyPr/>
          <a:lstStyle/>
          <a:p>
            <a:r>
              <a:rPr lang="en-AU" dirty="0" smtClean="0"/>
              <a:t>Work out how severe the harm could be </a:t>
            </a:r>
          </a:p>
          <a:p>
            <a:endParaRPr lang="en-AU" dirty="0" smtClean="0"/>
          </a:p>
          <a:p>
            <a:r>
              <a:rPr lang="en-AU" dirty="0" smtClean="0"/>
              <a:t>Work out how hazards may cause harm</a:t>
            </a:r>
          </a:p>
          <a:p>
            <a:endParaRPr lang="en-AU" dirty="0" smtClean="0"/>
          </a:p>
          <a:p>
            <a:r>
              <a:rPr lang="en-AU" dirty="0" smtClean="0"/>
              <a:t>Work out the likelihood of harm occurring</a:t>
            </a:r>
          </a:p>
          <a:p>
            <a:pPr marL="0" indent="0">
              <a:buNone/>
            </a:pPr>
            <a:endParaRPr lang="en-AU" dirty="0"/>
          </a:p>
        </p:txBody>
      </p:sp>
    </p:spTree>
    <p:extLst>
      <p:ext uri="{BB962C8B-B14F-4D97-AF65-F5344CB8AC3E}">
        <p14:creationId xmlns:p14="http://schemas.microsoft.com/office/powerpoint/2010/main" val="312745286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How to control risks</a:t>
            </a:r>
            <a:endParaRPr lang="en-AU" dirty="0"/>
          </a:p>
        </p:txBody>
      </p:sp>
      <p:sp>
        <p:nvSpPr>
          <p:cNvPr id="3" name="Content Placeholder 2"/>
          <p:cNvSpPr>
            <a:spLocks noGrp="1"/>
          </p:cNvSpPr>
          <p:nvPr>
            <p:ph idx="1"/>
          </p:nvPr>
        </p:nvSpPr>
        <p:spPr/>
        <p:txBody>
          <a:bodyPr/>
          <a:lstStyle/>
          <a:p>
            <a:pPr marL="0" indent="0">
              <a:buNone/>
            </a:pPr>
            <a:r>
              <a:rPr lang="en-AU" dirty="0"/>
              <a:t>The most important step in managing risks involves eliminating them so far as is reasonably practicable, or if that is not possible, minimising the risks so far as is reasonably practicable. </a:t>
            </a:r>
            <a:endParaRPr lang="en-AU" dirty="0"/>
          </a:p>
        </p:txBody>
      </p:sp>
    </p:spTree>
    <p:extLst>
      <p:ext uri="{BB962C8B-B14F-4D97-AF65-F5344CB8AC3E}">
        <p14:creationId xmlns:p14="http://schemas.microsoft.com/office/powerpoint/2010/main" val="299424927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179034" y="1027632"/>
            <a:ext cx="2674833" cy="903718"/>
          </a:xfrm>
          <a:prstGeom prst="rect">
            <a:avLst/>
          </a:prstGeom>
          <a:solidFill>
            <a:schemeClr val="accent6">
              <a:lumMod val="40000"/>
              <a:lumOff val="60000"/>
            </a:schemeClr>
          </a:solidFill>
          <a:ln/>
        </p:spPr>
        <p:style>
          <a:lnRef idx="2">
            <a:schemeClr val="dk1"/>
          </a:lnRef>
          <a:fillRef idx="1">
            <a:schemeClr val="lt1"/>
          </a:fillRef>
          <a:effectRef idx="0">
            <a:schemeClr val="dk1"/>
          </a:effectRef>
          <a:fontRef idx="minor">
            <a:schemeClr val="dk1"/>
          </a:fontRef>
        </p:style>
        <p:txBody>
          <a:bodyPr rtlCol="0" anchor="ctr"/>
          <a:lstStyle/>
          <a:p>
            <a:pPr algn="ctr"/>
            <a:r>
              <a:rPr lang="en-AU" sz="1600" b="1" dirty="0" smtClean="0">
                <a:solidFill>
                  <a:schemeClr val="tx1"/>
                </a:solidFill>
              </a:rPr>
              <a:t>Level 1</a:t>
            </a:r>
            <a:r>
              <a:rPr lang="en-AU" dirty="0" smtClean="0"/>
              <a:t/>
            </a:r>
            <a:br>
              <a:rPr lang="en-AU" dirty="0" smtClean="0"/>
            </a:br>
            <a:r>
              <a:rPr lang="en-AU" dirty="0" smtClean="0"/>
              <a:t/>
            </a:r>
            <a:br>
              <a:rPr lang="en-AU" dirty="0" smtClean="0"/>
            </a:br>
            <a:r>
              <a:rPr lang="en-AU" sz="1200" dirty="0" smtClean="0">
                <a:solidFill>
                  <a:schemeClr val="tx1"/>
                </a:solidFill>
              </a:rPr>
              <a:t>Eliminate the hazards</a:t>
            </a:r>
            <a:endParaRPr lang="en-AU" sz="1200" dirty="0">
              <a:solidFill>
                <a:schemeClr val="tx1"/>
              </a:solidFill>
            </a:endParaRPr>
          </a:p>
        </p:txBody>
      </p:sp>
      <p:sp>
        <p:nvSpPr>
          <p:cNvPr id="5" name="Rectangle 4"/>
          <p:cNvSpPr/>
          <p:nvPr/>
        </p:nvSpPr>
        <p:spPr>
          <a:xfrm>
            <a:off x="3179035" y="2404216"/>
            <a:ext cx="2674833" cy="1937047"/>
          </a:xfrm>
          <a:prstGeom prst="rect">
            <a:avLst/>
          </a:prstGeom>
          <a:solidFill>
            <a:schemeClr val="accent6">
              <a:lumMod val="40000"/>
              <a:lumOff val="60000"/>
            </a:schemeClr>
          </a:solidFill>
          <a:ln/>
        </p:spPr>
        <p:style>
          <a:lnRef idx="2">
            <a:schemeClr val="dk1"/>
          </a:lnRef>
          <a:fillRef idx="1">
            <a:schemeClr val="lt1"/>
          </a:fillRef>
          <a:effectRef idx="0">
            <a:schemeClr val="dk1"/>
          </a:effectRef>
          <a:fontRef idx="minor">
            <a:schemeClr val="dk1"/>
          </a:fontRef>
        </p:style>
        <p:txBody>
          <a:bodyPr rtlCol="0" anchor="ctr"/>
          <a:lstStyle/>
          <a:p>
            <a:pPr algn="ctr"/>
            <a:r>
              <a:rPr lang="en-AU" sz="1600" b="1" dirty="0" smtClean="0">
                <a:solidFill>
                  <a:schemeClr val="tx1"/>
                </a:solidFill>
              </a:rPr>
              <a:t/>
            </a:r>
            <a:br>
              <a:rPr lang="en-AU" sz="1600" b="1" dirty="0" smtClean="0">
                <a:solidFill>
                  <a:schemeClr val="tx1"/>
                </a:solidFill>
              </a:rPr>
            </a:br>
            <a:r>
              <a:rPr lang="en-AU" sz="1600" b="1" dirty="0" smtClean="0">
                <a:solidFill>
                  <a:schemeClr val="tx1"/>
                </a:solidFill>
              </a:rPr>
              <a:t>Level 2</a:t>
            </a:r>
          </a:p>
          <a:p>
            <a:pPr algn="ctr"/>
            <a:endParaRPr lang="en-AU" sz="1200" dirty="0" smtClean="0">
              <a:solidFill>
                <a:schemeClr val="tx1"/>
              </a:solidFill>
            </a:endParaRPr>
          </a:p>
          <a:p>
            <a:pPr algn="ctr"/>
            <a:r>
              <a:rPr lang="en-AU" sz="1200" dirty="0" smtClean="0">
                <a:solidFill>
                  <a:schemeClr val="tx1"/>
                </a:solidFill>
              </a:rPr>
              <a:t>Substitute the hazard with something safer</a:t>
            </a:r>
          </a:p>
          <a:p>
            <a:pPr algn="ctr"/>
            <a:endParaRPr lang="en-AU" sz="1200" dirty="0">
              <a:solidFill>
                <a:schemeClr val="tx1"/>
              </a:solidFill>
            </a:endParaRPr>
          </a:p>
          <a:p>
            <a:pPr algn="ctr"/>
            <a:r>
              <a:rPr lang="en-AU" sz="1200" dirty="0" smtClean="0">
                <a:solidFill>
                  <a:schemeClr val="tx1"/>
                </a:solidFill>
              </a:rPr>
              <a:t>Isolate the hazard from people</a:t>
            </a:r>
          </a:p>
          <a:p>
            <a:pPr algn="ctr"/>
            <a:endParaRPr lang="en-AU" sz="1200" dirty="0">
              <a:solidFill>
                <a:schemeClr val="tx1"/>
              </a:solidFill>
            </a:endParaRPr>
          </a:p>
          <a:p>
            <a:pPr algn="ctr"/>
            <a:r>
              <a:rPr lang="en-AU" sz="1200" dirty="0" smtClean="0">
                <a:solidFill>
                  <a:schemeClr val="tx1"/>
                </a:solidFill>
              </a:rPr>
              <a:t>Reduce the risks through engineering controls</a:t>
            </a:r>
            <a:br>
              <a:rPr lang="en-AU" sz="1200" dirty="0" smtClean="0">
                <a:solidFill>
                  <a:schemeClr val="tx1"/>
                </a:solidFill>
              </a:rPr>
            </a:br>
            <a:endParaRPr lang="en-AU" sz="1200" dirty="0">
              <a:solidFill>
                <a:schemeClr val="tx1"/>
              </a:solidFill>
            </a:endParaRPr>
          </a:p>
        </p:txBody>
      </p:sp>
      <p:sp>
        <p:nvSpPr>
          <p:cNvPr id="6" name="Rectangle 5"/>
          <p:cNvSpPr/>
          <p:nvPr/>
        </p:nvSpPr>
        <p:spPr>
          <a:xfrm>
            <a:off x="3179036" y="4843540"/>
            <a:ext cx="2674833" cy="1501212"/>
          </a:xfrm>
          <a:prstGeom prst="rect">
            <a:avLst/>
          </a:prstGeom>
          <a:solidFill>
            <a:schemeClr val="accent6">
              <a:lumMod val="40000"/>
              <a:lumOff val="60000"/>
            </a:schemeClr>
          </a:solidFill>
          <a:ln/>
        </p:spPr>
        <p:style>
          <a:lnRef idx="2">
            <a:schemeClr val="dk1"/>
          </a:lnRef>
          <a:fillRef idx="1">
            <a:schemeClr val="lt1"/>
          </a:fillRef>
          <a:effectRef idx="0">
            <a:schemeClr val="dk1"/>
          </a:effectRef>
          <a:fontRef idx="minor">
            <a:schemeClr val="dk1"/>
          </a:fontRef>
        </p:style>
        <p:txBody>
          <a:bodyPr rtlCol="0" anchor="ctr"/>
          <a:lstStyle/>
          <a:p>
            <a:pPr algn="ctr"/>
            <a:r>
              <a:rPr lang="en-AU" sz="1600" b="1" dirty="0" smtClean="0">
                <a:solidFill>
                  <a:schemeClr val="tx1"/>
                </a:solidFill>
              </a:rPr>
              <a:t/>
            </a:r>
            <a:br>
              <a:rPr lang="en-AU" sz="1600" b="1" dirty="0" smtClean="0">
                <a:solidFill>
                  <a:schemeClr val="tx1"/>
                </a:solidFill>
              </a:rPr>
            </a:br>
            <a:r>
              <a:rPr lang="en-AU" sz="1600" b="1" dirty="0" smtClean="0">
                <a:solidFill>
                  <a:schemeClr val="tx1"/>
                </a:solidFill>
              </a:rPr>
              <a:t>Level 3</a:t>
            </a:r>
          </a:p>
          <a:p>
            <a:pPr algn="ctr"/>
            <a:endParaRPr lang="en-AU" sz="1200" dirty="0">
              <a:solidFill>
                <a:schemeClr val="tx1"/>
              </a:solidFill>
            </a:endParaRPr>
          </a:p>
          <a:p>
            <a:pPr algn="ctr"/>
            <a:r>
              <a:rPr lang="en-AU" sz="1200" dirty="0" smtClean="0">
                <a:solidFill>
                  <a:schemeClr val="tx1"/>
                </a:solidFill>
              </a:rPr>
              <a:t>Reduce the exposure to the hazard using administrative actions</a:t>
            </a:r>
          </a:p>
          <a:p>
            <a:pPr algn="ctr"/>
            <a:endParaRPr lang="en-AU" sz="1200" dirty="0">
              <a:solidFill>
                <a:schemeClr val="tx1"/>
              </a:solidFill>
            </a:endParaRPr>
          </a:p>
          <a:p>
            <a:pPr algn="ctr"/>
            <a:r>
              <a:rPr lang="en-AU" sz="1200" dirty="0" smtClean="0">
                <a:solidFill>
                  <a:schemeClr val="tx1"/>
                </a:solidFill>
              </a:rPr>
              <a:t>Use personal protective equipment</a:t>
            </a:r>
            <a:r>
              <a:rPr lang="en-AU" dirty="0" smtClean="0"/>
              <a:t/>
            </a:r>
            <a:br>
              <a:rPr lang="en-AU" dirty="0" smtClean="0"/>
            </a:br>
            <a:endParaRPr lang="en-AU" dirty="0"/>
          </a:p>
        </p:txBody>
      </p:sp>
      <p:sp>
        <p:nvSpPr>
          <p:cNvPr id="7" name="Half Frame 6"/>
          <p:cNvSpPr/>
          <p:nvPr/>
        </p:nvSpPr>
        <p:spPr>
          <a:xfrm rot="13422010">
            <a:off x="4297437" y="1834397"/>
            <a:ext cx="424727" cy="401851"/>
          </a:xfrm>
          <a:prstGeom prst="halfFrame">
            <a:avLst>
              <a:gd name="adj1" fmla="val 31515"/>
              <a:gd name="adj2" fmla="val 33333"/>
            </a:avLst>
          </a:prstGeom>
          <a:solidFill>
            <a:schemeClr val="tx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AU">
              <a:solidFill>
                <a:schemeClr val="tx1"/>
              </a:solidFill>
            </a:endParaRPr>
          </a:p>
        </p:txBody>
      </p:sp>
      <p:sp>
        <p:nvSpPr>
          <p:cNvPr id="8" name="Half Frame 7"/>
          <p:cNvSpPr/>
          <p:nvPr/>
        </p:nvSpPr>
        <p:spPr>
          <a:xfrm rot="13422010">
            <a:off x="4297435" y="4217252"/>
            <a:ext cx="424727" cy="401851"/>
          </a:xfrm>
          <a:prstGeom prst="halfFrame">
            <a:avLst>
              <a:gd name="adj1" fmla="val 31515"/>
              <a:gd name="adj2" fmla="val 33333"/>
            </a:avLst>
          </a:prstGeom>
          <a:solidFill>
            <a:schemeClr val="tx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AU">
              <a:solidFill>
                <a:schemeClr val="tx1"/>
              </a:solidFill>
            </a:endParaRPr>
          </a:p>
        </p:txBody>
      </p:sp>
      <p:sp>
        <p:nvSpPr>
          <p:cNvPr id="9" name="Half Frame 8"/>
          <p:cNvSpPr/>
          <p:nvPr/>
        </p:nvSpPr>
        <p:spPr>
          <a:xfrm rot="13422010">
            <a:off x="1210981" y="5593122"/>
            <a:ext cx="424727" cy="401851"/>
          </a:xfrm>
          <a:prstGeom prst="halfFrame">
            <a:avLst>
              <a:gd name="adj1" fmla="val 31515"/>
              <a:gd name="adj2" fmla="val 33333"/>
            </a:avLst>
          </a:prstGeom>
          <a:solidFill>
            <a:schemeClr val="tx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AU">
              <a:solidFill>
                <a:schemeClr val="tx1"/>
              </a:solidFill>
            </a:endParaRPr>
          </a:p>
        </p:txBody>
      </p:sp>
      <p:sp>
        <p:nvSpPr>
          <p:cNvPr id="10" name="Half Frame 9"/>
          <p:cNvSpPr/>
          <p:nvPr/>
        </p:nvSpPr>
        <p:spPr>
          <a:xfrm rot="13422010">
            <a:off x="7397197" y="5658639"/>
            <a:ext cx="424727" cy="401851"/>
          </a:xfrm>
          <a:prstGeom prst="halfFrame">
            <a:avLst>
              <a:gd name="adj1" fmla="val 31515"/>
              <a:gd name="adj2" fmla="val 33333"/>
            </a:avLst>
          </a:prstGeom>
          <a:solidFill>
            <a:schemeClr val="tx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AU">
              <a:solidFill>
                <a:schemeClr val="tx1"/>
              </a:solidFill>
            </a:endParaRPr>
          </a:p>
        </p:txBody>
      </p:sp>
      <p:sp>
        <p:nvSpPr>
          <p:cNvPr id="11" name="Half Frame 10"/>
          <p:cNvSpPr/>
          <p:nvPr/>
        </p:nvSpPr>
        <p:spPr>
          <a:xfrm rot="8177990" flipV="1">
            <a:off x="7397191" y="1118689"/>
            <a:ext cx="424727" cy="401851"/>
          </a:xfrm>
          <a:prstGeom prst="halfFrame">
            <a:avLst>
              <a:gd name="adj1" fmla="val 31515"/>
              <a:gd name="adj2" fmla="val 33333"/>
            </a:avLst>
          </a:prstGeom>
          <a:solidFill>
            <a:schemeClr val="tx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AU">
              <a:solidFill>
                <a:schemeClr val="tx1"/>
              </a:solidFill>
            </a:endParaRPr>
          </a:p>
        </p:txBody>
      </p:sp>
      <p:sp>
        <p:nvSpPr>
          <p:cNvPr id="12" name="Half Frame 11"/>
          <p:cNvSpPr/>
          <p:nvPr/>
        </p:nvSpPr>
        <p:spPr>
          <a:xfrm rot="8177990" flipV="1">
            <a:off x="1210982" y="1110640"/>
            <a:ext cx="424727" cy="401851"/>
          </a:xfrm>
          <a:prstGeom prst="halfFrame">
            <a:avLst>
              <a:gd name="adj1" fmla="val 31515"/>
              <a:gd name="adj2" fmla="val 33333"/>
            </a:avLst>
          </a:prstGeom>
          <a:solidFill>
            <a:schemeClr val="tx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AU">
              <a:solidFill>
                <a:schemeClr val="tx1"/>
              </a:solidFill>
            </a:endParaRPr>
          </a:p>
        </p:txBody>
      </p:sp>
      <p:sp>
        <p:nvSpPr>
          <p:cNvPr id="13" name="TextBox 12"/>
          <p:cNvSpPr txBox="1"/>
          <p:nvPr/>
        </p:nvSpPr>
        <p:spPr>
          <a:xfrm>
            <a:off x="803774" y="689078"/>
            <a:ext cx="1239140" cy="338554"/>
          </a:xfrm>
          <a:prstGeom prst="rect">
            <a:avLst/>
          </a:prstGeom>
          <a:noFill/>
        </p:spPr>
        <p:txBody>
          <a:bodyPr wrap="square" rtlCol="0">
            <a:spAutoFit/>
          </a:bodyPr>
          <a:lstStyle/>
          <a:p>
            <a:pPr algn="ctr"/>
            <a:r>
              <a:rPr lang="en-AU" sz="1600" b="1" dirty="0" smtClean="0"/>
              <a:t>HIGHEST</a:t>
            </a:r>
            <a:endParaRPr lang="en-AU" sz="1600" b="1" dirty="0"/>
          </a:p>
        </p:txBody>
      </p:sp>
      <p:sp>
        <p:nvSpPr>
          <p:cNvPr id="14" name="TextBox 13"/>
          <p:cNvSpPr txBox="1"/>
          <p:nvPr/>
        </p:nvSpPr>
        <p:spPr>
          <a:xfrm>
            <a:off x="6989989" y="695986"/>
            <a:ext cx="1239140" cy="338554"/>
          </a:xfrm>
          <a:prstGeom prst="rect">
            <a:avLst/>
          </a:prstGeom>
          <a:noFill/>
        </p:spPr>
        <p:txBody>
          <a:bodyPr wrap="square" rtlCol="0">
            <a:spAutoFit/>
          </a:bodyPr>
          <a:lstStyle/>
          <a:p>
            <a:pPr algn="ctr"/>
            <a:r>
              <a:rPr lang="en-AU" sz="1600" b="1" dirty="0" smtClean="0"/>
              <a:t>MOST</a:t>
            </a:r>
            <a:endParaRPr lang="en-AU" sz="1600" b="1" dirty="0"/>
          </a:p>
        </p:txBody>
      </p:sp>
      <p:sp>
        <p:nvSpPr>
          <p:cNvPr id="15" name="TextBox 14"/>
          <p:cNvSpPr txBox="1"/>
          <p:nvPr/>
        </p:nvSpPr>
        <p:spPr>
          <a:xfrm>
            <a:off x="803774" y="6172628"/>
            <a:ext cx="1239140" cy="338554"/>
          </a:xfrm>
          <a:prstGeom prst="rect">
            <a:avLst/>
          </a:prstGeom>
          <a:noFill/>
        </p:spPr>
        <p:txBody>
          <a:bodyPr wrap="square" rtlCol="0">
            <a:spAutoFit/>
          </a:bodyPr>
          <a:lstStyle/>
          <a:p>
            <a:pPr algn="ctr"/>
            <a:r>
              <a:rPr lang="en-AU" sz="1600" b="1" dirty="0" smtClean="0"/>
              <a:t>LOWEST</a:t>
            </a:r>
            <a:endParaRPr lang="en-AU" sz="1600" b="1" dirty="0"/>
          </a:p>
        </p:txBody>
      </p:sp>
      <p:sp>
        <p:nvSpPr>
          <p:cNvPr id="16" name="TextBox 15"/>
          <p:cNvSpPr txBox="1"/>
          <p:nvPr/>
        </p:nvSpPr>
        <p:spPr>
          <a:xfrm>
            <a:off x="6989989" y="6198264"/>
            <a:ext cx="1239140" cy="338554"/>
          </a:xfrm>
          <a:prstGeom prst="rect">
            <a:avLst/>
          </a:prstGeom>
          <a:noFill/>
        </p:spPr>
        <p:txBody>
          <a:bodyPr wrap="square" rtlCol="0">
            <a:spAutoFit/>
          </a:bodyPr>
          <a:lstStyle/>
          <a:p>
            <a:pPr algn="ctr"/>
            <a:r>
              <a:rPr lang="en-AU" sz="1600" b="1" dirty="0" smtClean="0"/>
              <a:t>LEAST</a:t>
            </a:r>
            <a:endParaRPr lang="en-AU" sz="1600" b="1" dirty="0"/>
          </a:p>
        </p:txBody>
      </p:sp>
      <p:sp>
        <p:nvSpPr>
          <p:cNvPr id="18" name="TextBox 17"/>
          <p:cNvSpPr txBox="1"/>
          <p:nvPr/>
        </p:nvSpPr>
        <p:spPr>
          <a:xfrm>
            <a:off x="1192511" y="1479491"/>
            <a:ext cx="461665" cy="4088092"/>
          </a:xfrm>
          <a:prstGeom prst="rect">
            <a:avLst/>
          </a:prstGeom>
          <a:noFill/>
        </p:spPr>
        <p:txBody>
          <a:bodyPr vert="vert270" wrap="square" rtlCol="0">
            <a:spAutoFit/>
          </a:bodyPr>
          <a:lstStyle/>
          <a:p>
            <a:pPr algn="ctr"/>
            <a:r>
              <a:rPr lang="en-AU" dirty="0" smtClean="0"/>
              <a:t>Level of health and safety protection</a:t>
            </a:r>
            <a:endParaRPr lang="en-AU" dirty="0"/>
          </a:p>
        </p:txBody>
      </p:sp>
      <p:sp>
        <p:nvSpPr>
          <p:cNvPr id="19" name="TextBox 18"/>
          <p:cNvSpPr txBox="1"/>
          <p:nvPr/>
        </p:nvSpPr>
        <p:spPr>
          <a:xfrm>
            <a:off x="7383563" y="1572356"/>
            <a:ext cx="461665" cy="4088092"/>
          </a:xfrm>
          <a:prstGeom prst="rect">
            <a:avLst/>
          </a:prstGeom>
          <a:noFill/>
        </p:spPr>
        <p:txBody>
          <a:bodyPr vert="vert270" wrap="square" rtlCol="0">
            <a:spAutoFit/>
          </a:bodyPr>
          <a:lstStyle/>
          <a:p>
            <a:pPr algn="ctr"/>
            <a:r>
              <a:rPr lang="en-AU" dirty="0" smtClean="0"/>
              <a:t>Reliability of control measures</a:t>
            </a:r>
            <a:endParaRPr lang="en-AU" dirty="0"/>
          </a:p>
        </p:txBody>
      </p:sp>
    </p:spTree>
    <p:extLst>
      <p:ext uri="{BB962C8B-B14F-4D97-AF65-F5344CB8AC3E}">
        <p14:creationId xmlns:p14="http://schemas.microsoft.com/office/powerpoint/2010/main" val="383280718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Level 1 control measures</a:t>
            </a:r>
            <a:endParaRPr lang="en-AU" dirty="0"/>
          </a:p>
        </p:txBody>
      </p:sp>
      <p:sp>
        <p:nvSpPr>
          <p:cNvPr id="3" name="Content Placeholder 2"/>
          <p:cNvSpPr>
            <a:spLocks noGrp="1"/>
          </p:cNvSpPr>
          <p:nvPr>
            <p:ph idx="1"/>
          </p:nvPr>
        </p:nvSpPr>
        <p:spPr/>
        <p:txBody>
          <a:bodyPr/>
          <a:lstStyle/>
          <a:p>
            <a:pPr marL="0" indent="0">
              <a:buNone/>
            </a:pPr>
            <a:r>
              <a:rPr lang="en-AU" dirty="0"/>
              <a:t>The most effective control measure involves eliminating the hazard and associated risk. The best way to do this is by, firstly, not introducing the hazard into the workplace. </a:t>
            </a:r>
            <a:endParaRPr lang="en-AU" dirty="0"/>
          </a:p>
        </p:txBody>
      </p:sp>
    </p:spTree>
    <p:extLst>
      <p:ext uri="{BB962C8B-B14F-4D97-AF65-F5344CB8AC3E}">
        <p14:creationId xmlns:p14="http://schemas.microsoft.com/office/powerpoint/2010/main" val="275238240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Level 2 control measures</a:t>
            </a:r>
            <a:endParaRPr lang="en-AU" dirty="0"/>
          </a:p>
        </p:txBody>
      </p:sp>
      <p:sp>
        <p:nvSpPr>
          <p:cNvPr id="3" name="Content Placeholder 2"/>
          <p:cNvSpPr>
            <a:spLocks noGrp="1"/>
          </p:cNvSpPr>
          <p:nvPr>
            <p:ph idx="1"/>
          </p:nvPr>
        </p:nvSpPr>
        <p:spPr/>
        <p:txBody>
          <a:bodyPr/>
          <a:lstStyle/>
          <a:p>
            <a:pPr marL="0" indent="0">
              <a:buNone/>
            </a:pPr>
            <a:r>
              <a:rPr lang="en-AU" dirty="0"/>
              <a:t>If it is not reasonably practicable to eliminate the hazards and associated risks, you should minimise the risks using one or more of the following approaches: </a:t>
            </a:r>
            <a:endParaRPr lang="en-AU" dirty="0" smtClean="0"/>
          </a:p>
          <a:p>
            <a:r>
              <a:rPr lang="en-AU" dirty="0" smtClean="0"/>
              <a:t>Substitute the hazard with something safer</a:t>
            </a:r>
          </a:p>
          <a:p>
            <a:r>
              <a:rPr lang="en-AU" dirty="0" smtClean="0"/>
              <a:t>Isolate the hazard from people</a:t>
            </a:r>
          </a:p>
          <a:p>
            <a:r>
              <a:rPr lang="en-AU" dirty="0" smtClean="0"/>
              <a:t>Use engineering controls</a:t>
            </a:r>
            <a:endParaRPr lang="en-AU" dirty="0"/>
          </a:p>
        </p:txBody>
      </p:sp>
    </p:spTree>
    <p:extLst>
      <p:ext uri="{BB962C8B-B14F-4D97-AF65-F5344CB8AC3E}">
        <p14:creationId xmlns:p14="http://schemas.microsoft.com/office/powerpoint/2010/main" val="351743706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Level 3 control measures</a:t>
            </a:r>
            <a:endParaRPr lang="en-AU" dirty="0"/>
          </a:p>
        </p:txBody>
      </p:sp>
      <p:sp>
        <p:nvSpPr>
          <p:cNvPr id="3" name="Content Placeholder 2"/>
          <p:cNvSpPr>
            <a:spLocks noGrp="1"/>
          </p:cNvSpPr>
          <p:nvPr>
            <p:ph idx="1"/>
          </p:nvPr>
        </p:nvSpPr>
        <p:spPr/>
        <p:txBody>
          <a:bodyPr/>
          <a:lstStyle/>
          <a:p>
            <a:pPr marL="0" indent="0">
              <a:buNone/>
            </a:pPr>
            <a:r>
              <a:rPr lang="en-AU" dirty="0"/>
              <a:t>These control measures do not control the hazard at the source. They rely on human behaviour and supervision, and used on their own, tend to be least effective in minimising risks. Two approaches to reduce risk in this way are: </a:t>
            </a:r>
            <a:endParaRPr lang="en-AU" dirty="0" smtClean="0"/>
          </a:p>
          <a:p>
            <a:r>
              <a:rPr lang="en-AU" dirty="0" smtClean="0"/>
              <a:t>Use administrative controls</a:t>
            </a:r>
          </a:p>
          <a:p>
            <a:r>
              <a:rPr lang="en-AU" dirty="0" smtClean="0"/>
              <a:t>Use personal protective equipment (PPE)</a:t>
            </a:r>
            <a:endParaRPr lang="en-AU" dirty="0"/>
          </a:p>
        </p:txBody>
      </p:sp>
    </p:spTree>
    <p:extLst>
      <p:ext uri="{BB962C8B-B14F-4D97-AF65-F5344CB8AC3E}">
        <p14:creationId xmlns:p14="http://schemas.microsoft.com/office/powerpoint/2010/main" val="419102259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439145"/>
            <a:ext cx="8229600" cy="1143000"/>
          </a:xfrm>
        </p:spPr>
        <p:txBody>
          <a:bodyPr>
            <a:normAutofit/>
          </a:bodyPr>
          <a:lstStyle/>
          <a:p>
            <a:r>
              <a:rPr lang="en-AU" dirty="0" smtClean="0"/>
              <a:t>Cost of control measures</a:t>
            </a:r>
            <a:endParaRPr lang="en-AU" dirty="0"/>
          </a:p>
        </p:txBody>
      </p:sp>
      <p:sp>
        <p:nvSpPr>
          <p:cNvPr id="3" name="Content Placeholder 2"/>
          <p:cNvSpPr>
            <a:spLocks noGrp="1"/>
          </p:cNvSpPr>
          <p:nvPr>
            <p:ph idx="1"/>
          </p:nvPr>
        </p:nvSpPr>
        <p:spPr/>
        <p:txBody>
          <a:bodyPr/>
          <a:lstStyle/>
          <a:p>
            <a:pPr marL="0" indent="0">
              <a:buNone/>
            </a:pPr>
            <a:r>
              <a:rPr lang="en-AU" dirty="0"/>
              <a:t>Cost (in terms of time and effort as well as money) is just one factor to consider when determining the best control option. </a:t>
            </a:r>
            <a:endParaRPr lang="en-AU" dirty="0" smtClean="0"/>
          </a:p>
          <a:p>
            <a:pPr marL="0" indent="0">
              <a:buNone/>
            </a:pPr>
            <a:endParaRPr lang="en-AU" dirty="0"/>
          </a:p>
          <a:p>
            <a:pPr marL="0" indent="0">
              <a:buNone/>
            </a:pPr>
            <a:r>
              <a:rPr lang="en-AU" dirty="0"/>
              <a:t>The cost of controlling a risk may be taken into account in determining what is reasonably practicable, but cannot be used as a reason for doing nothing. </a:t>
            </a:r>
            <a:endParaRPr lang="en-AU" dirty="0"/>
          </a:p>
        </p:txBody>
      </p:sp>
    </p:spTree>
    <p:extLst>
      <p:ext uri="{BB962C8B-B14F-4D97-AF65-F5344CB8AC3E}">
        <p14:creationId xmlns:p14="http://schemas.microsoft.com/office/powerpoint/2010/main" val="177380662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541694"/>
            <a:ext cx="8229600" cy="1143000"/>
          </a:xfrm>
        </p:spPr>
        <p:txBody>
          <a:bodyPr>
            <a:normAutofit fontScale="90000"/>
          </a:bodyPr>
          <a:lstStyle/>
          <a:p>
            <a:r>
              <a:rPr lang="en-AU" dirty="0" smtClean="0"/>
              <a:t>How to ensure controls remain effective</a:t>
            </a:r>
            <a:endParaRPr lang="en-AU" dirty="0"/>
          </a:p>
        </p:txBody>
      </p:sp>
      <p:sp>
        <p:nvSpPr>
          <p:cNvPr id="3" name="Content Placeholder 2"/>
          <p:cNvSpPr>
            <a:spLocks noGrp="1"/>
          </p:cNvSpPr>
          <p:nvPr>
            <p:ph idx="1"/>
          </p:nvPr>
        </p:nvSpPr>
        <p:spPr>
          <a:xfrm>
            <a:off x="457200" y="1984761"/>
            <a:ext cx="8229600" cy="4525963"/>
          </a:xfrm>
        </p:spPr>
        <p:txBody>
          <a:bodyPr/>
          <a:lstStyle/>
          <a:p>
            <a:r>
              <a:rPr lang="en-AU" dirty="0" smtClean="0"/>
              <a:t>Accountability for health and safety</a:t>
            </a:r>
          </a:p>
          <a:p>
            <a:r>
              <a:rPr lang="en-AU" dirty="0" smtClean="0"/>
              <a:t>Maintenance of plant and equipment</a:t>
            </a:r>
          </a:p>
          <a:p>
            <a:r>
              <a:rPr lang="en-AU" dirty="0" smtClean="0"/>
              <a:t>Up-to-date training and competency</a:t>
            </a:r>
          </a:p>
          <a:p>
            <a:r>
              <a:rPr lang="en-AU" dirty="0" smtClean="0"/>
              <a:t>Up-to-date hazard information</a:t>
            </a:r>
          </a:p>
          <a:p>
            <a:r>
              <a:rPr lang="en-AU" dirty="0" smtClean="0"/>
              <a:t>Regular review and consultation</a:t>
            </a:r>
            <a:endParaRPr lang="en-AU" dirty="0"/>
          </a:p>
        </p:txBody>
      </p:sp>
    </p:spTree>
    <p:extLst>
      <p:ext uri="{BB962C8B-B14F-4D97-AF65-F5344CB8AC3E}">
        <p14:creationId xmlns:p14="http://schemas.microsoft.com/office/powerpoint/2010/main" val="134034438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How to review controls </a:t>
            </a:r>
            <a:endParaRPr lang="en-AU" dirty="0"/>
          </a:p>
        </p:txBody>
      </p:sp>
      <p:sp>
        <p:nvSpPr>
          <p:cNvPr id="3" name="Content Placeholder 2"/>
          <p:cNvSpPr>
            <a:spLocks noGrp="1"/>
          </p:cNvSpPr>
          <p:nvPr>
            <p:ph idx="1"/>
          </p:nvPr>
        </p:nvSpPr>
        <p:spPr>
          <a:xfrm>
            <a:off x="457200" y="1600200"/>
            <a:ext cx="8229600" cy="4894604"/>
          </a:xfrm>
        </p:spPr>
        <p:txBody>
          <a:bodyPr>
            <a:normAutofit fontScale="77500" lnSpcReduction="20000"/>
          </a:bodyPr>
          <a:lstStyle/>
          <a:p>
            <a:pPr marL="0" indent="0">
              <a:buNone/>
            </a:pPr>
            <a:r>
              <a:rPr lang="en-AU" dirty="0" smtClean="0"/>
              <a:t>Control measures should be reviewed regularly. </a:t>
            </a:r>
          </a:p>
          <a:p>
            <a:pPr marL="0" indent="0">
              <a:buNone/>
            </a:pPr>
            <a:endParaRPr lang="en-AU" dirty="0" smtClean="0"/>
          </a:p>
          <a:p>
            <a:pPr marL="0" indent="0">
              <a:buNone/>
            </a:pPr>
            <a:r>
              <a:rPr lang="en-AU" dirty="0"/>
              <a:t>There are certain situations where you must review your control measures under the WHS Regulation and, if necessary, revise them. A review is required: </a:t>
            </a:r>
          </a:p>
          <a:p>
            <a:r>
              <a:rPr lang="en-AU" dirty="0" smtClean="0"/>
              <a:t>when </a:t>
            </a:r>
            <a:r>
              <a:rPr lang="en-AU" dirty="0"/>
              <a:t>the control measure is not effective in controlling the risk </a:t>
            </a:r>
          </a:p>
          <a:p>
            <a:r>
              <a:rPr lang="en-AU" dirty="0" smtClean="0"/>
              <a:t>before </a:t>
            </a:r>
            <a:r>
              <a:rPr lang="en-AU" dirty="0"/>
              <a:t>a change at the workplace that is likely to give rise to a new or different health and safety risk that the control measure may not effectively control </a:t>
            </a:r>
          </a:p>
          <a:p>
            <a:r>
              <a:rPr lang="en-AU" dirty="0" smtClean="0"/>
              <a:t>if </a:t>
            </a:r>
            <a:r>
              <a:rPr lang="en-AU" dirty="0"/>
              <a:t>a new hazard or risk is identified </a:t>
            </a:r>
          </a:p>
          <a:p>
            <a:r>
              <a:rPr lang="en-AU" dirty="0" smtClean="0"/>
              <a:t>if </a:t>
            </a:r>
            <a:r>
              <a:rPr lang="en-AU" dirty="0"/>
              <a:t>the results of consultation indicate that a review is necessary </a:t>
            </a:r>
          </a:p>
          <a:p>
            <a:r>
              <a:rPr lang="en-AU" dirty="0" smtClean="0"/>
              <a:t>if </a:t>
            </a:r>
            <a:r>
              <a:rPr lang="en-AU" dirty="0"/>
              <a:t>a health and safety representative requests a review. </a:t>
            </a:r>
          </a:p>
          <a:p>
            <a:pPr marL="0" indent="0">
              <a:buNone/>
            </a:pPr>
            <a:endParaRPr lang="en-AU" dirty="0"/>
          </a:p>
        </p:txBody>
      </p:sp>
    </p:spTree>
    <p:extLst>
      <p:ext uri="{BB962C8B-B14F-4D97-AF65-F5344CB8AC3E}">
        <p14:creationId xmlns:p14="http://schemas.microsoft.com/office/powerpoint/2010/main" val="372448889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Keeping records</a:t>
            </a:r>
            <a:endParaRPr lang="en-AU" dirty="0"/>
          </a:p>
        </p:txBody>
      </p:sp>
      <p:sp>
        <p:nvSpPr>
          <p:cNvPr id="3" name="Content Placeholder 2"/>
          <p:cNvSpPr>
            <a:spLocks noGrp="1"/>
          </p:cNvSpPr>
          <p:nvPr>
            <p:ph idx="1"/>
          </p:nvPr>
        </p:nvSpPr>
        <p:spPr/>
        <p:txBody>
          <a:bodyPr>
            <a:normAutofit fontScale="70000" lnSpcReduction="20000"/>
          </a:bodyPr>
          <a:lstStyle/>
          <a:p>
            <a:pPr marL="0" indent="0">
              <a:buNone/>
            </a:pPr>
            <a:r>
              <a:rPr lang="en-AU" dirty="0"/>
              <a:t>Keeping records of the risk management process demonstrates potential compliance with the WHS Act and WHS Regulation. It also helps when undertaking subsequent risk assessments. </a:t>
            </a:r>
            <a:endParaRPr lang="en-AU" dirty="0" smtClean="0"/>
          </a:p>
          <a:p>
            <a:pPr marL="0" indent="0">
              <a:buNone/>
            </a:pPr>
            <a:endParaRPr lang="en-AU" dirty="0"/>
          </a:p>
          <a:p>
            <a:pPr marL="0" indent="0">
              <a:buNone/>
            </a:pPr>
            <a:r>
              <a:rPr lang="en-AU" dirty="0"/>
              <a:t>There are specific record-keeping requirements in the WHS Regulation for some hazards, such as hazardous chemicals. If such hazards have been identified at your workplace, you must keep the relevant records for the time specified. </a:t>
            </a:r>
            <a:endParaRPr lang="en-AU" dirty="0" smtClean="0"/>
          </a:p>
          <a:p>
            <a:pPr marL="0" indent="0">
              <a:buNone/>
            </a:pPr>
            <a:endParaRPr lang="en-AU" dirty="0"/>
          </a:p>
          <a:p>
            <a:pPr marL="0" indent="0">
              <a:buNone/>
            </a:pPr>
            <a:r>
              <a:rPr lang="en-AU" dirty="0"/>
              <a:t>You should ensure that everyone in your workplace is aware of record-keeping requirements, including which records are accessible and where they are kept. </a:t>
            </a:r>
            <a:endParaRPr lang="en-AU" dirty="0"/>
          </a:p>
        </p:txBody>
      </p:sp>
    </p:spTree>
    <p:extLst>
      <p:ext uri="{BB962C8B-B14F-4D97-AF65-F5344CB8AC3E}">
        <p14:creationId xmlns:p14="http://schemas.microsoft.com/office/powerpoint/2010/main" val="32685283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xmlns="" id="{F5BED7FE-73DA-E24A-BF43-1540DFCBB957}"/>
              </a:ext>
            </a:extLst>
          </p:cNvPr>
          <p:cNvPicPr>
            <a:picLocks noChangeAspect="1"/>
          </p:cNvPicPr>
          <p:nvPr/>
        </p:nvPicPr>
        <p:blipFill>
          <a:blip r:embed="rId2"/>
          <a:stretch>
            <a:fillRect/>
          </a:stretch>
        </p:blipFill>
        <p:spPr>
          <a:xfrm>
            <a:off x="0" y="4756"/>
            <a:ext cx="9144000" cy="6848488"/>
          </a:xfrm>
          <a:prstGeom prst="rect">
            <a:avLst/>
          </a:prstGeom>
        </p:spPr>
      </p:pic>
    </p:spTree>
    <p:extLst>
      <p:ext uri="{BB962C8B-B14F-4D97-AF65-F5344CB8AC3E}">
        <p14:creationId xmlns:p14="http://schemas.microsoft.com/office/powerpoint/2010/main" val="383667220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emplate>Office Theme</Template>
  <TotalTime>390</TotalTime>
  <Words>1678</Words>
  <Application>Microsoft Office PowerPoint</Application>
  <PresentationFormat>On-screen Show (4:3)</PresentationFormat>
  <Paragraphs>159</Paragraphs>
  <Slides>27</Slides>
  <Notes>0</Notes>
  <HiddenSlides>0</HiddenSlides>
  <MMClips>0</MMClips>
  <ScaleCrop>false</ScaleCrop>
  <HeadingPairs>
    <vt:vector size="6" baseType="variant">
      <vt:variant>
        <vt:lpstr>Fonts Used</vt:lpstr>
      </vt:variant>
      <vt:variant>
        <vt:i4>1</vt:i4>
      </vt:variant>
      <vt:variant>
        <vt:lpstr>Theme</vt:lpstr>
      </vt:variant>
      <vt:variant>
        <vt:i4>1</vt:i4>
      </vt:variant>
      <vt:variant>
        <vt:lpstr>Slide Titles</vt:lpstr>
      </vt:variant>
      <vt:variant>
        <vt:i4>27</vt:i4>
      </vt:variant>
    </vt:vector>
  </HeadingPairs>
  <TitlesOfParts>
    <vt:vector size="29" baseType="lpstr">
      <vt:lpstr>Arial</vt:lpstr>
      <vt:lpstr>Office Theme</vt:lpstr>
      <vt:lpstr>PowerPoint Presentation</vt:lpstr>
      <vt:lpstr>Assessment Criteria</vt:lpstr>
      <vt:lpstr>Key terms</vt:lpstr>
      <vt:lpstr>Responsibilities </vt:lpstr>
      <vt:lpstr>Responsibilities </vt:lpstr>
      <vt:lpstr>Reasonably practicable </vt:lpstr>
      <vt:lpstr>Managing risks</vt:lpstr>
      <vt:lpstr>Managing risks </vt:lpstr>
      <vt:lpstr>How to identify hazards</vt:lpstr>
      <vt:lpstr>Common workplace hazards</vt:lpstr>
      <vt:lpstr>How to find hazards</vt:lpstr>
      <vt:lpstr>How to find hazards</vt:lpstr>
      <vt:lpstr>How to identify hazards</vt:lpstr>
      <vt:lpstr>How to assess risks</vt:lpstr>
      <vt:lpstr>When should a risk assessment be carried out?</vt:lpstr>
      <vt:lpstr>When should a risk assessment be carried out?</vt:lpstr>
      <vt:lpstr>How to do a risk assessment</vt:lpstr>
      <vt:lpstr>How to control risks</vt:lpstr>
      <vt:lpstr>PowerPoint Presentation</vt:lpstr>
      <vt:lpstr>Level 1 control measures</vt:lpstr>
      <vt:lpstr>Level 2 control measures</vt:lpstr>
      <vt:lpstr>Level 3 control measures</vt:lpstr>
      <vt:lpstr>Cost of control measures</vt:lpstr>
      <vt:lpstr>How to ensure controls remain effective</vt:lpstr>
      <vt:lpstr>How to review controls </vt:lpstr>
      <vt:lpstr>Keeping records</vt:lpstr>
      <vt:lpstr>PowerPoint Presentation</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Angelos Sariyiannis</dc:creator>
  <cp:lastModifiedBy>Emma-Claire Bayliss</cp:lastModifiedBy>
  <cp:revision>22</cp:revision>
  <dcterms:created xsi:type="dcterms:W3CDTF">2018-06-15T02:04:24Z</dcterms:created>
  <dcterms:modified xsi:type="dcterms:W3CDTF">2018-07-30T04:14:38Z</dcterms:modified>
</cp:coreProperties>
</file>