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1" r:id="rId3"/>
    <p:sldId id="260" r:id="rId4"/>
    <p:sldId id="259" r:id="rId5"/>
    <p:sldId id="262" r:id="rId6"/>
    <p:sldId id="263" r:id="rId7"/>
    <p:sldId id="265" r:id="rId8"/>
    <p:sldId id="264" r:id="rId9"/>
    <p:sldId id="258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1"/>
    <p:restoredTop sz="94677"/>
  </p:normalViewPr>
  <p:slideViewPr>
    <p:cSldViewPr snapToGrid="0" snapToObjects="1">
      <p:cViewPr varScale="1">
        <p:scale>
          <a:sx n="75" d="100"/>
          <a:sy n="75" d="100"/>
        </p:scale>
        <p:origin x="960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6/29/2018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7199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6/29/2018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3472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6/29/2018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717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6/29/2018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3374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6/29/2018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024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6/29/2018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22729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6/29/2018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4547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6/29/2018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097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6/29/2018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188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6/29/2018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52314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6/29/2018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680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CDD2B9-1CA1-1249-8E1F-5258F8BD0B6E}" type="datetimeFigureOut">
              <a:rPr lang="en-US" smtClean="0"/>
              <a:t>6/29/2018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56700" cy="50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024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09"/>
            <a:ext cx="9143999" cy="684848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6912" y="2615013"/>
            <a:ext cx="763994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dirty="0" smtClean="0"/>
              <a:t/>
            </a:r>
            <a:br>
              <a:rPr lang="en-AU" sz="2800" dirty="0" smtClean="0"/>
            </a:br>
            <a:r>
              <a:rPr lang="en-AU" sz="2800" dirty="0" smtClean="0"/>
              <a:t>PRESSURE EQUIPMENT</a:t>
            </a:r>
          </a:p>
          <a:p>
            <a:endParaRPr lang="en-AU" sz="2800" dirty="0"/>
          </a:p>
          <a:p>
            <a:endParaRPr lang="en-AU" sz="2800" dirty="0" smtClean="0"/>
          </a:p>
          <a:p>
            <a:endParaRPr lang="en-AU" sz="2800" dirty="0"/>
          </a:p>
          <a:p>
            <a:r>
              <a:rPr lang="en-AU" sz="2800" dirty="0" smtClean="0"/>
              <a:t>WORK HEALTH AND SAFETY OFFICER</a:t>
            </a:r>
            <a:endParaRPr lang="en-AU" sz="2800" dirty="0"/>
          </a:p>
        </p:txBody>
      </p:sp>
    </p:spTree>
    <p:extLst>
      <p:ext uri="{BB962C8B-B14F-4D97-AF65-F5344CB8AC3E}">
        <p14:creationId xmlns:p14="http://schemas.microsoft.com/office/powerpoint/2010/main" val="33370822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7690"/>
            <a:ext cx="8229600" cy="1143000"/>
          </a:xfrm>
        </p:spPr>
        <p:txBody>
          <a:bodyPr/>
          <a:lstStyle/>
          <a:p>
            <a:r>
              <a:rPr lang="en-AU" dirty="0" smtClean="0"/>
              <a:t>Assessment Criteria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en-AU" dirty="0"/>
              <a:t>Describe the statutory or minimum requirements relating to pressure equipment and pressure vessels at a workplace</a:t>
            </a:r>
            <a:r>
              <a:rPr lang="en-AU" dirty="0" smtClean="0"/>
              <a:t>.</a:t>
            </a:r>
          </a:p>
          <a:p>
            <a:pPr lvl="0"/>
            <a:endParaRPr lang="en-AU" dirty="0"/>
          </a:p>
          <a:p>
            <a:pPr lvl="0"/>
            <a:r>
              <a:rPr lang="en-AU" dirty="0"/>
              <a:t>Describe control measures that eliminate or minimise the hazards associated with pressure equipment and pressure vessels</a:t>
            </a:r>
            <a:r>
              <a:rPr lang="en-AU" dirty="0" smtClean="0"/>
              <a:t>.</a:t>
            </a:r>
          </a:p>
          <a:p>
            <a:pPr lvl="0"/>
            <a:endParaRPr lang="en-AU" dirty="0"/>
          </a:p>
          <a:p>
            <a:r>
              <a:rPr lang="en-US" dirty="0"/>
              <a:t>Describe the testing and inspection requirements associated with pressure equipment and pressure vessels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46085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Definitions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AU" b="1" i="1" dirty="0"/>
              <a:t>pressure equipment </a:t>
            </a:r>
            <a:r>
              <a:rPr lang="en-AU" dirty="0"/>
              <a:t>means boilers, pressure vessels </a:t>
            </a:r>
            <a:r>
              <a:rPr lang="en-AU" dirty="0" smtClean="0"/>
              <a:t>and pressure </a:t>
            </a:r>
            <a:r>
              <a:rPr lang="en-AU" dirty="0"/>
              <a:t>piping</a:t>
            </a:r>
            <a:r>
              <a:rPr lang="en-AU" dirty="0" smtClean="0"/>
              <a:t>.</a:t>
            </a:r>
          </a:p>
          <a:p>
            <a:pPr marL="0" indent="0">
              <a:buNone/>
            </a:pPr>
            <a:endParaRPr lang="en-AU" dirty="0"/>
          </a:p>
          <a:p>
            <a:r>
              <a:rPr lang="en-AU" b="1" i="1" dirty="0"/>
              <a:t>pressure vessel</a:t>
            </a:r>
            <a:r>
              <a:rPr lang="en-AU" dirty="0"/>
              <a:t>—</a:t>
            </a:r>
          </a:p>
          <a:p>
            <a:pPr marL="0" indent="0">
              <a:buNone/>
            </a:pPr>
            <a:r>
              <a:rPr lang="en-AU" dirty="0" smtClean="0"/>
              <a:t>(</a:t>
            </a:r>
            <a:r>
              <a:rPr lang="en-AU" dirty="0"/>
              <a:t>a) means a vessel subject to internal or external </a:t>
            </a:r>
            <a:r>
              <a:rPr lang="en-AU" dirty="0" smtClean="0"/>
              <a:t>pressure; and</a:t>
            </a:r>
            <a:endParaRPr lang="en-AU" dirty="0"/>
          </a:p>
          <a:p>
            <a:pPr marL="0" indent="0">
              <a:buNone/>
            </a:pPr>
            <a:r>
              <a:rPr lang="en-AU" dirty="0"/>
              <a:t>(b) includes—</a:t>
            </a:r>
          </a:p>
          <a:p>
            <a:pPr marL="0" indent="0">
              <a:buNone/>
            </a:pPr>
            <a:r>
              <a:rPr lang="en-AU" dirty="0" smtClean="0"/>
              <a:t>	(</a:t>
            </a:r>
            <a:r>
              <a:rPr lang="en-AU" dirty="0" err="1"/>
              <a:t>i</a:t>
            </a:r>
            <a:r>
              <a:rPr lang="en-AU" dirty="0"/>
              <a:t>) interconnected parts and components, </a:t>
            </a:r>
            <a:r>
              <a:rPr lang="en-AU" dirty="0" smtClean="0"/>
              <a:t>valves, gauges </a:t>
            </a:r>
            <a:r>
              <a:rPr lang="en-AU" dirty="0"/>
              <a:t>and </a:t>
            </a:r>
            <a:r>
              <a:rPr lang="en-AU" dirty="0" smtClean="0"/>
              <a:t>	other </a:t>
            </a:r>
            <a:r>
              <a:rPr lang="en-AU" dirty="0"/>
              <a:t>fittings up to the first point </a:t>
            </a:r>
            <a:r>
              <a:rPr lang="en-AU" dirty="0" smtClean="0"/>
              <a:t>of connection </a:t>
            </a:r>
            <a:r>
              <a:rPr lang="en-AU" dirty="0"/>
              <a:t>to connecting </a:t>
            </a:r>
            <a:r>
              <a:rPr lang="en-AU" dirty="0" smtClean="0"/>
              <a:t>	piping</a:t>
            </a:r>
            <a:r>
              <a:rPr lang="en-AU" dirty="0"/>
              <a:t>; and</a:t>
            </a:r>
          </a:p>
          <a:p>
            <a:pPr marL="0" indent="0">
              <a:buNone/>
            </a:pPr>
            <a:r>
              <a:rPr lang="en-AU" dirty="0" smtClean="0"/>
              <a:t>	(</a:t>
            </a:r>
            <a:r>
              <a:rPr lang="en-AU" dirty="0"/>
              <a:t>ii) fired heaters; and</a:t>
            </a:r>
          </a:p>
          <a:p>
            <a:pPr marL="0" indent="0">
              <a:buNone/>
            </a:pPr>
            <a:r>
              <a:rPr lang="en-AU" dirty="0" smtClean="0"/>
              <a:t>	(</a:t>
            </a:r>
            <a:r>
              <a:rPr lang="en-AU" dirty="0"/>
              <a:t>iii) gas cylinders; but</a:t>
            </a:r>
          </a:p>
          <a:p>
            <a:pPr marL="0" indent="0">
              <a:buNone/>
            </a:pPr>
            <a:r>
              <a:rPr lang="en-AU" dirty="0"/>
              <a:t>(c) does not include a boiler or pressure piping.</a:t>
            </a:r>
          </a:p>
        </p:txBody>
      </p:sp>
    </p:spTree>
    <p:extLst>
      <p:ext uri="{BB962C8B-B14F-4D97-AF65-F5344CB8AC3E}">
        <p14:creationId xmlns:p14="http://schemas.microsoft.com/office/powerpoint/2010/main" val="37627966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7690"/>
            <a:ext cx="8229600" cy="1143000"/>
          </a:xfrm>
        </p:spPr>
        <p:txBody>
          <a:bodyPr/>
          <a:lstStyle/>
          <a:p>
            <a:r>
              <a:rPr lang="en-AU" dirty="0" smtClean="0"/>
              <a:t>Registration and Licensing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Design Registration</a:t>
            </a:r>
          </a:p>
          <a:p>
            <a:endParaRPr lang="en-AU" dirty="0"/>
          </a:p>
          <a:p>
            <a:r>
              <a:rPr lang="en-AU" dirty="0" smtClean="0"/>
              <a:t>Registration of Plant</a:t>
            </a:r>
          </a:p>
          <a:p>
            <a:endParaRPr lang="en-AU" dirty="0"/>
          </a:p>
          <a:p>
            <a:r>
              <a:rPr lang="en-AU" dirty="0" smtClean="0"/>
              <a:t>High Risk Work Licensing Requirements </a:t>
            </a:r>
            <a:endParaRPr lang="en-AU" dirty="0"/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5292432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Hazards</a:t>
            </a:r>
            <a:endParaRPr lang="en-AU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2923" y="1417638"/>
            <a:ext cx="3458153" cy="4549053"/>
          </a:xfrm>
        </p:spPr>
      </p:pic>
    </p:spTree>
    <p:extLst>
      <p:ext uri="{BB962C8B-B14F-4D97-AF65-F5344CB8AC3E}">
        <p14:creationId xmlns:p14="http://schemas.microsoft.com/office/powerpoint/2010/main" val="9403271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5734"/>
            <a:ext cx="8229600" cy="1143000"/>
          </a:xfrm>
        </p:spPr>
        <p:txBody>
          <a:bodyPr/>
          <a:lstStyle/>
          <a:p>
            <a:r>
              <a:rPr lang="en-AU" dirty="0" smtClean="0"/>
              <a:t>Inspection</a:t>
            </a:r>
            <a:endParaRPr lang="en-AU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8799" y="1630073"/>
            <a:ext cx="4146402" cy="4314499"/>
          </a:xfrm>
        </p:spPr>
      </p:pic>
    </p:spTree>
    <p:extLst>
      <p:ext uri="{BB962C8B-B14F-4D97-AF65-F5344CB8AC3E}">
        <p14:creationId xmlns:p14="http://schemas.microsoft.com/office/powerpoint/2010/main" val="34479957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Care and Handling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Avoidance of oil, grease and water</a:t>
            </a:r>
          </a:p>
          <a:p>
            <a:r>
              <a:rPr lang="en-AU" dirty="0" smtClean="0"/>
              <a:t>Closing valves for transportation</a:t>
            </a:r>
          </a:p>
          <a:p>
            <a:r>
              <a:rPr lang="en-AU" dirty="0" smtClean="0"/>
              <a:t>Cylinders for toxic gases</a:t>
            </a:r>
          </a:p>
          <a:p>
            <a:r>
              <a:rPr lang="en-AU" dirty="0" smtClean="0"/>
              <a:t>Keep cylinders cool</a:t>
            </a:r>
          </a:p>
          <a:p>
            <a:r>
              <a:rPr lang="en-AU" dirty="0" smtClean="0"/>
              <a:t>Avoidance of shock</a:t>
            </a:r>
          </a:p>
          <a:p>
            <a:r>
              <a:rPr lang="en-AU" dirty="0" smtClean="0"/>
              <a:t>Correct orientation 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0180959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Boilers and Gas Cylinders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Marking and labelling</a:t>
            </a:r>
          </a:p>
          <a:p>
            <a:endParaRPr lang="en-AU" dirty="0"/>
          </a:p>
          <a:p>
            <a:r>
              <a:rPr lang="en-AU" dirty="0" smtClean="0"/>
              <a:t>Operation instructions</a:t>
            </a:r>
          </a:p>
          <a:p>
            <a:endParaRPr lang="en-AU" dirty="0"/>
          </a:p>
          <a:p>
            <a:r>
              <a:rPr lang="en-AU" dirty="0" smtClean="0"/>
              <a:t>Inspection </a:t>
            </a:r>
            <a:r>
              <a:rPr lang="en-AU" dirty="0" smtClean="0"/>
              <a:t>criteria 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6195417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F5BED7FE-73DA-E24A-BF43-1540DFCBB9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56"/>
            <a:ext cx="9144000" cy="6848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6722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2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922BE49A-329F-47D3-B91C-84949B0C9E44}">
  <we:reference id="wa104178141" version="3.10.0.52" store="en-US" storeType="OMEX"/>
  <we:alternateReferences>
    <we:reference id="WA104178141" version="3.10.0.52" store="WA104178141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156</TotalTime>
  <Words>135</Words>
  <Application>Microsoft Office PowerPoint</Application>
  <PresentationFormat>On-screen Show (4:3)</PresentationFormat>
  <Paragraphs>42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1" baseType="lpstr">
      <vt:lpstr>Arial</vt:lpstr>
      <vt:lpstr>Office Theme</vt:lpstr>
      <vt:lpstr>PowerPoint Presentation</vt:lpstr>
      <vt:lpstr>Assessment Criteria</vt:lpstr>
      <vt:lpstr>Definitions</vt:lpstr>
      <vt:lpstr>Registration and Licensing</vt:lpstr>
      <vt:lpstr>Hazards</vt:lpstr>
      <vt:lpstr>Inspection</vt:lpstr>
      <vt:lpstr>Care and Handling </vt:lpstr>
      <vt:lpstr>Boilers and Gas Cylinders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Angelos Sariyiannis</dc:creator>
  <cp:lastModifiedBy>Emma-Claire Bayliss</cp:lastModifiedBy>
  <cp:revision>8</cp:revision>
  <dcterms:created xsi:type="dcterms:W3CDTF">2018-06-15T02:04:24Z</dcterms:created>
  <dcterms:modified xsi:type="dcterms:W3CDTF">2018-06-29T00:49:30Z</dcterms:modified>
</cp:coreProperties>
</file>