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58"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77" d="100"/>
          <a:sy n="77" d="100"/>
        </p:scale>
        <p:origin x="980"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74567" y="2751513"/>
            <a:ext cx="7173884" cy="2985433"/>
          </a:xfrm>
          <a:prstGeom prst="rect">
            <a:avLst/>
          </a:prstGeom>
          <a:noFill/>
        </p:spPr>
        <p:txBody>
          <a:bodyPr wrap="square" rtlCol="0">
            <a:spAutoFit/>
          </a:bodyPr>
          <a:lstStyle/>
          <a:p>
            <a:r>
              <a:rPr lang="en-AU" sz="2800" dirty="0" smtClean="0"/>
              <a:t>PRE-STRESSING AND POST-TENSIONING CONCRETE</a:t>
            </a:r>
          </a:p>
          <a:p>
            <a:endParaRPr lang="en-AU" dirty="0"/>
          </a:p>
          <a:p>
            <a:endParaRPr lang="en-AU" dirty="0" smtClean="0"/>
          </a:p>
          <a:p>
            <a:endParaRPr lang="en-AU" dirty="0"/>
          </a:p>
          <a:p>
            <a:endParaRPr lang="en-AU" dirty="0" smtClean="0"/>
          </a:p>
          <a:p>
            <a:endParaRPr lang="en-AU" dirty="0" smtClean="0"/>
          </a:p>
          <a:p>
            <a:endParaRPr lang="en-AU" dirty="0"/>
          </a:p>
          <a:p>
            <a:r>
              <a:rPr lang="en-AU" sz="2400" dirty="0" smtClean="0"/>
              <a:t>WORK HEALTH AND SAFETY OFFICER</a:t>
            </a:r>
            <a:endParaRPr lang="en-AU" sz="24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92500"/>
          </a:bodyPr>
          <a:lstStyle/>
          <a:p>
            <a:pPr lvl="0"/>
            <a:r>
              <a:rPr lang="en-AU" dirty="0"/>
              <a:t>Describe the statutory or minimum requirements in relation to pre-stressing and post tensioning. </a:t>
            </a:r>
          </a:p>
          <a:p>
            <a:pPr lvl="0"/>
            <a:r>
              <a:rPr lang="en-AU" dirty="0"/>
              <a:t>List the safety precautions required when pre-stressing concrete elements by either pre-tensioning or post-tensioning techniques</a:t>
            </a:r>
          </a:p>
          <a:p>
            <a:pPr lvl="0"/>
            <a:r>
              <a:rPr lang="en-AU" dirty="0"/>
              <a:t>Describe the control strategies to be adopted during work activities where pre-stressing activities are being conducted.</a:t>
            </a:r>
          </a:p>
        </p:txBody>
      </p:sp>
    </p:spTree>
    <p:extLst>
      <p:ext uri="{BB962C8B-B14F-4D97-AF65-F5344CB8AC3E}">
        <p14:creationId xmlns:p14="http://schemas.microsoft.com/office/powerpoint/2010/main" val="3539078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Pre-stressed concrete</a:t>
            </a:r>
            <a:endParaRPr lang="en-AU" dirty="0"/>
          </a:p>
        </p:txBody>
      </p:sp>
      <p:sp>
        <p:nvSpPr>
          <p:cNvPr id="3" name="Content Placeholder 2"/>
          <p:cNvSpPr>
            <a:spLocks noGrp="1"/>
          </p:cNvSpPr>
          <p:nvPr>
            <p:ph idx="1"/>
          </p:nvPr>
        </p:nvSpPr>
        <p:spPr/>
        <p:txBody>
          <a:bodyPr>
            <a:normAutofit/>
          </a:bodyPr>
          <a:lstStyle/>
          <a:p>
            <a:pPr marL="0" indent="0">
              <a:buNone/>
            </a:pPr>
            <a:r>
              <a:rPr lang="en-AU" dirty="0" smtClean="0"/>
              <a:t>The </a:t>
            </a:r>
            <a:r>
              <a:rPr lang="en-AU" dirty="0"/>
              <a:t>principle behind pre-stressed concrete is that compressive stresses induced by high-strength steel tendons in a concrete member before loads are applied will balance the tensile stresses imposed in the member during service. </a:t>
            </a:r>
            <a:endParaRPr lang="en-AU" b="1" dirty="0"/>
          </a:p>
          <a:p>
            <a:endParaRPr lang="en-AU" dirty="0"/>
          </a:p>
        </p:txBody>
      </p:sp>
    </p:spTree>
    <p:extLst>
      <p:ext uri="{BB962C8B-B14F-4D97-AF65-F5344CB8AC3E}">
        <p14:creationId xmlns:p14="http://schemas.microsoft.com/office/powerpoint/2010/main" val="235624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2014"/>
            <a:ext cx="8229600" cy="1143000"/>
          </a:xfrm>
        </p:spPr>
        <p:txBody>
          <a:bodyPr>
            <a:normAutofit/>
          </a:bodyPr>
          <a:lstStyle/>
          <a:p>
            <a:r>
              <a:rPr lang="en-AU" dirty="0" smtClean="0"/>
              <a:t>Compressive strength added</a:t>
            </a:r>
            <a:endParaRPr lang="en-AU" dirty="0"/>
          </a:p>
        </p:txBody>
      </p:sp>
      <p:sp>
        <p:nvSpPr>
          <p:cNvPr id="3" name="Content Placeholder 2"/>
          <p:cNvSpPr>
            <a:spLocks noGrp="1"/>
          </p:cNvSpPr>
          <p:nvPr>
            <p:ph idx="1"/>
          </p:nvPr>
        </p:nvSpPr>
        <p:spPr>
          <a:xfrm>
            <a:off x="457200" y="2007524"/>
            <a:ext cx="8229600" cy="4525963"/>
          </a:xfrm>
        </p:spPr>
        <p:txBody>
          <a:bodyPr/>
          <a:lstStyle/>
          <a:p>
            <a:pPr marL="0" indent="0">
              <a:buNone/>
            </a:pPr>
            <a:r>
              <a:rPr lang="en-AU" b="1" dirty="0" smtClean="0"/>
              <a:t>Pre-tensioning: </a:t>
            </a:r>
            <a:r>
              <a:rPr lang="en-AU" dirty="0" smtClean="0"/>
              <a:t>steel is stretched before the concrete is placed</a:t>
            </a:r>
          </a:p>
          <a:p>
            <a:pPr marL="0" indent="0">
              <a:buNone/>
            </a:pPr>
            <a:endParaRPr lang="en-AU" dirty="0" smtClean="0"/>
          </a:p>
          <a:p>
            <a:pPr marL="0" indent="0">
              <a:buNone/>
            </a:pPr>
            <a:r>
              <a:rPr lang="en-AU" b="1" dirty="0" smtClean="0"/>
              <a:t>Post-tensioning: </a:t>
            </a:r>
            <a:r>
              <a:rPr lang="en-AU" dirty="0" smtClean="0"/>
              <a:t>steel is stretched after the concrete hardens </a:t>
            </a:r>
            <a:endParaRPr lang="en-AU" dirty="0"/>
          </a:p>
        </p:txBody>
      </p:sp>
    </p:spTree>
    <p:extLst>
      <p:ext uri="{BB962C8B-B14F-4D97-AF65-F5344CB8AC3E}">
        <p14:creationId xmlns:p14="http://schemas.microsoft.com/office/powerpoint/2010/main" val="234695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Concrete elements</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Pre-stressed concrete is a composite material which utilises the natural compressive strength of concrete, while overcoming its weakness in tension by pre-compressing the concrete before it is subjected to its full design loadings</a:t>
            </a:r>
            <a:r>
              <a:rPr lang="en-AU" dirty="0" smtClean="0"/>
              <a:t>.</a:t>
            </a:r>
          </a:p>
          <a:p>
            <a:pPr marL="0" indent="0">
              <a:buNone/>
            </a:pPr>
            <a:endParaRPr lang="en-AU" dirty="0"/>
          </a:p>
          <a:p>
            <a:pPr marL="0" indent="0">
              <a:buNone/>
            </a:pPr>
            <a:r>
              <a:rPr lang="en-AU" dirty="0"/>
              <a:t>In post-tensioned elements, the tendons are stressed after the concrete has been cast and allowed to reach a specified strength. These tendons are contained in metal sheathing or plastic ducts embedded in the concrete between the element's ends.</a:t>
            </a:r>
          </a:p>
          <a:p>
            <a:endParaRPr lang="en-AU" dirty="0"/>
          </a:p>
        </p:txBody>
      </p:sp>
    </p:spTree>
    <p:extLst>
      <p:ext uri="{BB962C8B-B14F-4D97-AF65-F5344CB8AC3E}">
        <p14:creationId xmlns:p14="http://schemas.microsoft.com/office/powerpoint/2010/main" val="881428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Preplanning and coordination</a:t>
            </a:r>
            <a:endParaRPr lang="en-AU" dirty="0"/>
          </a:p>
        </p:txBody>
      </p:sp>
      <p:sp>
        <p:nvSpPr>
          <p:cNvPr id="3" name="Content Placeholder 2"/>
          <p:cNvSpPr>
            <a:spLocks noGrp="1"/>
          </p:cNvSpPr>
          <p:nvPr>
            <p:ph idx="1"/>
          </p:nvPr>
        </p:nvSpPr>
        <p:spPr/>
        <p:txBody>
          <a:bodyPr/>
          <a:lstStyle/>
          <a:p>
            <a:pPr marL="0" indent="0">
              <a:buNone/>
            </a:pPr>
            <a:r>
              <a:rPr lang="en-AU" b="1" dirty="0" smtClean="0"/>
              <a:t>Preplanning stages</a:t>
            </a:r>
          </a:p>
          <a:p>
            <a:r>
              <a:rPr lang="en-AU" dirty="0" smtClean="0"/>
              <a:t>Manufacture</a:t>
            </a:r>
          </a:p>
          <a:p>
            <a:r>
              <a:rPr lang="en-AU" dirty="0" smtClean="0"/>
              <a:t>Transport</a:t>
            </a:r>
          </a:p>
          <a:p>
            <a:r>
              <a:rPr lang="en-AU" dirty="0" smtClean="0"/>
              <a:t>Erection</a:t>
            </a:r>
          </a:p>
          <a:p>
            <a:r>
              <a:rPr lang="en-AU" dirty="0" smtClean="0"/>
              <a:t>Tensioning</a:t>
            </a:r>
          </a:p>
          <a:p>
            <a:r>
              <a:rPr lang="en-AU" dirty="0" smtClean="0"/>
              <a:t>Grouting </a:t>
            </a:r>
            <a:endParaRPr lang="en-AU" dirty="0"/>
          </a:p>
        </p:txBody>
      </p:sp>
    </p:spTree>
    <p:extLst>
      <p:ext uri="{BB962C8B-B14F-4D97-AF65-F5344CB8AC3E}">
        <p14:creationId xmlns:p14="http://schemas.microsoft.com/office/powerpoint/2010/main" val="352450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Responsibilities </a:t>
            </a:r>
            <a:endParaRPr lang="en-AU" dirty="0"/>
          </a:p>
        </p:txBody>
      </p:sp>
      <p:sp>
        <p:nvSpPr>
          <p:cNvPr id="3" name="Content Placeholder 2"/>
          <p:cNvSpPr>
            <a:spLocks noGrp="1"/>
          </p:cNvSpPr>
          <p:nvPr>
            <p:ph idx="1"/>
          </p:nvPr>
        </p:nvSpPr>
        <p:spPr/>
        <p:txBody>
          <a:bodyPr>
            <a:normAutofit/>
          </a:bodyPr>
          <a:lstStyle/>
          <a:p>
            <a:r>
              <a:rPr lang="en-AU" dirty="0" smtClean="0"/>
              <a:t>Product design engineer</a:t>
            </a:r>
          </a:p>
          <a:p>
            <a:r>
              <a:rPr lang="en-AU" dirty="0" smtClean="0"/>
              <a:t>Principal contractor</a:t>
            </a:r>
          </a:p>
          <a:p>
            <a:r>
              <a:rPr lang="en-AU" dirty="0" smtClean="0"/>
              <a:t>Post-tensioning contractor</a:t>
            </a:r>
            <a:endParaRPr lang="en-AU" dirty="0"/>
          </a:p>
          <a:p>
            <a:r>
              <a:rPr lang="en-AU" dirty="0" smtClean="0"/>
              <a:t>Formwork installation contractor</a:t>
            </a:r>
          </a:p>
          <a:p>
            <a:r>
              <a:rPr lang="en-AU" dirty="0" smtClean="0"/>
              <a:t>Pre-caster</a:t>
            </a:r>
          </a:p>
          <a:p>
            <a:r>
              <a:rPr lang="en-AU" dirty="0" smtClean="0"/>
              <a:t>Erector</a:t>
            </a:r>
          </a:p>
          <a:p>
            <a:r>
              <a:rPr lang="en-AU" dirty="0" smtClean="0"/>
              <a:t>Worker </a:t>
            </a:r>
            <a:endParaRPr lang="en-AU" dirty="0"/>
          </a:p>
        </p:txBody>
      </p:sp>
    </p:spTree>
    <p:extLst>
      <p:ext uri="{BB962C8B-B14F-4D97-AF65-F5344CB8AC3E}">
        <p14:creationId xmlns:p14="http://schemas.microsoft.com/office/powerpoint/2010/main" val="1769447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
            </a:r>
            <a:br>
              <a:rPr lang="en-AU" dirty="0" smtClean="0"/>
            </a:br>
            <a:r>
              <a:rPr lang="en-AU" dirty="0" smtClean="0"/>
              <a:t>Specific Issues</a:t>
            </a:r>
            <a:br>
              <a:rPr lang="en-AU" dirty="0" smtClean="0"/>
            </a:br>
            <a:endParaRPr lang="en-AU" dirty="0"/>
          </a:p>
        </p:txBody>
      </p:sp>
      <p:sp>
        <p:nvSpPr>
          <p:cNvPr id="3" name="Content Placeholder 2"/>
          <p:cNvSpPr>
            <a:spLocks noGrp="1"/>
          </p:cNvSpPr>
          <p:nvPr>
            <p:ph idx="1"/>
          </p:nvPr>
        </p:nvSpPr>
        <p:spPr>
          <a:xfrm>
            <a:off x="457200" y="1808018"/>
            <a:ext cx="8229600" cy="4525963"/>
          </a:xfrm>
        </p:spPr>
        <p:txBody>
          <a:bodyPr>
            <a:normAutofit fontScale="85000" lnSpcReduction="20000"/>
          </a:bodyPr>
          <a:lstStyle/>
          <a:p>
            <a:r>
              <a:rPr lang="en-AU" dirty="0" smtClean="0"/>
              <a:t>Working platforms</a:t>
            </a:r>
          </a:p>
          <a:p>
            <a:r>
              <a:rPr lang="en-AU" dirty="0" smtClean="0"/>
              <a:t>Formwork</a:t>
            </a:r>
          </a:p>
          <a:p>
            <a:r>
              <a:rPr lang="en-AU" dirty="0" smtClean="0"/>
              <a:t>Provisions for stressing</a:t>
            </a:r>
          </a:p>
          <a:p>
            <a:r>
              <a:rPr lang="en-AU" dirty="0" smtClean="0"/>
              <a:t>Pre-stressing safety considerations</a:t>
            </a:r>
          </a:p>
          <a:p>
            <a:r>
              <a:rPr lang="en-AU" dirty="0" smtClean="0"/>
              <a:t>Uncoiling, cutting and placing strands</a:t>
            </a:r>
          </a:p>
          <a:p>
            <a:r>
              <a:rPr lang="en-AU" dirty="0" smtClean="0"/>
              <a:t>Pushing strands into ducts</a:t>
            </a:r>
          </a:p>
          <a:p>
            <a:r>
              <a:rPr lang="en-AU" dirty="0" smtClean="0"/>
              <a:t>Concrete pour</a:t>
            </a:r>
          </a:p>
          <a:p>
            <a:r>
              <a:rPr lang="en-AU" dirty="0" smtClean="0"/>
              <a:t>Barricades </a:t>
            </a:r>
          </a:p>
          <a:p>
            <a:r>
              <a:rPr lang="en-AU" dirty="0" smtClean="0"/>
              <a:t>Stressing operations</a:t>
            </a:r>
          </a:p>
          <a:p>
            <a:r>
              <a:rPr lang="en-AU" dirty="0" smtClean="0"/>
              <a:t>Grouting</a:t>
            </a:r>
          </a:p>
          <a:p>
            <a:pPr marL="0" indent="0">
              <a:buNone/>
            </a:pPr>
            <a:endParaRPr lang="en-AU" dirty="0"/>
          </a:p>
        </p:txBody>
      </p:sp>
    </p:spTree>
    <p:extLst>
      <p:ext uri="{BB962C8B-B14F-4D97-AF65-F5344CB8AC3E}">
        <p14:creationId xmlns:p14="http://schemas.microsoft.com/office/powerpoint/2010/main" val="3987758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Pre-tensioned concrete</a:t>
            </a:r>
            <a:endParaRPr lang="en-AU" dirty="0"/>
          </a:p>
        </p:txBody>
      </p:sp>
      <p:sp>
        <p:nvSpPr>
          <p:cNvPr id="3" name="Content Placeholder 2"/>
          <p:cNvSpPr>
            <a:spLocks noGrp="1"/>
          </p:cNvSpPr>
          <p:nvPr>
            <p:ph idx="1"/>
          </p:nvPr>
        </p:nvSpPr>
        <p:spPr/>
        <p:txBody>
          <a:bodyPr/>
          <a:lstStyle/>
          <a:p>
            <a:pPr marL="0" indent="0">
              <a:buNone/>
            </a:pPr>
            <a:r>
              <a:rPr lang="en-US" dirty="0"/>
              <a:t>Procedures / Safety Plan to ensure the safety of all persons during production, including details of no‑go zones and protective barriers to prevent injury in the event of equipment </a:t>
            </a:r>
            <a:r>
              <a:rPr lang="en-US" dirty="0" smtClean="0"/>
              <a:t>failure:</a:t>
            </a:r>
          </a:p>
          <a:p>
            <a:r>
              <a:rPr lang="en-US" dirty="0" smtClean="0"/>
              <a:t>Personnel</a:t>
            </a:r>
          </a:p>
          <a:p>
            <a:r>
              <a:rPr lang="en-US" dirty="0" smtClean="0"/>
              <a:t>Tensioning of tendons</a:t>
            </a:r>
          </a:p>
          <a:p>
            <a:r>
              <a:rPr lang="en-US" dirty="0" smtClean="0"/>
              <a:t>Pre-tensioning - associated works</a:t>
            </a:r>
            <a:endParaRPr lang="en-AU" dirty="0"/>
          </a:p>
        </p:txBody>
      </p:sp>
    </p:spTree>
    <p:extLst>
      <p:ext uri="{BB962C8B-B14F-4D97-AF65-F5344CB8AC3E}">
        <p14:creationId xmlns:p14="http://schemas.microsoft.com/office/powerpoint/2010/main" val="3519512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Materials</a:t>
            </a:r>
            <a:endParaRPr lang="en-AU" dirty="0"/>
          </a:p>
        </p:txBody>
      </p:sp>
      <p:sp>
        <p:nvSpPr>
          <p:cNvPr id="3" name="Content Placeholder 2"/>
          <p:cNvSpPr>
            <a:spLocks noGrp="1"/>
          </p:cNvSpPr>
          <p:nvPr>
            <p:ph idx="1"/>
          </p:nvPr>
        </p:nvSpPr>
        <p:spPr/>
        <p:txBody>
          <a:bodyPr>
            <a:normAutofit/>
          </a:bodyPr>
          <a:lstStyle/>
          <a:p>
            <a:pPr marL="0" indent="0">
              <a:buNone/>
            </a:pPr>
            <a:r>
              <a:rPr lang="en-AU" dirty="0" smtClean="0"/>
              <a:t>Supply of tendons: </a:t>
            </a:r>
            <a:r>
              <a:rPr lang="en-US" dirty="0"/>
              <a:t>The manufacturer / processor of the tendons shall hold a valid certificate of approval issued by the Australian Certification Authority </a:t>
            </a:r>
            <a:r>
              <a:rPr lang="en-US" dirty="0" smtClean="0"/>
              <a:t>for Reinforcing </a:t>
            </a:r>
            <a:r>
              <a:rPr lang="en-US" dirty="0"/>
              <a:t>Steel (ACRS). </a:t>
            </a:r>
            <a:endParaRPr lang="en-US" dirty="0" smtClean="0"/>
          </a:p>
          <a:p>
            <a:pPr marL="0" indent="0">
              <a:buNone/>
            </a:pPr>
            <a:endParaRPr lang="en-US" dirty="0"/>
          </a:p>
          <a:p>
            <a:pPr marL="0" indent="0">
              <a:buNone/>
            </a:pPr>
            <a:r>
              <a:rPr lang="en-US" sz="2400" b="1" dirty="0"/>
              <a:t>Welding is not be permitted on or near tendons nor shall any heat be applied to tendons</a:t>
            </a:r>
            <a:r>
              <a:rPr lang="en-US" dirty="0"/>
              <a:t>. </a:t>
            </a:r>
            <a:endParaRPr lang="en-AU" dirty="0"/>
          </a:p>
        </p:txBody>
      </p:sp>
    </p:spTree>
    <p:extLst>
      <p:ext uri="{BB962C8B-B14F-4D97-AF65-F5344CB8AC3E}">
        <p14:creationId xmlns:p14="http://schemas.microsoft.com/office/powerpoint/2010/main" val="2991807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Traceability</a:t>
            </a:r>
            <a:endParaRPr lang="en-AU" dirty="0"/>
          </a:p>
        </p:txBody>
      </p:sp>
      <p:sp>
        <p:nvSpPr>
          <p:cNvPr id="3" name="Content Placeholder 2"/>
          <p:cNvSpPr>
            <a:spLocks noGrp="1"/>
          </p:cNvSpPr>
          <p:nvPr>
            <p:ph idx="1"/>
          </p:nvPr>
        </p:nvSpPr>
        <p:spPr/>
        <p:txBody>
          <a:bodyPr/>
          <a:lstStyle/>
          <a:p>
            <a:pPr marL="0" indent="0">
              <a:buNone/>
            </a:pPr>
            <a:r>
              <a:rPr lang="en-US" dirty="0"/>
              <a:t>Wire, strand, bars and anchorages shall be labelled in accordance with the requirements of AS 4672 or AS 1314. </a:t>
            </a:r>
            <a:endParaRPr lang="en-US" dirty="0" smtClean="0"/>
          </a:p>
          <a:p>
            <a:pPr marL="0" indent="0">
              <a:buNone/>
            </a:pPr>
            <a:endParaRPr lang="en-US" dirty="0"/>
          </a:p>
          <a:p>
            <a:pPr marL="0" indent="0">
              <a:buNone/>
            </a:pPr>
            <a:r>
              <a:rPr lang="en-US" dirty="0"/>
              <a:t>Individual lengths of wire, strand or bar shall be traceable from the point of manufacture of coils or lots to their final location by a unique identification number. </a:t>
            </a:r>
            <a:endParaRPr lang="en-AU" dirty="0"/>
          </a:p>
        </p:txBody>
      </p:sp>
    </p:spTree>
    <p:extLst>
      <p:ext uri="{BB962C8B-B14F-4D97-AF65-F5344CB8AC3E}">
        <p14:creationId xmlns:p14="http://schemas.microsoft.com/office/powerpoint/2010/main" val="19318220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Handling, storage and fabrication</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US" dirty="0"/>
              <a:t>Materials shall be stored and handled in such a manner so that they are not damaged, contaminated or their physical properties altered. </a:t>
            </a:r>
            <a:endParaRPr lang="en-US" dirty="0" smtClean="0"/>
          </a:p>
          <a:p>
            <a:pPr marL="0" indent="0">
              <a:buNone/>
            </a:pPr>
            <a:r>
              <a:rPr lang="en-US" dirty="0" smtClean="0"/>
              <a:t>This </a:t>
            </a:r>
            <a:r>
              <a:rPr lang="en-US" dirty="0"/>
              <a:t>includes:</a:t>
            </a:r>
            <a:endParaRPr lang="en-AU" dirty="0"/>
          </a:p>
          <a:p>
            <a:pPr lvl="0"/>
            <a:r>
              <a:rPr lang="en-US" dirty="0"/>
              <a:t>storage under a waterproof shelter,</a:t>
            </a:r>
            <a:endParaRPr lang="en-AU" dirty="0"/>
          </a:p>
          <a:p>
            <a:pPr lvl="0"/>
            <a:r>
              <a:rPr lang="en-US" dirty="0"/>
              <a:t>being supported above ground level; and</a:t>
            </a:r>
            <a:endParaRPr lang="en-AU" dirty="0"/>
          </a:p>
          <a:p>
            <a:pPr lvl="0"/>
            <a:r>
              <a:rPr lang="en-US" dirty="0"/>
              <a:t>kept free of all foreign matter on the surface.</a:t>
            </a:r>
            <a:endParaRPr lang="en-AU" dirty="0"/>
          </a:p>
          <a:p>
            <a:pPr marL="0" indent="0">
              <a:buNone/>
            </a:pPr>
            <a:endParaRPr lang="en-AU" dirty="0"/>
          </a:p>
        </p:txBody>
      </p:sp>
    </p:spTree>
    <p:extLst>
      <p:ext uri="{BB962C8B-B14F-4D97-AF65-F5344CB8AC3E}">
        <p14:creationId xmlns:p14="http://schemas.microsoft.com/office/powerpoint/2010/main" val="1354279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a:t>
            </a:r>
            <a:endParaRPr lang="en-AU" dirty="0"/>
          </a:p>
        </p:txBody>
      </p:sp>
      <p:pic>
        <p:nvPicPr>
          <p:cNvPr id="4" name="Content Placeholder 3"/>
          <p:cNvPicPr>
            <a:picLocks noGrp="1" noChangeAspect="1"/>
          </p:cNvPicPr>
          <p:nvPr>
            <p:ph idx="1"/>
          </p:nvPr>
        </p:nvPicPr>
        <p:blipFill>
          <a:blip r:embed="rId2"/>
          <a:stretch>
            <a:fillRect/>
          </a:stretch>
        </p:blipFill>
        <p:spPr>
          <a:xfrm>
            <a:off x="2903418" y="1417638"/>
            <a:ext cx="3337163" cy="5034459"/>
          </a:xfrm>
          <a:prstGeom prst="rect">
            <a:avLst/>
          </a:prstGeom>
        </p:spPr>
      </p:pic>
      <p:sp>
        <p:nvSpPr>
          <p:cNvPr id="5" name="TextBox 4"/>
          <p:cNvSpPr txBox="1"/>
          <p:nvPr/>
        </p:nvSpPr>
        <p:spPr>
          <a:xfrm>
            <a:off x="2651760" y="6452097"/>
            <a:ext cx="3690851" cy="369332"/>
          </a:xfrm>
          <a:prstGeom prst="rect">
            <a:avLst/>
          </a:prstGeom>
          <a:noFill/>
        </p:spPr>
        <p:txBody>
          <a:bodyPr wrap="square" rtlCol="0">
            <a:spAutoFit/>
          </a:bodyPr>
          <a:lstStyle/>
          <a:p>
            <a:endParaRPr lang="en-AU" dirty="0"/>
          </a:p>
        </p:txBody>
      </p:sp>
    </p:spTree>
    <p:extLst>
      <p:ext uri="{BB962C8B-B14F-4D97-AF65-F5344CB8AC3E}">
        <p14:creationId xmlns:p14="http://schemas.microsoft.com/office/powerpoint/2010/main" val="3852473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Tensioning of tendons</a:t>
            </a:r>
            <a:endParaRPr lang="en-AU" dirty="0"/>
          </a:p>
        </p:txBody>
      </p:sp>
      <p:sp>
        <p:nvSpPr>
          <p:cNvPr id="3" name="Content Placeholder 2"/>
          <p:cNvSpPr>
            <a:spLocks noGrp="1"/>
          </p:cNvSpPr>
          <p:nvPr>
            <p:ph idx="1"/>
          </p:nvPr>
        </p:nvSpPr>
        <p:spPr/>
        <p:txBody>
          <a:bodyPr>
            <a:normAutofit/>
          </a:bodyPr>
          <a:lstStyle/>
          <a:p>
            <a:pPr marL="0" indent="0">
              <a:buNone/>
            </a:pPr>
            <a:r>
              <a:rPr lang="en-US" dirty="0"/>
              <a:t>Tensioning shall be performed only by personnel experienced in this type of work and in accordance with the Quality Plan. Concrete shall not be drilled or any portion cut or chipped away or otherwise disturbed after pre-stressing, unless prior approval has been obtained</a:t>
            </a:r>
            <a:r>
              <a:rPr lang="en-US" dirty="0" smtClean="0"/>
              <a:t>.</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265809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109</TotalTime>
  <Words>459</Words>
  <Application>Microsoft Office PowerPoint</Application>
  <PresentationFormat>On-screen Show (4:3)</PresentationFormat>
  <Paragraphs>70</Paragraphs>
  <Slides>15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15</vt:i4>
      </vt:variant>
    </vt:vector>
  </HeadingPairs>
  <TitlesOfParts>
    <vt:vector size="17" baseType="lpstr">
      <vt:lpstr>Arial</vt:lpstr>
      <vt:lpstr>Office Theme</vt:lpstr>
      <vt:lpstr>PowerPoint Presentation</vt:lpstr>
      <vt:lpstr>Assessment Criteria</vt:lpstr>
      <vt:lpstr>Pre-stressed concrete</vt:lpstr>
      <vt:lpstr>Compressive strength added</vt:lpstr>
      <vt:lpstr>Concrete elements</vt:lpstr>
      <vt:lpstr>Preplanning and coordination</vt:lpstr>
      <vt:lpstr>Responsibilities </vt:lpstr>
      <vt:lpstr> Specific Issues </vt:lpstr>
      <vt:lpstr>Pre-tensioned concrete</vt:lpstr>
      <vt:lpstr>Materials</vt:lpstr>
      <vt:lpstr>Traceability</vt:lpstr>
      <vt:lpstr>Handling, storage and fabrication</vt:lpstr>
      <vt:lpstr>Safety</vt:lpstr>
      <vt:lpstr>Tensioning of tendons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10</cp:revision>
  <dcterms:created xsi:type="dcterms:W3CDTF">2018-06-15T02:04:24Z</dcterms:created>
  <dcterms:modified xsi:type="dcterms:W3CDTF">2018-08-05T08:45:27Z</dcterms:modified>
</cp:coreProperties>
</file>