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5" r:id="rId17"/>
    <p:sldId id="273" r:id="rId18"/>
    <p:sldId id="276" r:id="rId19"/>
    <p:sldId id="278" r:id="rId20"/>
    <p:sldId id="277" r:id="rId21"/>
    <p:sldId id="280" r:id="rId22"/>
    <p:sldId id="279" r:id="rId23"/>
    <p:sldId id="281" r:id="rId24"/>
    <p:sldId id="274" r:id="rId25"/>
    <p:sldId id="258"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45279" y="2657742"/>
            <a:ext cx="7187013" cy="3046988"/>
          </a:xfrm>
          <a:prstGeom prst="rect">
            <a:avLst/>
          </a:prstGeom>
          <a:noFill/>
        </p:spPr>
        <p:txBody>
          <a:bodyPr wrap="square" rtlCol="0">
            <a:spAutoFit/>
          </a:bodyPr>
          <a:lstStyle/>
          <a:p>
            <a:r>
              <a:rPr lang="en-AU" sz="3200" dirty="0" smtClean="0"/>
              <a:t>FIRST-AID IN THE WORKPLACE</a:t>
            </a:r>
          </a:p>
          <a:p>
            <a:endParaRPr lang="en-AU" sz="3200" dirty="0" smtClean="0"/>
          </a:p>
          <a:p>
            <a:endParaRPr lang="en-AU" sz="3200" dirty="0"/>
          </a:p>
          <a:p>
            <a:endParaRPr lang="en-AU" sz="3200" dirty="0" smtClean="0"/>
          </a:p>
          <a:p>
            <a:r>
              <a:rPr lang="en-AU" sz="3200" dirty="0" smtClean="0"/>
              <a:t>WORK HEALTH AND SAFETY OFFICER</a:t>
            </a:r>
            <a:endParaRPr lang="en-AU" sz="32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4010"/>
            <a:ext cx="8229600" cy="1143000"/>
          </a:xfrm>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r>
              <a:rPr lang="en-US" altLang="en-US" dirty="0">
                <a:ea typeface="ＭＳ Ｐゴシック" panose="020B0600070205080204" pitchFamily="34" charset="-128"/>
              </a:rPr>
              <a:t>Describe the Basic Concepts relating to First Aid </a:t>
            </a:r>
          </a:p>
          <a:p>
            <a:r>
              <a:rPr lang="en-US" altLang="en-US" dirty="0">
                <a:ea typeface="ＭＳ Ｐゴシック" panose="020B0600070205080204" pitchFamily="34" charset="-128"/>
              </a:rPr>
              <a:t>Describe the First Aid Requirements </a:t>
            </a:r>
            <a:r>
              <a:rPr lang="en-AU" altLang="en-US" dirty="0">
                <a:ea typeface="ＭＳ Ｐゴシック" panose="020B0600070205080204" pitchFamily="34" charset="-128"/>
              </a:rPr>
              <a:t>utilising</a:t>
            </a:r>
            <a:r>
              <a:rPr lang="en-US" altLang="en-US" dirty="0">
                <a:ea typeface="ＭＳ Ｐゴシック" panose="020B0600070205080204" pitchFamily="34" charset="-128"/>
              </a:rPr>
              <a:t> a Risk Management approach</a:t>
            </a:r>
          </a:p>
          <a:p>
            <a:r>
              <a:rPr lang="en-US" altLang="en-US" dirty="0">
                <a:ea typeface="ＭＳ Ｐゴシック" panose="020B0600070205080204" pitchFamily="34" charset="-128"/>
              </a:rPr>
              <a:t>Describe the functions and requirements of First Aid Personnel</a:t>
            </a:r>
          </a:p>
          <a:p>
            <a:r>
              <a:rPr lang="en-US" altLang="en-US" dirty="0">
                <a:ea typeface="ＭＳ Ｐゴシック" panose="020B0600070205080204" pitchFamily="34" charset="-128"/>
              </a:rPr>
              <a:t>Describe the various consultation and information sources</a:t>
            </a:r>
          </a:p>
          <a:p>
            <a:pPr marL="0" indent="0">
              <a:buNone/>
            </a:pPr>
            <a:endParaRPr lang="en-AU" dirty="0"/>
          </a:p>
        </p:txBody>
      </p:sp>
    </p:spTree>
    <p:extLst>
      <p:ext uri="{BB962C8B-B14F-4D97-AF65-F5344CB8AC3E}">
        <p14:creationId xmlns:p14="http://schemas.microsoft.com/office/powerpoint/2010/main" val="2473916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145"/>
            <a:ext cx="8229600" cy="1143000"/>
          </a:xfrm>
        </p:spPr>
        <p:txBody>
          <a:bodyPr/>
          <a:lstStyle/>
          <a:p>
            <a:r>
              <a:rPr lang="en-AU" dirty="0" smtClean="0"/>
              <a:t>First Aid</a:t>
            </a:r>
            <a:endParaRPr lang="en-AU" dirty="0"/>
          </a:p>
        </p:txBody>
      </p:sp>
      <p:sp>
        <p:nvSpPr>
          <p:cNvPr id="3" name="Content Placeholder 2"/>
          <p:cNvSpPr>
            <a:spLocks noGrp="1"/>
          </p:cNvSpPr>
          <p:nvPr>
            <p:ph idx="1"/>
          </p:nvPr>
        </p:nvSpPr>
        <p:spPr/>
        <p:txBody>
          <a:bodyPr/>
          <a:lstStyle/>
          <a:p>
            <a:pPr marL="0" indent="0">
              <a:buNone/>
            </a:pPr>
            <a:r>
              <a:rPr lang="en-AU" b="1" dirty="0" smtClean="0"/>
              <a:t>First Aid </a:t>
            </a:r>
            <a:r>
              <a:rPr lang="en-AU" dirty="0"/>
              <a:t>is the immediate treatment or care given to a person suffering from an injury or illness until more advanced care is provided or the person recovers. </a:t>
            </a:r>
          </a:p>
        </p:txBody>
      </p:sp>
    </p:spTree>
    <p:extLst>
      <p:ext uri="{BB962C8B-B14F-4D97-AF65-F5344CB8AC3E}">
        <p14:creationId xmlns:p14="http://schemas.microsoft.com/office/powerpoint/2010/main" val="1934947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First Aider</a:t>
            </a:r>
            <a:endParaRPr lang="en-AU" dirty="0"/>
          </a:p>
        </p:txBody>
      </p:sp>
      <p:sp>
        <p:nvSpPr>
          <p:cNvPr id="3" name="Content Placeholder 2"/>
          <p:cNvSpPr>
            <a:spLocks noGrp="1"/>
          </p:cNvSpPr>
          <p:nvPr>
            <p:ph idx="1"/>
          </p:nvPr>
        </p:nvSpPr>
        <p:spPr/>
        <p:txBody>
          <a:bodyPr/>
          <a:lstStyle/>
          <a:p>
            <a:pPr marL="0" indent="0">
              <a:buNone/>
            </a:pPr>
            <a:r>
              <a:rPr lang="en-AU" b="1" dirty="0"/>
              <a:t>First aider </a:t>
            </a:r>
            <a:r>
              <a:rPr lang="en-AU" dirty="0"/>
              <a:t>is a person who has successfully completed a nationally accredited training course or an equivalent level of training that has given them the competencies required to administer first aid. </a:t>
            </a:r>
          </a:p>
        </p:txBody>
      </p:sp>
    </p:spTree>
    <p:extLst>
      <p:ext uri="{BB962C8B-B14F-4D97-AF65-F5344CB8AC3E}">
        <p14:creationId xmlns:p14="http://schemas.microsoft.com/office/powerpoint/2010/main" val="138822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 Equipment &amp; Facilities</a:t>
            </a:r>
            <a:endParaRPr lang="en-AU" dirty="0"/>
          </a:p>
        </p:txBody>
      </p:sp>
      <p:sp>
        <p:nvSpPr>
          <p:cNvPr id="3" name="Content Placeholder 2"/>
          <p:cNvSpPr>
            <a:spLocks noGrp="1"/>
          </p:cNvSpPr>
          <p:nvPr>
            <p:ph idx="1"/>
          </p:nvPr>
        </p:nvSpPr>
        <p:spPr/>
        <p:txBody>
          <a:bodyPr/>
          <a:lstStyle/>
          <a:p>
            <a:pPr marL="0" indent="0">
              <a:buNone/>
            </a:pPr>
            <a:r>
              <a:rPr lang="en-AU" b="1" dirty="0"/>
              <a:t>First aid equipment </a:t>
            </a:r>
            <a:r>
              <a:rPr lang="en-AU" dirty="0"/>
              <a:t>includes first aid kits and other equipment used to treat injuries and illnesses. </a:t>
            </a:r>
            <a:endParaRPr lang="en-AU" dirty="0" smtClean="0"/>
          </a:p>
          <a:p>
            <a:pPr marL="0" indent="0">
              <a:buNone/>
            </a:pPr>
            <a:endParaRPr lang="en-AU" dirty="0"/>
          </a:p>
          <a:p>
            <a:pPr marL="0" indent="0">
              <a:buNone/>
            </a:pPr>
            <a:r>
              <a:rPr lang="en-AU" b="1" dirty="0"/>
              <a:t>First aid facilities </a:t>
            </a:r>
            <a:r>
              <a:rPr lang="en-AU" dirty="0"/>
              <a:t>include first aid rooms, health centres, clean water supplies and other facilities needed for administering first aid. </a:t>
            </a:r>
          </a:p>
        </p:txBody>
      </p:sp>
    </p:spTree>
    <p:extLst>
      <p:ext uri="{BB962C8B-B14F-4D97-AF65-F5344CB8AC3E}">
        <p14:creationId xmlns:p14="http://schemas.microsoft.com/office/powerpoint/2010/main" val="111959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High Risk Workplace</a:t>
            </a:r>
            <a:endParaRPr lang="en-AU" dirty="0"/>
          </a:p>
        </p:txBody>
      </p:sp>
      <p:sp>
        <p:nvSpPr>
          <p:cNvPr id="3" name="Content Placeholder 2"/>
          <p:cNvSpPr>
            <a:spLocks noGrp="1"/>
          </p:cNvSpPr>
          <p:nvPr>
            <p:ph idx="1"/>
          </p:nvPr>
        </p:nvSpPr>
        <p:spPr>
          <a:xfrm>
            <a:off x="457200" y="1417638"/>
            <a:ext cx="8229600" cy="5265174"/>
          </a:xfrm>
        </p:spPr>
        <p:txBody>
          <a:bodyPr>
            <a:normAutofit fontScale="62500" lnSpcReduction="20000"/>
          </a:bodyPr>
          <a:lstStyle/>
          <a:p>
            <a:pPr marL="0" indent="0">
              <a:buNone/>
            </a:pPr>
            <a:r>
              <a:rPr lang="en-AU" b="1" dirty="0" smtClean="0"/>
              <a:t/>
            </a:r>
            <a:br>
              <a:rPr lang="en-AU" b="1" dirty="0" smtClean="0"/>
            </a:br>
            <a:r>
              <a:rPr lang="en-AU" b="1" dirty="0" smtClean="0"/>
              <a:t>High </a:t>
            </a:r>
            <a:r>
              <a:rPr lang="en-AU" b="1" dirty="0"/>
              <a:t>risk workplace </a:t>
            </a:r>
            <a:r>
              <a:rPr lang="en-AU" dirty="0"/>
              <a:t>means a workplace where workers are exposed to hazards that could result in serious injury or illness and would require first aid. </a:t>
            </a:r>
            <a:endParaRPr lang="en-AU" dirty="0" smtClean="0"/>
          </a:p>
          <a:p>
            <a:pPr marL="0" indent="0">
              <a:buNone/>
            </a:pPr>
            <a:endParaRPr lang="en-AU" dirty="0" smtClean="0"/>
          </a:p>
          <a:p>
            <a:pPr marL="0" indent="0">
              <a:buNone/>
            </a:pPr>
            <a:r>
              <a:rPr lang="en-AU" sz="2900" dirty="0" smtClean="0"/>
              <a:t>Examples </a:t>
            </a:r>
            <a:r>
              <a:rPr lang="en-AU" sz="2900" dirty="0"/>
              <a:t>of workplaces that may be considered high risk are ones in which workers: </a:t>
            </a:r>
          </a:p>
          <a:p>
            <a:r>
              <a:rPr lang="en-AU" sz="2900" dirty="0" smtClean="0"/>
              <a:t>use </a:t>
            </a:r>
            <a:r>
              <a:rPr lang="en-AU" sz="2900" dirty="0"/>
              <a:t>hazardous machinery (e.g. mobile plant, chainsaws, power presses and lathes) </a:t>
            </a:r>
          </a:p>
          <a:p>
            <a:r>
              <a:rPr lang="en-AU" sz="2900" dirty="0" smtClean="0"/>
              <a:t>use </a:t>
            </a:r>
            <a:r>
              <a:rPr lang="en-AU" sz="2900" dirty="0"/>
              <a:t>hazardous substances (e.g. chemical manufacture, laboratories, horticulture, petrol stations and food manufacturing) </a:t>
            </a:r>
          </a:p>
          <a:p>
            <a:r>
              <a:rPr lang="en-AU" sz="2900" dirty="0" smtClean="0"/>
              <a:t>are </a:t>
            </a:r>
            <a:r>
              <a:rPr lang="en-AU" sz="2900" dirty="0"/>
              <a:t>at risk of falls that could result in serious injury (e.g. construction and stevedoring) </a:t>
            </a:r>
          </a:p>
          <a:p>
            <a:r>
              <a:rPr lang="en-AU" sz="2900" dirty="0" smtClean="0"/>
              <a:t>carry </a:t>
            </a:r>
            <a:r>
              <a:rPr lang="en-AU" sz="2900" dirty="0"/>
              <a:t>out hazardous forms of work (e.g. working in confined spaces, welding, demolition, electrical work and abrasive blasting) </a:t>
            </a:r>
          </a:p>
          <a:p>
            <a:r>
              <a:rPr lang="en-AU" sz="2900" dirty="0" smtClean="0"/>
              <a:t>are </a:t>
            </a:r>
            <a:r>
              <a:rPr lang="en-AU" sz="2900" dirty="0"/>
              <a:t>exposed to the risk of physical violence (e.g. working alone at night, cash handling or having customers who are frequently physically aggressive) </a:t>
            </a:r>
          </a:p>
          <a:p>
            <a:r>
              <a:rPr lang="en-AU" sz="2900" dirty="0" smtClean="0"/>
              <a:t>work </a:t>
            </a:r>
            <a:r>
              <a:rPr lang="en-AU" sz="2900" dirty="0"/>
              <a:t>in or around extreme heat or cold (e.g. foundries and prolonged outdoor work in extreme temperatures). </a:t>
            </a:r>
          </a:p>
          <a:p>
            <a:endParaRPr lang="en-AU" dirty="0"/>
          </a:p>
        </p:txBody>
      </p:sp>
    </p:spTree>
    <p:extLst>
      <p:ext uri="{BB962C8B-B14F-4D97-AF65-F5344CB8AC3E}">
        <p14:creationId xmlns:p14="http://schemas.microsoft.com/office/powerpoint/2010/main" val="195924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Low Risk Workplace</a:t>
            </a:r>
            <a:endParaRPr lang="en-AU" dirty="0"/>
          </a:p>
        </p:txBody>
      </p:sp>
      <p:sp>
        <p:nvSpPr>
          <p:cNvPr id="3" name="Content Placeholder 2"/>
          <p:cNvSpPr>
            <a:spLocks noGrp="1"/>
          </p:cNvSpPr>
          <p:nvPr>
            <p:ph idx="1"/>
          </p:nvPr>
        </p:nvSpPr>
        <p:spPr/>
        <p:txBody>
          <a:bodyPr/>
          <a:lstStyle/>
          <a:p>
            <a:pPr marL="0" indent="0">
              <a:buNone/>
            </a:pPr>
            <a:r>
              <a:rPr lang="en-AU" b="1" dirty="0"/>
              <a:t>Low risk workplace </a:t>
            </a:r>
            <a:r>
              <a:rPr lang="en-AU" dirty="0"/>
              <a:t>means a workplace where workers are not exposed to hazards that could result in serious injury or illness such as offices, shops or libraries. Potential work-related injuries and illnesses requiring first aid would be minor in nature. </a:t>
            </a:r>
          </a:p>
        </p:txBody>
      </p:sp>
    </p:spTree>
    <p:extLst>
      <p:ext uri="{BB962C8B-B14F-4D97-AF65-F5344CB8AC3E}">
        <p14:creationId xmlns:p14="http://schemas.microsoft.com/office/powerpoint/2010/main" val="3580754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of PCBU</a:t>
            </a:r>
            <a:endParaRPr lang="en-AU" dirty="0"/>
          </a:p>
        </p:txBody>
      </p:sp>
      <p:sp>
        <p:nvSpPr>
          <p:cNvPr id="3" name="Content Placeholder 2"/>
          <p:cNvSpPr>
            <a:spLocks noGrp="1"/>
          </p:cNvSpPr>
          <p:nvPr>
            <p:ph idx="1"/>
          </p:nvPr>
        </p:nvSpPr>
        <p:spPr>
          <a:xfrm>
            <a:off x="457200" y="1264778"/>
            <a:ext cx="8229600" cy="5366758"/>
          </a:xfrm>
        </p:spPr>
        <p:txBody>
          <a:bodyPr>
            <a:normAutofit/>
          </a:bodyPr>
          <a:lstStyle/>
          <a:p>
            <a:pPr>
              <a:buNone/>
            </a:pPr>
            <a:r>
              <a:rPr lang="en-US" altLang="en-US" sz="2000" dirty="0" smtClean="0">
                <a:ea typeface="ＭＳ Ｐゴシック" panose="020B0600070205080204" pitchFamily="34" charset="-128"/>
              </a:rPr>
              <a:t>The </a:t>
            </a:r>
            <a:r>
              <a:rPr lang="en-US" altLang="en-US" sz="2000" b="1" dirty="0" smtClean="0">
                <a:ea typeface="ＭＳ Ｐゴシック" panose="020B0600070205080204" pitchFamily="34" charset="-128"/>
              </a:rPr>
              <a:t>PCBU</a:t>
            </a:r>
            <a:r>
              <a:rPr lang="en-US" altLang="en-US" sz="2000" dirty="0" smtClean="0">
                <a:ea typeface="ＭＳ Ｐゴシック" panose="020B0600070205080204" pitchFamily="34" charset="-128"/>
              </a:rPr>
              <a:t> must ensure</a:t>
            </a:r>
            <a:endParaRPr lang="en-US" altLang="en-US" sz="2000" dirty="0">
              <a:ea typeface="ＭＳ Ｐゴシック" panose="020B0600070205080204" pitchFamily="34" charset="-128"/>
            </a:endParaRPr>
          </a:p>
          <a:p>
            <a:pPr lvl="1">
              <a:buNone/>
            </a:pPr>
            <a:r>
              <a:rPr lang="en-US" altLang="en-US" sz="2000" dirty="0">
                <a:ea typeface="ＭＳ Ｐゴシック" panose="020B0600070205080204" pitchFamily="34" charset="-128"/>
              </a:rPr>
              <a:t>(a) the provision of first aid equipment for the workplace; and</a:t>
            </a:r>
          </a:p>
          <a:p>
            <a:pPr lvl="1">
              <a:buNone/>
            </a:pPr>
            <a:r>
              <a:rPr lang="en-US" altLang="en-US" sz="2000" dirty="0">
                <a:ea typeface="ＭＳ Ｐゴシック" panose="020B0600070205080204" pitchFamily="34" charset="-128"/>
              </a:rPr>
              <a:t>(b) that each worker at the workplace has access to the equipment; and</a:t>
            </a:r>
          </a:p>
          <a:p>
            <a:pPr lvl="1">
              <a:buNone/>
            </a:pPr>
            <a:r>
              <a:rPr lang="en-US" altLang="en-US" sz="2000" dirty="0">
                <a:ea typeface="ＭＳ Ｐゴシック" panose="020B0600070205080204" pitchFamily="34" charset="-128"/>
              </a:rPr>
              <a:t>(c) access to facilities for the administration of first aid.</a:t>
            </a:r>
          </a:p>
          <a:p>
            <a:pPr lvl="1">
              <a:buNone/>
            </a:pPr>
            <a:r>
              <a:rPr lang="en-US" altLang="en-US" sz="2000" dirty="0">
                <a:ea typeface="ＭＳ Ｐゴシック" panose="020B0600070205080204" pitchFamily="34" charset="-128"/>
              </a:rPr>
              <a:t>(d) an adequate number of workers are trained to administer first aid at the workplace; or</a:t>
            </a:r>
          </a:p>
          <a:p>
            <a:pPr lvl="1">
              <a:buNone/>
            </a:pPr>
            <a:r>
              <a:rPr lang="en-US" altLang="en-US" sz="2000" dirty="0">
                <a:ea typeface="ＭＳ Ｐゴシック" panose="020B0600070205080204" pitchFamily="34" charset="-128"/>
              </a:rPr>
              <a:t>(e) workers have access to an adequate number of other persons who have been trained to administer first aid.</a:t>
            </a:r>
          </a:p>
          <a:p>
            <a:pPr>
              <a:buNone/>
            </a:pPr>
            <a:r>
              <a:rPr lang="en-US" altLang="en-US" sz="2000" dirty="0">
                <a:ea typeface="ＭＳ Ｐゴシック" panose="020B0600070205080204" pitchFamily="34" charset="-128"/>
              </a:rPr>
              <a:t>Having regard to </a:t>
            </a:r>
          </a:p>
          <a:p>
            <a:pPr lvl="1">
              <a:buNone/>
            </a:pPr>
            <a:r>
              <a:rPr lang="en-US" altLang="en-US" sz="2000" dirty="0">
                <a:ea typeface="ＭＳ Ｐゴシック" panose="020B0600070205080204" pitchFamily="34" charset="-128"/>
              </a:rPr>
              <a:t>(a) the nature of the work being carried out at the workplace; and</a:t>
            </a:r>
          </a:p>
          <a:p>
            <a:pPr lvl="1">
              <a:buNone/>
            </a:pPr>
            <a:r>
              <a:rPr lang="en-US" altLang="en-US" sz="2000" dirty="0">
                <a:ea typeface="ＭＳ Ｐゴシック" panose="020B0600070205080204" pitchFamily="34" charset="-128"/>
              </a:rPr>
              <a:t>(b) the nature of the hazards at the workplace; and</a:t>
            </a:r>
          </a:p>
          <a:p>
            <a:pPr lvl="1">
              <a:buNone/>
            </a:pPr>
            <a:r>
              <a:rPr lang="en-US" altLang="en-US" sz="2000" dirty="0">
                <a:ea typeface="ＭＳ Ｐゴシック" panose="020B0600070205080204" pitchFamily="34" charset="-128"/>
              </a:rPr>
              <a:t>(c) the size and location of the workplace; and</a:t>
            </a:r>
          </a:p>
          <a:p>
            <a:pPr lvl="1">
              <a:buNone/>
            </a:pPr>
            <a:r>
              <a:rPr lang="en-US" altLang="en-US" sz="2000" dirty="0">
                <a:ea typeface="ＭＳ Ｐゴシック" panose="020B0600070205080204" pitchFamily="34" charset="-128"/>
              </a:rPr>
              <a:t>(d) the number and composition of the workers and other persons at the workplace.</a:t>
            </a:r>
          </a:p>
          <a:p>
            <a:pPr marL="0" indent="0">
              <a:buNone/>
            </a:pPr>
            <a:endParaRPr lang="en-AU" dirty="0"/>
          </a:p>
        </p:txBody>
      </p:sp>
    </p:spTree>
    <p:extLst>
      <p:ext uri="{BB962C8B-B14F-4D97-AF65-F5344CB8AC3E}">
        <p14:creationId xmlns:p14="http://schemas.microsoft.com/office/powerpoint/2010/main" val="3684899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of Officers</a:t>
            </a:r>
            <a:endParaRPr lang="en-AU" dirty="0"/>
          </a:p>
        </p:txBody>
      </p:sp>
      <p:sp>
        <p:nvSpPr>
          <p:cNvPr id="3" name="Content Placeholder 2"/>
          <p:cNvSpPr>
            <a:spLocks noGrp="1"/>
          </p:cNvSpPr>
          <p:nvPr>
            <p:ph idx="1"/>
          </p:nvPr>
        </p:nvSpPr>
        <p:spPr/>
        <p:txBody>
          <a:bodyPr/>
          <a:lstStyle/>
          <a:p>
            <a:pPr marL="0" indent="0">
              <a:buNone/>
            </a:pPr>
            <a:r>
              <a:rPr lang="en-AU" b="1" dirty="0"/>
              <a:t>Officers</a:t>
            </a:r>
            <a:r>
              <a:rPr lang="en-AU" dirty="0"/>
              <a:t>, such as company directors, have a duty to exercise due diligence to ensure that the business or undertaking complies with the Act and Regulations. This includes taking reasonable steps to ensure that the business or undertaking has and uses appropriate resources and processes to eliminate or minimise risks to health and safety. </a:t>
            </a:r>
          </a:p>
        </p:txBody>
      </p:sp>
    </p:spTree>
    <p:extLst>
      <p:ext uri="{BB962C8B-B14F-4D97-AF65-F5344CB8AC3E}">
        <p14:creationId xmlns:p14="http://schemas.microsoft.com/office/powerpoint/2010/main" val="757515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of Workers</a:t>
            </a:r>
            <a:endParaRPr lang="en-AU" dirty="0"/>
          </a:p>
        </p:txBody>
      </p:sp>
      <p:sp>
        <p:nvSpPr>
          <p:cNvPr id="3" name="Content Placeholder 2"/>
          <p:cNvSpPr>
            <a:spLocks noGrp="1"/>
          </p:cNvSpPr>
          <p:nvPr>
            <p:ph idx="1"/>
          </p:nvPr>
        </p:nvSpPr>
        <p:spPr/>
        <p:txBody>
          <a:bodyPr/>
          <a:lstStyle/>
          <a:p>
            <a:pPr marL="0" indent="0">
              <a:buNone/>
            </a:pPr>
            <a:r>
              <a:rPr lang="en-AU" b="1" dirty="0"/>
              <a:t>Workers </a:t>
            </a:r>
            <a:r>
              <a:rPr lang="en-AU" dirty="0"/>
              <a:t>have a duty to take reasonable care for their own health and safety and must not adversely affect the health and safety of other persons. Workers must comply with any reasonable instruction and cooperate with any reasonable policy or procedure relating to health and safety at the workplace, such as procedures for first aid and for reporting injuries and illnesses. </a:t>
            </a:r>
          </a:p>
        </p:txBody>
      </p:sp>
    </p:spTree>
    <p:extLst>
      <p:ext uri="{BB962C8B-B14F-4D97-AF65-F5344CB8AC3E}">
        <p14:creationId xmlns:p14="http://schemas.microsoft.com/office/powerpoint/2010/main" val="338020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4"/>
          <p:cNvSpPr/>
          <p:nvPr/>
        </p:nvSpPr>
        <p:spPr>
          <a:xfrm>
            <a:off x="1670025" y="5860224"/>
            <a:ext cx="1150085" cy="9676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l" defTabSz="400050">
              <a:lnSpc>
                <a:spcPct val="90000"/>
              </a:lnSpc>
              <a:spcBef>
                <a:spcPct val="0"/>
              </a:spcBef>
              <a:spcAft>
                <a:spcPct val="35000"/>
              </a:spcAft>
            </a:pPr>
            <a:endParaRPr lang="en-AU" sz="900" kern="1200" dirty="0"/>
          </a:p>
        </p:txBody>
      </p:sp>
      <p:sp>
        <p:nvSpPr>
          <p:cNvPr id="23" name="Rounded Rectangle 22"/>
          <p:cNvSpPr/>
          <p:nvPr/>
        </p:nvSpPr>
        <p:spPr>
          <a:xfrm>
            <a:off x="581114" y="217204"/>
            <a:ext cx="8152688" cy="1247686"/>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rtlCol="0" anchor="ctr"/>
          <a:lstStyle/>
          <a:p>
            <a:pPr algn="ctr"/>
            <a:r>
              <a:rPr lang="en-AU" sz="1600" dirty="0" smtClean="0"/>
              <a:t/>
            </a:r>
            <a:br>
              <a:rPr lang="en-AU" sz="1600" dirty="0" smtClean="0"/>
            </a:br>
            <a:r>
              <a:rPr lang="en-AU" sz="1600" dirty="0" smtClean="0"/>
              <a:t/>
            </a:r>
            <a:br>
              <a:rPr lang="en-AU" sz="1600" dirty="0" smtClean="0"/>
            </a:br>
            <a:r>
              <a:rPr lang="en-AU" sz="1600" b="1" dirty="0" smtClean="0">
                <a:solidFill>
                  <a:schemeClr val="tx1"/>
                </a:solidFill>
              </a:rPr>
              <a:t>Step 1 – Identify potential causes of workplace injury and illness</a:t>
            </a:r>
            <a:endParaRPr lang="en-AU" sz="1600" b="1" dirty="0">
              <a:solidFill>
                <a:schemeClr val="tx1"/>
              </a:solidFill>
            </a:endParaRPr>
          </a:p>
          <a:p>
            <a:pPr marL="171450" indent="-171450">
              <a:buFont typeface="Arial" panose="020B0604020202020204" pitchFamily="34" charset="0"/>
              <a:buChar char="•"/>
            </a:pPr>
            <a:r>
              <a:rPr lang="en-AU" sz="1000" dirty="0" smtClean="0">
                <a:solidFill>
                  <a:schemeClr val="tx1"/>
                </a:solidFill>
              </a:rPr>
              <a:t>Does </a:t>
            </a:r>
            <a:r>
              <a:rPr lang="en-AU" sz="1000" dirty="0">
                <a:solidFill>
                  <a:schemeClr val="tx1"/>
                </a:solidFill>
              </a:rPr>
              <a:t>the nature of the work being carried out pose a hazard to people’s health and safety? </a:t>
            </a:r>
          </a:p>
          <a:p>
            <a:pPr marL="171450" indent="-171450">
              <a:buFont typeface="Arial" panose="020B0604020202020204" pitchFamily="34" charset="0"/>
              <a:buChar char="•"/>
            </a:pPr>
            <a:r>
              <a:rPr lang="en-AU" sz="1000" dirty="0" smtClean="0">
                <a:solidFill>
                  <a:schemeClr val="tx1"/>
                </a:solidFill>
              </a:rPr>
              <a:t>Have </a:t>
            </a:r>
            <a:r>
              <a:rPr lang="en-AU" sz="1000" dirty="0">
                <a:solidFill>
                  <a:schemeClr val="tx1"/>
                </a:solidFill>
              </a:rPr>
              <a:t>these hazards been identified in work that is being carried out? </a:t>
            </a:r>
          </a:p>
          <a:p>
            <a:pPr marL="171450" indent="-171450">
              <a:buFont typeface="Arial" panose="020B0604020202020204" pitchFamily="34" charset="0"/>
              <a:buChar char="•"/>
            </a:pPr>
            <a:r>
              <a:rPr lang="en-AU" sz="1000" dirty="0">
                <a:solidFill>
                  <a:schemeClr val="tx1"/>
                </a:solidFill>
              </a:rPr>
              <a:t>H</a:t>
            </a:r>
            <a:r>
              <a:rPr lang="en-AU" sz="1000" dirty="0" smtClean="0">
                <a:solidFill>
                  <a:schemeClr val="tx1"/>
                </a:solidFill>
              </a:rPr>
              <a:t>as </a:t>
            </a:r>
            <a:r>
              <a:rPr lang="en-AU" sz="1000" dirty="0">
                <a:solidFill>
                  <a:schemeClr val="tx1"/>
                </a:solidFill>
              </a:rPr>
              <a:t>incident and injury data been reviewed? </a:t>
            </a:r>
          </a:p>
          <a:p>
            <a:pPr marL="171450" indent="-171450">
              <a:buFont typeface="Arial" panose="020B0604020202020204" pitchFamily="34" charset="0"/>
              <a:buChar char="•"/>
            </a:pPr>
            <a:r>
              <a:rPr lang="en-AU" sz="1000" dirty="0" smtClean="0">
                <a:solidFill>
                  <a:schemeClr val="tx1"/>
                </a:solidFill>
              </a:rPr>
              <a:t>Has </a:t>
            </a:r>
            <a:r>
              <a:rPr lang="en-AU" sz="1000" dirty="0">
                <a:solidFill>
                  <a:schemeClr val="tx1"/>
                </a:solidFill>
              </a:rPr>
              <a:t>consultation with workers and their health and safety representatives occurred? </a:t>
            </a:r>
          </a:p>
          <a:p>
            <a:pPr marL="171450" indent="-171450">
              <a:buFont typeface="Arial" panose="020B0604020202020204" pitchFamily="34" charset="0"/>
              <a:buChar char="•"/>
            </a:pPr>
            <a:r>
              <a:rPr lang="en-AU" sz="1000" dirty="0" smtClean="0">
                <a:solidFill>
                  <a:schemeClr val="tx1"/>
                </a:solidFill>
              </a:rPr>
              <a:t>Is </a:t>
            </a:r>
            <a:r>
              <a:rPr lang="en-AU" sz="1000" dirty="0">
                <a:solidFill>
                  <a:schemeClr val="tx1"/>
                </a:solidFill>
              </a:rPr>
              <a:t>specialist or external assistance required? </a:t>
            </a:r>
          </a:p>
          <a:p>
            <a:endParaRPr lang="en-AU" dirty="0"/>
          </a:p>
          <a:p>
            <a:pPr algn="ctr"/>
            <a:endParaRPr lang="en-AU" dirty="0"/>
          </a:p>
        </p:txBody>
      </p:sp>
      <p:sp>
        <p:nvSpPr>
          <p:cNvPr id="24" name="Rounded Rectangle 23"/>
          <p:cNvSpPr/>
          <p:nvPr/>
        </p:nvSpPr>
        <p:spPr>
          <a:xfrm>
            <a:off x="581114" y="1669662"/>
            <a:ext cx="8152688" cy="1247686"/>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endParaRPr lang="en-AU" sz="1000" dirty="0" smtClean="0"/>
          </a:p>
          <a:p>
            <a:endParaRPr lang="en-AU" sz="1000" dirty="0"/>
          </a:p>
          <a:p>
            <a:endParaRPr lang="en-AU" sz="1000" dirty="0" smtClean="0"/>
          </a:p>
          <a:p>
            <a:endParaRPr lang="en-AU" sz="1000" dirty="0"/>
          </a:p>
          <a:p>
            <a:endParaRPr lang="en-AU" sz="1000" dirty="0" smtClean="0"/>
          </a:p>
          <a:p>
            <a:pPr algn="ctr"/>
            <a:r>
              <a:rPr lang="en-AU" sz="1600" b="1" dirty="0" smtClean="0">
                <a:solidFill>
                  <a:schemeClr val="tx1"/>
                </a:solidFill>
              </a:rPr>
              <a:t>Step 2 – Assess the risk of workplace injury and illness</a:t>
            </a:r>
            <a:endParaRPr lang="en-AU" sz="1600" b="1" dirty="0">
              <a:solidFill>
                <a:schemeClr val="tx1"/>
              </a:solidFill>
            </a:endParaRPr>
          </a:p>
          <a:p>
            <a:pPr marL="171450" indent="-171450">
              <a:buFont typeface="Arial" panose="020B0604020202020204" pitchFamily="34" charset="0"/>
              <a:buChar char="•"/>
            </a:pPr>
            <a:r>
              <a:rPr lang="en-AU" sz="1000" dirty="0" smtClean="0">
                <a:solidFill>
                  <a:schemeClr val="tx1"/>
                </a:solidFill>
              </a:rPr>
              <a:t>How </a:t>
            </a:r>
            <a:r>
              <a:rPr lang="en-AU" sz="1000" dirty="0">
                <a:solidFill>
                  <a:schemeClr val="tx1"/>
                </a:solidFill>
              </a:rPr>
              <a:t>often does a hazard have the potential to cause harm? </a:t>
            </a:r>
          </a:p>
          <a:p>
            <a:pPr marL="171450" indent="-171450">
              <a:buFont typeface="Arial" panose="020B0604020202020204" pitchFamily="34" charset="0"/>
              <a:buChar char="•"/>
            </a:pPr>
            <a:r>
              <a:rPr lang="en-AU" sz="1000" dirty="0" smtClean="0">
                <a:solidFill>
                  <a:schemeClr val="tx1"/>
                </a:solidFill>
              </a:rPr>
              <a:t>What </a:t>
            </a:r>
            <a:r>
              <a:rPr lang="en-AU" sz="1000" dirty="0">
                <a:solidFill>
                  <a:schemeClr val="tx1"/>
                </a:solidFill>
              </a:rPr>
              <a:t>type of injuries would the hazards cause? </a:t>
            </a:r>
          </a:p>
          <a:p>
            <a:pPr marL="171450" indent="-171450">
              <a:buFont typeface="Arial" panose="020B0604020202020204" pitchFamily="34" charset="0"/>
              <a:buChar char="•"/>
            </a:pPr>
            <a:r>
              <a:rPr lang="en-AU" sz="1000" dirty="0" smtClean="0">
                <a:solidFill>
                  <a:schemeClr val="tx1"/>
                </a:solidFill>
              </a:rPr>
              <a:t>How </a:t>
            </a:r>
            <a:r>
              <a:rPr lang="en-AU" sz="1000" dirty="0">
                <a:solidFill>
                  <a:schemeClr val="tx1"/>
                </a:solidFill>
              </a:rPr>
              <a:t>serious are the injuries? </a:t>
            </a:r>
          </a:p>
          <a:p>
            <a:pPr marL="171450" indent="-171450">
              <a:buFont typeface="Arial" panose="020B0604020202020204" pitchFamily="34" charset="0"/>
              <a:buChar char="•"/>
            </a:pPr>
            <a:r>
              <a:rPr lang="en-AU" sz="1000" dirty="0" smtClean="0">
                <a:solidFill>
                  <a:schemeClr val="tx1"/>
                </a:solidFill>
              </a:rPr>
              <a:t>Does </a:t>
            </a:r>
            <a:r>
              <a:rPr lang="en-AU" sz="1000" dirty="0">
                <a:solidFill>
                  <a:schemeClr val="tx1"/>
                </a:solidFill>
              </a:rPr>
              <a:t>the number and composition of workers and other people affect how first aid should be provided? </a:t>
            </a:r>
          </a:p>
          <a:p>
            <a:pPr marL="171450" indent="-171450">
              <a:buFont typeface="Arial" panose="020B0604020202020204" pitchFamily="34" charset="0"/>
              <a:buChar char="•"/>
            </a:pPr>
            <a:r>
              <a:rPr lang="en-AU" sz="1000" dirty="0" smtClean="0">
                <a:solidFill>
                  <a:schemeClr val="tx1"/>
                </a:solidFill>
              </a:rPr>
              <a:t>Could </a:t>
            </a:r>
            <a:r>
              <a:rPr lang="en-AU" sz="1000" dirty="0">
                <a:solidFill>
                  <a:schemeClr val="tx1"/>
                </a:solidFill>
              </a:rPr>
              <a:t>the size and location of the workplace affect how first aid is provided? </a:t>
            </a:r>
          </a:p>
          <a:p>
            <a:endParaRPr lang="en-AU" dirty="0"/>
          </a:p>
          <a:p>
            <a:pPr algn="ctr"/>
            <a:r>
              <a:rPr lang="en-AU" dirty="0" smtClean="0"/>
              <a:t/>
            </a:r>
            <a:br>
              <a:rPr lang="en-AU" dirty="0" smtClean="0"/>
            </a:br>
            <a:endParaRPr lang="en-AU" dirty="0"/>
          </a:p>
        </p:txBody>
      </p:sp>
      <p:sp>
        <p:nvSpPr>
          <p:cNvPr id="25" name="Rounded Rectangle 24"/>
          <p:cNvSpPr/>
          <p:nvPr/>
        </p:nvSpPr>
        <p:spPr>
          <a:xfrm>
            <a:off x="581114" y="3206643"/>
            <a:ext cx="8152688" cy="483720"/>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1600" b="1" dirty="0" smtClean="0">
                <a:solidFill>
                  <a:schemeClr val="tx1"/>
                </a:solidFill>
              </a:rPr>
              <a:t>Step 3 – What first aid is required?</a:t>
            </a:r>
            <a:endParaRPr lang="en-AU" sz="1600" b="1" dirty="0">
              <a:solidFill>
                <a:schemeClr val="tx1"/>
              </a:solidFill>
            </a:endParaRPr>
          </a:p>
        </p:txBody>
      </p:sp>
      <p:sp>
        <p:nvSpPr>
          <p:cNvPr id="26" name="Rounded Rectangle 25"/>
          <p:cNvSpPr/>
          <p:nvPr/>
        </p:nvSpPr>
        <p:spPr>
          <a:xfrm>
            <a:off x="581114" y="3979659"/>
            <a:ext cx="2162086" cy="1619724"/>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en-AU" sz="1000" dirty="0" smtClean="0"/>
          </a:p>
          <a:p>
            <a:pPr algn="ctr"/>
            <a:endParaRPr lang="en-AU" sz="1000" dirty="0"/>
          </a:p>
          <a:p>
            <a:pPr algn="ctr"/>
            <a:endParaRPr lang="en-AU" sz="1000" dirty="0" smtClean="0"/>
          </a:p>
          <a:p>
            <a:pPr algn="ctr"/>
            <a:r>
              <a:rPr lang="en-AU" sz="1400" b="1" dirty="0" smtClean="0">
                <a:solidFill>
                  <a:schemeClr val="tx1"/>
                </a:solidFill>
              </a:rPr>
              <a:t>First Aiders</a:t>
            </a:r>
            <a:endParaRPr lang="en-AU" sz="1400" b="1" dirty="0">
              <a:solidFill>
                <a:schemeClr val="tx1"/>
              </a:solidFill>
            </a:endParaRPr>
          </a:p>
          <a:p>
            <a:pPr marL="171450" indent="-171450">
              <a:buFont typeface="Arial" panose="020B0604020202020204" pitchFamily="34" charset="0"/>
              <a:buChar char="•"/>
            </a:pPr>
            <a:r>
              <a:rPr lang="en-AU" sz="1000" dirty="0" smtClean="0">
                <a:solidFill>
                  <a:schemeClr val="tx1"/>
                </a:solidFill>
              </a:rPr>
              <a:t>How </a:t>
            </a:r>
            <a:r>
              <a:rPr lang="en-AU" sz="1000" dirty="0">
                <a:solidFill>
                  <a:schemeClr val="tx1"/>
                </a:solidFill>
              </a:rPr>
              <a:t>many first aiders are needed? </a:t>
            </a:r>
          </a:p>
          <a:p>
            <a:pPr marL="171450" indent="-171450">
              <a:buFont typeface="Arial" panose="020B0604020202020204" pitchFamily="34" charset="0"/>
              <a:buChar char="•"/>
            </a:pPr>
            <a:r>
              <a:rPr lang="en-AU" sz="1000" dirty="0" smtClean="0">
                <a:solidFill>
                  <a:schemeClr val="tx1"/>
                </a:solidFill>
              </a:rPr>
              <a:t>What </a:t>
            </a:r>
            <a:r>
              <a:rPr lang="en-AU" sz="1000" dirty="0">
                <a:solidFill>
                  <a:schemeClr val="tx1"/>
                </a:solidFill>
              </a:rPr>
              <a:t>competencies do they require? </a:t>
            </a:r>
          </a:p>
          <a:p>
            <a:pPr marL="171450" indent="-171450">
              <a:buFont typeface="Arial" panose="020B0604020202020204" pitchFamily="34" charset="0"/>
              <a:buChar char="•"/>
            </a:pPr>
            <a:r>
              <a:rPr lang="en-AU" sz="1000" dirty="0" smtClean="0">
                <a:solidFill>
                  <a:schemeClr val="tx1"/>
                </a:solidFill>
              </a:rPr>
              <a:t>What </a:t>
            </a:r>
            <a:r>
              <a:rPr lang="en-AU" sz="1000" dirty="0">
                <a:solidFill>
                  <a:schemeClr val="tx1"/>
                </a:solidFill>
              </a:rPr>
              <a:t>training do they need? </a:t>
            </a:r>
          </a:p>
          <a:p>
            <a:endParaRPr lang="en-AU" dirty="0"/>
          </a:p>
          <a:p>
            <a:pPr algn="ctr"/>
            <a:endParaRPr lang="en-AU" dirty="0"/>
          </a:p>
        </p:txBody>
      </p:sp>
      <p:sp>
        <p:nvSpPr>
          <p:cNvPr id="27" name="Rounded Rectangle 26"/>
          <p:cNvSpPr/>
          <p:nvPr/>
        </p:nvSpPr>
        <p:spPr>
          <a:xfrm>
            <a:off x="3114943" y="3979658"/>
            <a:ext cx="3089304" cy="1517413"/>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en-AU" sz="1400" b="1" dirty="0" smtClean="0"/>
          </a:p>
          <a:p>
            <a:pPr algn="ctr"/>
            <a:endParaRPr lang="en-AU" sz="1400" b="1" dirty="0">
              <a:solidFill>
                <a:schemeClr val="tx1"/>
              </a:solidFill>
            </a:endParaRPr>
          </a:p>
          <a:p>
            <a:pPr algn="ctr"/>
            <a:r>
              <a:rPr lang="en-AU" sz="1400" b="1" dirty="0" smtClean="0">
                <a:solidFill>
                  <a:schemeClr val="tx1"/>
                </a:solidFill>
              </a:rPr>
              <a:t>First Aid Kits and Procedures</a:t>
            </a:r>
            <a:endParaRPr lang="en-AU" sz="1400" dirty="0">
              <a:solidFill>
                <a:schemeClr val="tx1"/>
              </a:solidFill>
            </a:endParaRPr>
          </a:p>
          <a:p>
            <a:pPr marL="171450" indent="-171450">
              <a:buFont typeface="Arial" panose="020B0604020202020204" pitchFamily="34" charset="0"/>
              <a:buChar char="•"/>
            </a:pPr>
            <a:r>
              <a:rPr lang="en-AU" sz="1000" dirty="0" smtClean="0">
                <a:solidFill>
                  <a:schemeClr val="tx1"/>
                </a:solidFill>
              </a:rPr>
              <a:t>What </a:t>
            </a:r>
            <a:r>
              <a:rPr lang="en-AU" sz="1000" dirty="0">
                <a:solidFill>
                  <a:schemeClr val="tx1"/>
                </a:solidFill>
              </a:rPr>
              <a:t>kits/modules are needed and where should they be located? </a:t>
            </a:r>
          </a:p>
          <a:p>
            <a:pPr marL="171450" indent="-171450">
              <a:buFont typeface="Arial" panose="020B0604020202020204" pitchFamily="34" charset="0"/>
              <a:buChar char="•"/>
            </a:pPr>
            <a:r>
              <a:rPr lang="en-AU" sz="1000" dirty="0" smtClean="0">
                <a:solidFill>
                  <a:schemeClr val="tx1"/>
                </a:solidFill>
              </a:rPr>
              <a:t>Is </a:t>
            </a:r>
            <a:r>
              <a:rPr lang="en-AU" sz="1000" dirty="0">
                <a:solidFill>
                  <a:schemeClr val="tx1"/>
                </a:solidFill>
              </a:rPr>
              <a:t>other first aid equipment needed? </a:t>
            </a:r>
          </a:p>
          <a:p>
            <a:pPr marL="171450" indent="-171450">
              <a:buFont typeface="Arial" panose="020B0604020202020204" pitchFamily="34" charset="0"/>
              <a:buChar char="•"/>
            </a:pPr>
            <a:r>
              <a:rPr lang="en-AU" sz="1000" dirty="0" smtClean="0">
                <a:solidFill>
                  <a:schemeClr val="tx1"/>
                </a:solidFill>
              </a:rPr>
              <a:t>Who </a:t>
            </a:r>
            <a:r>
              <a:rPr lang="en-AU" sz="1000" dirty="0">
                <a:solidFill>
                  <a:schemeClr val="tx1"/>
                </a:solidFill>
              </a:rPr>
              <a:t>is responsible for maintaining the kits? </a:t>
            </a:r>
            <a:r>
              <a:rPr lang="en-AU" sz="1000" dirty="0" smtClean="0">
                <a:solidFill>
                  <a:schemeClr val="tx1"/>
                </a:solidFill>
              </a:rPr>
              <a:t>What </a:t>
            </a:r>
            <a:r>
              <a:rPr lang="en-AU" sz="1000" dirty="0">
                <a:solidFill>
                  <a:schemeClr val="tx1"/>
                </a:solidFill>
              </a:rPr>
              <a:t>procedures are needed for my workplace? </a:t>
            </a:r>
          </a:p>
          <a:p>
            <a:endParaRPr lang="en-AU" sz="1400" dirty="0"/>
          </a:p>
          <a:p>
            <a:pPr algn="ctr"/>
            <a:endParaRPr lang="en-AU" sz="1400" b="1" dirty="0"/>
          </a:p>
        </p:txBody>
      </p:sp>
      <p:sp>
        <p:nvSpPr>
          <p:cNvPr id="30" name="Rounded Rectangle 29"/>
          <p:cNvSpPr/>
          <p:nvPr/>
        </p:nvSpPr>
        <p:spPr>
          <a:xfrm>
            <a:off x="2820111" y="5667749"/>
            <a:ext cx="3691784" cy="1160146"/>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pPr algn="ctr"/>
            <a:r>
              <a:rPr lang="en-AU" sz="1600" b="1" dirty="0" smtClean="0">
                <a:solidFill>
                  <a:schemeClr val="tx1"/>
                </a:solidFill>
              </a:rPr>
              <a:t>Step 4</a:t>
            </a:r>
            <a:endParaRPr lang="en-AU" sz="1600" b="1" dirty="0">
              <a:solidFill>
                <a:schemeClr val="tx1"/>
              </a:solidFill>
            </a:endParaRPr>
          </a:p>
          <a:p>
            <a:pPr algn="ctr"/>
            <a:r>
              <a:rPr lang="en-AU" sz="1400" dirty="0" smtClean="0">
                <a:solidFill>
                  <a:schemeClr val="tx1"/>
                </a:solidFill>
              </a:rPr>
              <a:t>Review first aid to ensure effectiveness</a:t>
            </a:r>
            <a:endParaRPr lang="en-AU" sz="1400" dirty="0">
              <a:solidFill>
                <a:schemeClr val="tx1"/>
              </a:solidFill>
            </a:endParaRPr>
          </a:p>
        </p:txBody>
      </p:sp>
      <p:sp>
        <p:nvSpPr>
          <p:cNvPr id="31" name="Down Arrow 30"/>
          <p:cNvSpPr/>
          <p:nvPr/>
        </p:nvSpPr>
        <p:spPr>
          <a:xfrm>
            <a:off x="4418175" y="1299866"/>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
        <p:nvSpPr>
          <p:cNvPr id="37" name="Down Arrow 36"/>
          <p:cNvSpPr/>
          <p:nvPr/>
        </p:nvSpPr>
        <p:spPr>
          <a:xfrm>
            <a:off x="4443813" y="2869002"/>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
        <p:nvSpPr>
          <p:cNvPr id="38" name="Down Arrow 37"/>
          <p:cNvSpPr/>
          <p:nvPr/>
        </p:nvSpPr>
        <p:spPr>
          <a:xfrm>
            <a:off x="4443813" y="3690363"/>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
        <p:nvSpPr>
          <p:cNvPr id="39" name="Down Arrow 38"/>
          <p:cNvSpPr/>
          <p:nvPr/>
        </p:nvSpPr>
        <p:spPr>
          <a:xfrm>
            <a:off x="1418603" y="3698524"/>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
        <p:nvSpPr>
          <p:cNvPr id="41" name="Rounded Rectangle 40"/>
          <p:cNvSpPr/>
          <p:nvPr/>
        </p:nvSpPr>
        <p:spPr>
          <a:xfrm>
            <a:off x="6571716" y="3979659"/>
            <a:ext cx="2162086" cy="1594867"/>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en-AU" sz="1000" dirty="0" smtClean="0"/>
          </a:p>
          <a:p>
            <a:pPr algn="ctr"/>
            <a:endParaRPr lang="en-AU" sz="1000" dirty="0"/>
          </a:p>
          <a:p>
            <a:pPr algn="ctr"/>
            <a:endParaRPr lang="en-AU" sz="1000" dirty="0" smtClean="0"/>
          </a:p>
          <a:p>
            <a:pPr algn="ctr"/>
            <a:r>
              <a:rPr lang="en-AU" sz="1400" b="1" dirty="0" smtClean="0">
                <a:solidFill>
                  <a:schemeClr val="tx1"/>
                </a:solidFill>
              </a:rPr>
              <a:t>First Aid Facilities</a:t>
            </a:r>
            <a:endParaRPr lang="en-AU" sz="1400" b="1" dirty="0">
              <a:solidFill>
                <a:schemeClr val="tx1"/>
              </a:solidFill>
            </a:endParaRPr>
          </a:p>
          <a:p>
            <a:endParaRPr lang="en-AU" sz="1000" dirty="0">
              <a:solidFill>
                <a:schemeClr val="tx1"/>
              </a:solidFill>
            </a:endParaRPr>
          </a:p>
          <a:p>
            <a:pPr marL="171450" indent="-171450">
              <a:buFont typeface="Arial" panose="020B0604020202020204" pitchFamily="34" charset="0"/>
              <a:buChar char="•"/>
            </a:pPr>
            <a:r>
              <a:rPr lang="en-AU" sz="1000" dirty="0" smtClean="0">
                <a:solidFill>
                  <a:schemeClr val="tx1"/>
                </a:solidFill>
              </a:rPr>
              <a:t>Is </a:t>
            </a:r>
            <a:r>
              <a:rPr lang="en-AU" sz="1000" dirty="0">
                <a:solidFill>
                  <a:schemeClr val="tx1"/>
                </a:solidFill>
              </a:rPr>
              <a:t>a first aid room or health centre required? </a:t>
            </a:r>
          </a:p>
          <a:p>
            <a:endParaRPr lang="en-AU" sz="1000" dirty="0"/>
          </a:p>
          <a:p>
            <a:endParaRPr lang="en-AU" dirty="0"/>
          </a:p>
          <a:p>
            <a:pPr algn="ctr"/>
            <a:endParaRPr lang="en-AU" dirty="0"/>
          </a:p>
        </p:txBody>
      </p:sp>
      <p:sp>
        <p:nvSpPr>
          <p:cNvPr id="42" name="Down Arrow 41"/>
          <p:cNvSpPr/>
          <p:nvPr/>
        </p:nvSpPr>
        <p:spPr>
          <a:xfrm>
            <a:off x="7439114" y="3704773"/>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
        <p:nvSpPr>
          <p:cNvPr id="43" name="Down Arrow 42"/>
          <p:cNvSpPr/>
          <p:nvPr/>
        </p:nvSpPr>
        <p:spPr>
          <a:xfrm>
            <a:off x="4452358" y="5482851"/>
            <a:ext cx="427290" cy="369796"/>
          </a:xfrm>
          <a:prstGeom prst="downArrow">
            <a:avLst/>
          </a:prstGeom>
        </p:spPr>
        <p:style>
          <a:lnRef idx="0">
            <a:schemeClr val="dk1"/>
          </a:lnRef>
          <a:fillRef idx="3">
            <a:schemeClr val="dk1"/>
          </a:fillRef>
          <a:effectRef idx="3">
            <a:schemeClr val="dk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7935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Providing First Aid</a:t>
            </a:r>
            <a:endParaRPr lang="en-AU" dirty="0"/>
          </a:p>
        </p:txBody>
      </p:sp>
      <p:sp>
        <p:nvSpPr>
          <p:cNvPr id="3" name="Content Placeholder 2"/>
          <p:cNvSpPr>
            <a:spLocks noGrp="1"/>
          </p:cNvSpPr>
          <p:nvPr>
            <p:ph idx="1"/>
          </p:nvPr>
        </p:nvSpPr>
        <p:spPr/>
        <p:txBody>
          <a:bodyPr>
            <a:normAutofit fontScale="70000" lnSpcReduction="20000"/>
          </a:bodyPr>
          <a:lstStyle/>
          <a:p>
            <a:r>
              <a:rPr lang="en-AU" dirty="0" smtClean="0"/>
              <a:t>Risk management approach</a:t>
            </a:r>
          </a:p>
          <a:p>
            <a:r>
              <a:rPr lang="en-AU" dirty="0" smtClean="0"/>
              <a:t>Consult workers</a:t>
            </a:r>
          </a:p>
          <a:p>
            <a:r>
              <a:rPr lang="en-AU" dirty="0" smtClean="0"/>
              <a:t>Consult, co-operate and co-ordinate activities with other duty holders</a:t>
            </a:r>
          </a:p>
          <a:p>
            <a:endParaRPr lang="en-AU" dirty="0"/>
          </a:p>
          <a:p>
            <a:pPr marL="0" indent="0">
              <a:buNone/>
            </a:pPr>
            <a:r>
              <a:rPr lang="en-AU" dirty="0" smtClean="0"/>
              <a:t>Workers must be provided with information and instruction about first aid:</a:t>
            </a:r>
          </a:p>
          <a:p>
            <a:endParaRPr lang="en-AU" dirty="0"/>
          </a:p>
          <a:p>
            <a:r>
              <a:rPr lang="en-AU" dirty="0" smtClean="0"/>
              <a:t>the </a:t>
            </a:r>
            <a:r>
              <a:rPr lang="en-AU" dirty="0"/>
              <a:t>location of first aid equipment and facilities </a:t>
            </a:r>
          </a:p>
          <a:p>
            <a:r>
              <a:rPr lang="en-AU" dirty="0" smtClean="0"/>
              <a:t>the </a:t>
            </a:r>
            <a:r>
              <a:rPr lang="en-AU" dirty="0"/>
              <a:t>names and location of persons trained to administer first aid </a:t>
            </a:r>
          </a:p>
          <a:p>
            <a:r>
              <a:rPr lang="en-AU" dirty="0" smtClean="0"/>
              <a:t>the </a:t>
            </a:r>
            <a:r>
              <a:rPr lang="en-AU" dirty="0"/>
              <a:t>procedures to be followed when first aid is required. </a:t>
            </a:r>
          </a:p>
          <a:p>
            <a:pPr marL="0" indent="0">
              <a:buNone/>
            </a:pPr>
            <a:endParaRPr lang="en-AU" dirty="0" smtClean="0"/>
          </a:p>
          <a:p>
            <a:endParaRPr lang="en-AU" dirty="0"/>
          </a:p>
        </p:txBody>
      </p:sp>
    </p:spTree>
    <p:extLst>
      <p:ext uri="{BB962C8B-B14F-4D97-AF65-F5344CB8AC3E}">
        <p14:creationId xmlns:p14="http://schemas.microsoft.com/office/powerpoint/2010/main" val="309348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Determining First Aid Requirements</a:t>
            </a:r>
            <a:endParaRPr lang="en-AU" dirty="0"/>
          </a:p>
        </p:txBody>
      </p:sp>
      <p:sp>
        <p:nvSpPr>
          <p:cNvPr id="3" name="Content Placeholder 2"/>
          <p:cNvSpPr>
            <a:spLocks noGrp="1"/>
          </p:cNvSpPr>
          <p:nvPr>
            <p:ph idx="1"/>
          </p:nvPr>
        </p:nvSpPr>
        <p:spPr/>
        <p:txBody>
          <a:bodyPr>
            <a:normAutofit/>
          </a:bodyPr>
          <a:lstStyle/>
          <a:p>
            <a:r>
              <a:rPr lang="en-AU" sz="2800" dirty="0" smtClean="0"/>
              <a:t>The nature of the work and workplace hazards</a:t>
            </a:r>
          </a:p>
          <a:p>
            <a:r>
              <a:rPr lang="en-AU" sz="2800" dirty="0" smtClean="0"/>
              <a:t>Size and location of the workplace</a:t>
            </a:r>
          </a:p>
          <a:p>
            <a:r>
              <a:rPr lang="en-AU" sz="2800" dirty="0" smtClean="0"/>
              <a:t>The number and composition of workers and </a:t>
            </a:r>
          </a:p>
          <a:p>
            <a:pPr marL="0" indent="0">
              <a:buNone/>
            </a:pPr>
            <a:r>
              <a:rPr lang="en-AU" sz="2800" dirty="0"/>
              <a:t>	</a:t>
            </a:r>
            <a:r>
              <a:rPr lang="en-AU" sz="2800" dirty="0" smtClean="0"/>
              <a:t>other people</a:t>
            </a:r>
            <a:endParaRPr lang="en-AU" sz="2800" dirty="0"/>
          </a:p>
        </p:txBody>
      </p:sp>
      <p:pic>
        <p:nvPicPr>
          <p:cNvPr id="4" name="Picture 3"/>
          <p:cNvPicPr>
            <a:picLocks noChangeAspect="1"/>
          </p:cNvPicPr>
          <p:nvPr/>
        </p:nvPicPr>
        <p:blipFill>
          <a:blip r:embed="rId2"/>
          <a:stretch>
            <a:fillRect/>
          </a:stretch>
        </p:blipFill>
        <p:spPr>
          <a:xfrm>
            <a:off x="3969884" y="3104052"/>
            <a:ext cx="4716916" cy="3663749"/>
          </a:xfrm>
          <a:prstGeom prst="rect">
            <a:avLst/>
          </a:prstGeom>
        </p:spPr>
      </p:pic>
    </p:spTree>
    <p:extLst>
      <p:ext uri="{BB962C8B-B14F-4D97-AF65-F5344CB8AC3E}">
        <p14:creationId xmlns:p14="http://schemas.microsoft.com/office/powerpoint/2010/main" val="27103973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 kit</a:t>
            </a:r>
            <a:endParaRPr lang="en-AU" dirty="0"/>
          </a:p>
        </p:txBody>
      </p:sp>
      <p:sp>
        <p:nvSpPr>
          <p:cNvPr id="3" name="Content Placeholder 2"/>
          <p:cNvSpPr>
            <a:spLocks noGrp="1"/>
          </p:cNvSpPr>
          <p:nvPr>
            <p:ph idx="1"/>
          </p:nvPr>
        </p:nvSpPr>
        <p:spPr/>
        <p:txBody>
          <a:bodyPr>
            <a:normAutofit/>
          </a:bodyPr>
          <a:lstStyle/>
          <a:p>
            <a:r>
              <a:rPr lang="en-AU" dirty="0"/>
              <a:t>C</a:t>
            </a:r>
            <a:r>
              <a:rPr lang="en-AU" dirty="0" smtClean="0"/>
              <a:t>ontents of First Aid kit should be based on a risk assessment</a:t>
            </a:r>
          </a:p>
          <a:p>
            <a:r>
              <a:rPr lang="en-AU" dirty="0" smtClean="0"/>
              <a:t>Design of kit should be suited to workplace. </a:t>
            </a:r>
          </a:p>
          <a:p>
            <a:r>
              <a:rPr lang="en-AU" dirty="0" smtClean="0"/>
              <a:t>Quick access to the kit is vital. </a:t>
            </a:r>
          </a:p>
          <a:p>
            <a:r>
              <a:rPr lang="en-AU" dirty="0" smtClean="0"/>
              <a:t>Kit to be restocked and maintained. </a:t>
            </a:r>
            <a:endParaRPr lang="en-AU" dirty="0"/>
          </a:p>
        </p:txBody>
      </p:sp>
    </p:spTree>
    <p:extLst>
      <p:ext uri="{BB962C8B-B14F-4D97-AF65-F5344CB8AC3E}">
        <p14:creationId xmlns:p14="http://schemas.microsoft.com/office/powerpoint/2010/main" val="2489004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 Signs</a:t>
            </a:r>
            <a:endParaRPr lang="en-AU" dirty="0"/>
          </a:p>
        </p:txBody>
      </p:sp>
      <p:sp>
        <p:nvSpPr>
          <p:cNvPr id="3" name="Content Placeholder 2"/>
          <p:cNvSpPr>
            <a:spLocks noGrp="1"/>
          </p:cNvSpPr>
          <p:nvPr>
            <p:ph idx="1"/>
          </p:nvPr>
        </p:nvSpPr>
        <p:spPr>
          <a:xfrm>
            <a:off x="457200" y="1600200"/>
            <a:ext cx="4080617" cy="4525963"/>
          </a:xfrm>
        </p:spPr>
        <p:txBody>
          <a:bodyPr/>
          <a:lstStyle/>
          <a:p>
            <a:pPr marL="0" indent="0">
              <a:buNone/>
            </a:pPr>
            <a:r>
              <a:rPr lang="en-AU" altLang="en-US" dirty="0">
                <a:ea typeface="ＭＳ Ｐゴシック" panose="020B0600070205080204" pitchFamily="34" charset="-128"/>
              </a:rPr>
              <a:t>First Aid Signs may be constructed to suit individual requirements but should comply with </a:t>
            </a:r>
            <a:r>
              <a:rPr lang="en-AU" altLang="en-US" dirty="0" smtClean="0">
                <a:ea typeface="ＭＳ Ｐゴシック" panose="020B0600070205080204" pitchFamily="34" charset="-128"/>
              </a:rPr>
              <a:t>relevant Australian standard. </a:t>
            </a:r>
            <a:endParaRPr lang="en-US" altLang="en-US" dirty="0">
              <a:ea typeface="ＭＳ Ｐゴシック" panose="020B0600070205080204" pitchFamily="34" charset="-128"/>
            </a:endParaRPr>
          </a:p>
          <a:p>
            <a:endParaRPr lang="en-AU" dirty="0"/>
          </a:p>
        </p:txBody>
      </p:sp>
      <p:pic>
        <p:nvPicPr>
          <p:cNvPr id="4" name="Picture 3"/>
          <p:cNvPicPr>
            <a:picLocks noChangeAspect="1"/>
          </p:cNvPicPr>
          <p:nvPr/>
        </p:nvPicPr>
        <p:blipFill>
          <a:blip r:embed="rId2"/>
          <a:stretch>
            <a:fillRect/>
          </a:stretch>
        </p:blipFill>
        <p:spPr>
          <a:xfrm>
            <a:off x="5204344" y="1513807"/>
            <a:ext cx="3076575" cy="4257675"/>
          </a:xfrm>
          <a:prstGeom prst="rect">
            <a:avLst/>
          </a:prstGeom>
        </p:spPr>
      </p:pic>
    </p:spTree>
    <p:extLst>
      <p:ext uri="{BB962C8B-B14F-4D97-AF65-F5344CB8AC3E}">
        <p14:creationId xmlns:p14="http://schemas.microsoft.com/office/powerpoint/2010/main" val="3673047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Other First Aid Equipment</a:t>
            </a:r>
            <a:endParaRPr lang="en-AU" dirty="0"/>
          </a:p>
        </p:txBody>
      </p:sp>
      <p:sp>
        <p:nvSpPr>
          <p:cNvPr id="3" name="Content Placeholder 2"/>
          <p:cNvSpPr>
            <a:spLocks noGrp="1"/>
          </p:cNvSpPr>
          <p:nvPr>
            <p:ph idx="1"/>
          </p:nvPr>
        </p:nvSpPr>
        <p:spPr/>
        <p:txBody>
          <a:bodyPr/>
          <a:lstStyle/>
          <a:p>
            <a:pPr marL="0" indent="0">
              <a:buNone/>
            </a:pPr>
            <a:endParaRPr lang="en-AU" dirty="0" smtClean="0"/>
          </a:p>
          <a:p>
            <a:r>
              <a:rPr lang="en-AU" dirty="0" smtClean="0"/>
              <a:t>Automatic </a:t>
            </a:r>
            <a:r>
              <a:rPr lang="en-AU" dirty="0" err="1" smtClean="0"/>
              <a:t>defribillators</a:t>
            </a:r>
            <a:endParaRPr lang="en-AU" dirty="0" smtClean="0"/>
          </a:p>
          <a:p>
            <a:pPr marL="0" indent="0">
              <a:buNone/>
            </a:pPr>
            <a:endParaRPr lang="en-AU" dirty="0" smtClean="0"/>
          </a:p>
          <a:p>
            <a:pPr marL="0" indent="0">
              <a:buNone/>
            </a:pPr>
            <a:endParaRPr lang="en-AU" dirty="0"/>
          </a:p>
          <a:p>
            <a:r>
              <a:rPr lang="en-AU" dirty="0" smtClean="0"/>
              <a:t>Eye wash and shower equipment</a:t>
            </a:r>
            <a:endParaRPr lang="en-AU" dirty="0"/>
          </a:p>
        </p:txBody>
      </p:sp>
    </p:spTree>
    <p:extLst>
      <p:ext uri="{BB962C8B-B14F-4D97-AF65-F5344CB8AC3E}">
        <p14:creationId xmlns:p14="http://schemas.microsoft.com/office/powerpoint/2010/main" val="2994455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 Facilities</a:t>
            </a:r>
            <a:endParaRPr lang="en-AU" dirty="0"/>
          </a:p>
        </p:txBody>
      </p:sp>
      <p:sp>
        <p:nvSpPr>
          <p:cNvPr id="3" name="Content Placeholder 2"/>
          <p:cNvSpPr>
            <a:spLocks noGrp="1"/>
          </p:cNvSpPr>
          <p:nvPr>
            <p:ph idx="1"/>
          </p:nvPr>
        </p:nvSpPr>
        <p:spPr>
          <a:xfrm>
            <a:off x="457200" y="2025353"/>
            <a:ext cx="8229600" cy="4100810"/>
          </a:xfrm>
        </p:spPr>
        <p:txBody>
          <a:bodyPr>
            <a:normAutofit/>
          </a:bodyPr>
          <a:lstStyle/>
          <a:p>
            <a:pPr>
              <a:buFont typeface="Arial" panose="020B0604020202020204" pitchFamily="34" charset="0"/>
              <a:buChar char="•"/>
            </a:pPr>
            <a:r>
              <a:rPr lang="en-AU" dirty="0" smtClean="0"/>
              <a:t>First Aid Room</a:t>
            </a:r>
          </a:p>
          <a:p>
            <a:pPr marL="0" indent="0">
              <a:buNone/>
            </a:pPr>
            <a:r>
              <a:rPr lang="en-AU" dirty="0"/>
              <a:t>	</a:t>
            </a:r>
            <a:r>
              <a:rPr lang="en-AU" sz="2400" dirty="0" smtClean="0"/>
              <a:t>A first aid room is recommended for:	</a:t>
            </a:r>
          </a:p>
          <a:p>
            <a:pPr lvl="1">
              <a:buFont typeface="Arial" panose="020B0604020202020204" pitchFamily="34" charset="0"/>
              <a:buChar char="•"/>
            </a:pPr>
            <a:r>
              <a:rPr lang="en-AU" sz="1600" dirty="0" smtClean="0"/>
              <a:t>Low risk workplaces with 200 workers or more</a:t>
            </a:r>
          </a:p>
          <a:p>
            <a:pPr lvl="1">
              <a:buFont typeface="Arial" panose="020B0604020202020204" pitchFamily="34" charset="0"/>
              <a:buChar char="•"/>
            </a:pPr>
            <a:r>
              <a:rPr lang="en-AU" sz="1600" dirty="0" smtClean="0"/>
              <a:t>High risk workplaces with 100 workers or more</a:t>
            </a:r>
          </a:p>
          <a:p>
            <a:endParaRPr lang="en-AU" dirty="0"/>
          </a:p>
          <a:p>
            <a:r>
              <a:rPr lang="en-AU" dirty="0" smtClean="0"/>
              <a:t>Health Centre</a:t>
            </a:r>
            <a:endParaRPr lang="en-AU" dirty="0"/>
          </a:p>
        </p:txBody>
      </p:sp>
    </p:spTree>
    <p:extLst>
      <p:ext uri="{BB962C8B-B14F-4D97-AF65-F5344CB8AC3E}">
        <p14:creationId xmlns:p14="http://schemas.microsoft.com/office/powerpoint/2010/main" val="1278095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Aider Training</a:t>
            </a:r>
            <a:endParaRPr lang="en-AU" dirty="0"/>
          </a:p>
        </p:txBody>
      </p:sp>
      <p:sp>
        <p:nvSpPr>
          <p:cNvPr id="3" name="Content Placeholder 2"/>
          <p:cNvSpPr>
            <a:spLocks noGrp="1"/>
          </p:cNvSpPr>
          <p:nvPr>
            <p:ph idx="1"/>
          </p:nvPr>
        </p:nvSpPr>
        <p:spPr>
          <a:xfrm>
            <a:off x="457200" y="2298818"/>
            <a:ext cx="8229600" cy="4341263"/>
          </a:xfrm>
        </p:spPr>
        <p:txBody>
          <a:bodyPr>
            <a:normAutofit/>
          </a:bodyPr>
          <a:lstStyle/>
          <a:p>
            <a:pPr marL="0" indent="0">
              <a:buNone/>
            </a:pPr>
            <a:endParaRPr lang="en-AU" sz="1400" dirty="0" smtClean="0"/>
          </a:p>
          <a:p>
            <a:pPr marL="0" indent="0">
              <a:buNone/>
            </a:pPr>
            <a:r>
              <a:rPr lang="en-AU" sz="1400" dirty="0" smtClean="0"/>
              <a:t/>
            </a:r>
            <a:br>
              <a:rPr lang="en-AU" sz="1400" dirty="0" smtClean="0"/>
            </a:br>
            <a:r>
              <a:rPr lang="en-AU" sz="1400" dirty="0" smtClean="0"/>
              <a:t/>
            </a:r>
            <a:br>
              <a:rPr lang="en-AU" sz="1400" dirty="0" smtClean="0"/>
            </a:br>
            <a:r>
              <a:rPr lang="en-AU" sz="1400" dirty="0" smtClean="0"/>
              <a:t>Nationally </a:t>
            </a:r>
            <a:r>
              <a:rPr lang="en-AU" sz="1400" dirty="0" smtClean="0"/>
              <a:t>endorsed first aid units of competency:</a:t>
            </a:r>
          </a:p>
          <a:p>
            <a:pPr marL="0" indent="0">
              <a:buNone/>
            </a:pPr>
            <a:endParaRPr lang="en-AU" sz="1400" dirty="0" smtClean="0"/>
          </a:p>
          <a:p>
            <a:r>
              <a:rPr lang="en-AU" sz="1400" i="1" dirty="0"/>
              <a:t>Apply first aid </a:t>
            </a:r>
            <a:r>
              <a:rPr lang="en-AU" sz="1400" dirty="0"/>
              <a:t>provides competencies required to recognise and respond to common life-threatening injuries or illnesses, including life-support using cardiopulmonary resuscitation (CPR), and to manage the casualty and incident until the arrival of medical or other assistance. </a:t>
            </a:r>
          </a:p>
          <a:p>
            <a:r>
              <a:rPr lang="en-AU" sz="1400" i="1" dirty="0" smtClean="0"/>
              <a:t>Apply </a:t>
            </a:r>
            <a:r>
              <a:rPr lang="en-AU" sz="1400" i="1" dirty="0"/>
              <a:t>advanced first aid – </a:t>
            </a:r>
            <a:r>
              <a:rPr lang="en-AU" sz="1400" dirty="0"/>
              <a:t>provides additional competencies required to apply advanced first aid procedures. This type of training is suitable for some high risk workplaces. </a:t>
            </a:r>
          </a:p>
          <a:p>
            <a:r>
              <a:rPr lang="en-AU" sz="1400" i="1" dirty="0"/>
              <a:t>Manage first aid in the workplace (occupational first aid) – </a:t>
            </a:r>
            <a:r>
              <a:rPr lang="en-AU" sz="1400" dirty="0"/>
              <a:t>provides competencies required to apply advanced first aid procedures and to manage a first aid room. </a:t>
            </a:r>
          </a:p>
          <a:p>
            <a:r>
              <a:rPr lang="en-AU" sz="1400" i="1" dirty="0"/>
              <a:t>Provide first aid in remote situations – </a:t>
            </a:r>
            <a:r>
              <a:rPr lang="en-AU" sz="1400" dirty="0"/>
              <a:t>provides the competencies required to administer first aid in a remote and/or isolated situation, including preparing for aero-medical evacuation. This type of training is suitable for high risk workplaces that are likely to have a major delay in accessing </a:t>
            </a:r>
            <a:r>
              <a:rPr lang="en-AU" sz="1400" dirty="0" smtClean="0"/>
              <a:t>emergency services. </a:t>
            </a:r>
          </a:p>
          <a:p>
            <a:endParaRPr lang="en-AU" sz="1400" dirty="0"/>
          </a:p>
          <a:p>
            <a:endParaRPr lang="en-AU" sz="1400" dirty="0"/>
          </a:p>
        </p:txBody>
      </p:sp>
      <p:pic>
        <p:nvPicPr>
          <p:cNvPr id="6" name="Picture 5"/>
          <p:cNvPicPr>
            <a:picLocks noChangeAspect="1"/>
          </p:cNvPicPr>
          <p:nvPr/>
        </p:nvPicPr>
        <p:blipFill>
          <a:blip r:embed="rId2"/>
          <a:stretch>
            <a:fillRect/>
          </a:stretch>
        </p:blipFill>
        <p:spPr>
          <a:xfrm>
            <a:off x="847725" y="1807880"/>
            <a:ext cx="7448550" cy="781050"/>
          </a:xfrm>
          <a:prstGeom prst="rect">
            <a:avLst/>
          </a:prstGeom>
        </p:spPr>
      </p:pic>
    </p:spTree>
    <p:extLst>
      <p:ext uri="{BB962C8B-B14F-4D97-AF65-F5344CB8AC3E}">
        <p14:creationId xmlns:p14="http://schemas.microsoft.com/office/powerpoint/2010/main" val="4091759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Number of Trained First Aiders</a:t>
            </a:r>
            <a:endParaRPr lang="en-AU" dirty="0"/>
          </a:p>
        </p:txBody>
      </p:sp>
      <p:sp>
        <p:nvSpPr>
          <p:cNvPr id="3" name="Content Placeholder 2"/>
          <p:cNvSpPr>
            <a:spLocks noGrp="1"/>
          </p:cNvSpPr>
          <p:nvPr>
            <p:ph idx="1"/>
          </p:nvPr>
        </p:nvSpPr>
        <p:spPr/>
        <p:txBody>
          <a:bodyPr/>
          <a:lstStyle/>
          <a:p>
            <a:pPr marL="0" indent="0">
              <a:buNone/>
            </a:pPr>
            <a:r>
              <a:rPr lang="en-AU" dirty="0" smtClean="0"/>
              <a:t>Recommended ratios:</a:t>
            </a:r>
          </a:p>
          <a:p>
            <a:pPr marL="0" indent="0">
              <a:buNone/>
            </a:pPr>
            <a:endParaRPr lang="en-AU" dirty="0"/>
          </a:p>
          <a:p>
            <a:r>
              <a:rPr lang="en-AU" dirty="0" smtClean="0"/>
              <a:t>low </a:t>
            </a:r>
            <a:r>
              <a:rPr lang="en-AU" dirty="0"/>
              <a:t>risk workplaces – one first aider for every 50 workers </a:t>
            </a:r>
            <a:endParaRPr lang="en-AU" dirty="0" smtClean="0"/>
          </a:p>
          <a:p>
            <a:endParaRPr lang="en-AU" dirty="0"/>
          </a:p>
          <a:p>
            <a:r>
              <a:rPr lang="en-AU" dirty="0" smtClean="0"/>
              <a:t>high </a:t>
            </a:r>
            <a:r>
              <a:rPr lang="en-AU" dirty="0"/>
              <a:t>risk workplaces – one first aider for every 25 workers. </a:t>
            </a:r>
          </a:p>
          <a:p>
            <a:pPr marL="0" indent="0">
              <a:buNone/>
            </a:pPr>
            <a:endParaRPr lang="en-AU" dirty="0"/>
          </a:p>
        </p:txBody>
      </p:sp>
    </p:spTree>
    <p:extLst>
      <p:ext uri="{BB962C8B-B14F-4D97-AF65-F5344CB8AC3E}">
        <p14:creationId xmlns:p14="http://schemas.microsoft.com/office/powerpoint/2010/main" val="2926717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Additional Training</a:t>
            </a:r>
            <a:endParaRPr lang="en-AU" dirty="0"/>
          </a:p>
        </p:txBody>
      </p:sp>
      <p:sp>
        <p:nvSpPr>
          <p:cNvPr id="3" name="Content Placeholder 2"/>
          <p:cNvSpPr>
            <a:spLocks noGrp="1"/>
          </p:cNvSpPr>
          <p:nvPr>
            <p:ph idx="1"/>
          </p:nvPr>
        </p:nvSpPr>
        <p:spPr/>
        <p:txBody>
          <a:bodyPr/>
          <a:lstStyle/>
          <a:p>
            <a:r>
              <a:rPr lang="en-AU" dirty="0" smtClean="0"/>
              <a:t>Refresher training should be attended on a regular basis</a:t>
            </a:r>
          </a:p>
          <a:p>
            <a:r>
              <a:rPr lang="en-AU" dirty="0" smtClean="0"/>
              <a:t>Refresher training in CPR should be undertaken annually</a:t>
            </a:r>
          </a:p>
          <a:p>
            <a:r>
              <a:rPr lang="en-AU" dirty="0" smtClean="0"/>
              <a:t>First Aid Qualifications should be renewed every three years</a:t>
            </a:r>
          </a:p>
          <a:p>
            <a:r>
              <a:rPr lang="en-AU" dirty="0" smtClean="0"/>
              <a:t>Additional training for specific situations</a:t>
            </a:r>
            <a:endParaRPr lang="en-AU" dirty="0"/>
          </a:p>
        </p:txBody>
      </p:sp>
    </p:spTree>
    <p:extLst>
      <p:ext uri="{BB962C8B-B14F-4D97-AF65-F5344CB8AC3E}">
        <p14:creationId xmlns:p14="http://schemas.microsoft.com/office/powerpoint/2010/main" val="1792828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First Aid Procedures</a:t>
            </a:r>
            <a:endParaRPr lang="en-AU" dirty="0"/>
          </a:p>
        </p:txBody>
      </p:sp>
      <p:sp>
        <p:nvSpPr>
          <p:cNvPr id="3" name="Content Placeholder 2"/>
          <p:cNvSpPr>
            <a:spLocks noGrp="1"/>
          </p:cNvSpPr>
          <p:nvPr>
            <p:ph idx="1"/>
          </p:nvPr>
        </p:nvSpPr>
        <p:spPr/>
        <p:txBody>
          <a:bodyPr/>
          <a:lstStyle/>
          <a:p>
            <a:pPr marL="0" indent="0">
              <a:buNone/>
            </a:pPr>
            <a:endParaRPr lang="en-AU" dirty="0" smtClean="0"/>
          </a:p>
          <a:p>
            <a:pPr marL="0" indent="0">
              <a:buNone/>
            </a:pPr>
            <a:r>
              <a:rPr lang="en-AU" dirty="0" smtClean="0"/>
              <a:t>A PCBU should develop and implement first aid procedures to ensure workers have a clear understanding of first aid in their workplace. </a:t>
            </a:r>
            <a:endParaRPr lang="en-AU" dirty="0"/>
          </a:p>
        </p:txBody>
      </p:sp>
    </p:spTree>
    <p:extLst>
      <p:ext uri="{BB962C8B-B14F-4D97-AF65-F5344CB8AC3E}">
        <p14:creationId xmlns:p14="http://schemas.microsoft.com/office/powerpoint/2010/main" val="3297759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Record Keeping</a:t>
            </a:r>
            <a:endParaRPr lang="en-AU" dirty="0"/>
          </a:p>
        </p:txBody>
      </p:sp>
      <p:sp>
        <p:nvSpPr>
          <p:cNvPr id="3" name="Content Placeholder 2"/>
          <p:cNvSpPr>
            <a:spLocks noGrp="1"/>
          </p:cNvSpPr>
          <p:nvPr>
            <p:ph idx="1"/>
          </p:nvPr>
        </p:nvSpPr>
        <p:spPr>
          <a:xfrm>
            <a:off x="457200" y="1600200"/>
            <a:ext cx="8229600" cy="5133886"/>
          </a:xfrm>
        </p:spPr>
        <p:txBody>
          <a:bodyPr>
            <a:normAutofit fontScale="70000" lnSpcReduction="20000"/>
          </a:bodyPr>
          <a:lstStyle/>
          <a:p>
            <a:pPr marL="0" indent="0">
              <a:lnSpc>
                <a:spcPct val="120000"/>
              </a:lnSpc>
              <a:buNone/>
              <a:defRPr/>
            </a:pPr>
            <a:r>
              <a:rPr lang="en-AU" altLang="en-US" sz="2600" dirty="0"/>
              <a:t>A first aid recording system should be maintained at the workplace for  a number of reasons:</a:t>
            </a:r>
          </a:p>
          <a:p>
            <a:pPr>
              <a:lnSpc>
                <a:spcPct val="120000"/>
              </a:lnSpc>
              <a:buNone/>
              <a:defRPr/>
            </a:pPr>
            <a:endParaRPr lang="en-AU" altLang="en-US" sz="2600" dirty="0"/>
          </a:p>
          <a:p>
            <a:pPr>
              <a:lnSpc>
                <a:spcPct val="120000"/>
              </a:lnSpc>
              <a:defRPr/>
            </a:pPr>
            <a:r>
              <a:rPr lang="en-AU" altLang="en-US" sz="2600" dirty="0"/>
              <a:t>To identify areas or processes that are likely to give rise to injury or illness;</a:t>
            </a:r>
          </a:p>
          <a:p>
            <a:pPr>
              <a:lnSpc>
                <a:spcPct val="120000"/>
              </a:lnSpc>
              <a:defRPr/>
            </a:pPr>
            <a:endParaRPr lang="en-AU" altLang="en-US" sz="2600" dirty="0"/>
          </a:p>
          <a:p>
            <a:pPr>
              <a:lnSpc>
                <a:spcPct val="120000"/>
              </a:lnSpc>
              <a:defRPr/>
            </a:pPr>
            <a:r>
              <a:rPr lang="en-AU" altLang="en-US" sz="2600" dirty="0"/>
              <a:t>To review safety procedures for preventing further problems;</a:t>
            </a:r>
          </a:p>
          <a:p>
            <a:pPr>
              <a:lnSpc>
                <a:spcPct val="120000"/>
              </a:lnSpc>
              <a:defRPr/>
            </a:pPr>
            <a:endParaRPr lang="en-AU" altLang="en-US" sz="2600" dirty="0"/>
          </a:p>
          <a:p>
            <a:pPr>
              <a:lnSpc>
                <a:spcPct val="120000"/>
              </a:lnSpc>
              <a:defRPr/>
            </a:pPr>
            <a:r>
              <a:rPr lang="en-AU" altLang="en-US" sz="2600" dirty="0"/>
              <a:t>To implement safer and healthier work practices;</a:t>
            </a:r>
          </a:p>
          <a:p>
            <a:pPr>
              <a:lnSpc>
                <a:spcPct val="120000"/>
              </a:lnSpc>
              <a:defRPr/>
            </a:pPr>
            <a:endParaRPr lang="en-AU" altLang="en-US" sz="2600" dirty="0"/>
          </a:p>
          <a:p>
            <a:pPr>
              <a:lnSpc>
                <a:spcPct val="120000"/>
              </a:lnSpc>
              <a:defRPr/>
            </a:pPr>
            <a:r>
              <a:rPr lang="en-AU" altLang="en-US" sz="2600" dirty="0"/>
              <a:t>To identify were first aid facilitates are and services are needed most; and</a:t>
            </a:r>
          </a:p>
          <a:p>
            <a:pPr>
              <a:lnSpc>
                <a:spcPct val="120000"/>
              </a:lnSpc>
              <a:defRPr/>
            </a:pPr>
            <a:endParaRPr lang="en-AU" altLang="en-US" sz="2600" dirty="0"/>
          </a:p>
          <a:p>
            <a:pPr>
              <a:lnSpc>
                <a:spcPct val="120000"/>
              </a:lnSpc>
              <a:defRPr/>
            </a:pPr>
            <a:r>
              <a:rPr lang="en-AU" altLang="en-US" sz="2600" dirty="0"/>
              <a:t>For standard workers compensation purposes</a:t>
            </a:r>
            <a:r>
              <a:rPr lang="en-AU" altLang="en-US" sz="2600" dirty="0" smtClean="0"/>
              <a:t>.</a:t>
            </a:r>
          </a:p>
          <a:p>
            <a:pPr>
              <a:lnSpc>
                <a:spcPct val="120000"/>
              </a:lnSpc>
              <a:defRPr/>
            </a:pPr>
            <a:endParaRPr lang="en-AU" altLang="en-US" sz="2600" dirty="0"/>
          </a:p>
          <a:p>
            <a:pPr marL="0" indent="0">
              <a:lnSpc>
                <a:spcPct val="120000"/>
              </a:lnSpc>
              <a:buNone/>
              <a:defRPr/>
            </a:pPr>
            <a:r>
              <a:rPr lang="en-AU" sz="2600" dirty="0"/>
              <a:t>First aid treatment records are subject to requirements under Health Records </a:t>
            </a:r>
            <a:r>
              <a:rPr lang="en-AU" sz="2600" dirty="0" smtClean="0"/>
              <a:t>legislation</a:t>
            </a:r>
            <a:r>
              <a:rPr lang="en-AU" sz="2600" dirty="0"/>
              <a:t> </a:t>
            </a:r>
            <a:r>
              <a:rPr lang="en-AU" sz="2600" dirty="0" smtClean="0"/>
              <a:t>and is confidential. </a:t>
            </a:r>
            <a:endParaRPr lang="en-US" altLang="en-US" sz="2600" dirty="0"/>
          </a:p>
          <a:p>
            <a:pPr marL="0" indent="0">
              <a:buNone/>
            </a:pPr>
            <a:endParaRPr lang="en-AU" dirty="0"/>
          </a:p>
        </p:txBody>
      </p:sp>
    </p:spTree>
    <p:extLst>
      <p:ext uri="{BB962C8B-B14F-4D97-AF65-F5344CB8AC3E}">
        <p14:creationId xmlns:p14="http://schemas.microsoft.com/office/powerpoint/2010/main" val="1040969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Reviewing First Aid Requirements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99925" y="2572285"/>
            <a:ext cx="4262481" cy="2502352"/>
          </a:xfrm>
        </p:spPr>
      </p:pic>
    </p:spTree>
    <p:extLst>
      <p:ext uri="{BB962C8B-B14F-4D97-AF65-F5344CB8AC3E}">
        <p14:creationId xmlns:p14="http://schemas.microsoft.com/office/powerpoint/2010/main" val="2464681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Prohibited Medications</a:t>
            </a:r>
            <a:endParaRPr lang="en-AU" dirty="0"/>
          </a:p>
        </p:txBody>
      </p:sp>
      <p:sp>
        <p:nvSpPr>
          <p:cNvPr id="3" name="Content Placeholder 2"/>
          <p:cNvSpPr>
            <a:spLocks noGrp="1"/>
          </p:cNvSpPr>
          <p:nvPr>
            <p:ph idx="1"/>
          </p:nvPr>
        </p:nvSpPr>
        <p:spPr/>
        <p:txBody>
          <a:bodyPr>
            <a:normAutofit fontScale="70000" lnSpcReduction="20000"/>
          </a:bodyPr>
          <a:lstStyle/>
          <a:p>
            <a:pPr>
              <a:buNone/>
            </a:pPr>
            <a:r>
              <a:rPr lang="en-AU" altLang="en-US" dirty="0">
                <a:ea typeface="ＭＳ Ｐゴシック" panose="020B0600070205080204" pitchFamily="34" charset="-128"/>
              </a:rPr>
              <a:t>Medications Labelled:</a:t>
            </a:r>
          </a:p>
          <a:p>
            <a:pPr>
              <a:buNone/>
            </a:pPr>
            <a:endParaRPr lang="en-AU" altLang="en-US" dirty="0">
              <a:ea typeface="ＭＳ Ｐゴシック" panose="020B0600070205080204" pitchFamily="34" charset="-128"/>
            </a:endParaRPr>
          </a:p>
          <a:p>
            <a:r>
              <a:rPr lang="en-AU" altLang="en-US" dirty="0">
                <a:ea typeface="ＭＳ Ｐゴシック" panose="020B0600070205080204" pitchFamily="34" charset="-128"/>
              </a:rPr>
              <a:t>Pharmacy Medicine or “Caution S2”</a:t>
            </a:r>
          </a:p>
          <a:p>
            <a:r>
              <a:rPr lang="en-AU" altLang="en-US" dirty="0">
                <a:ea typeface="ＭＳ Ｐゴシック" panose="020B0600070205080204" pitchFamily="34" charset="-128"/>
              </a:rPr>
              <a:t>Pharmacy Only Medicine or “Caution S3”</a:t>
            </a:r>
          </a:p>
          <a:p>
            <a:r>
              <a:rPr lang="en-AU" altLang="en-US" dirty="0">
                <a:ea typeface="ＭＳ Ｐゴシック" panose="020B0600070205080204" pitchFamily="34" charset="-128"/>
              </a:rPr>
              <a:t>Prescription Only Medicine or “Caution S4”</a:t>
            </a:r>
          </a:p>
          <a:p>
            <a:r>
              <a:rPr lang="en-AU" altLang="en-US" dirty="0">
                <a:ea typeface="ＭＳ Ｐゴシック" panose="020B0600070205080204" pitchFamily="34" charset="-128"/>
              </a:rPr>
              <a:t>Controlled Drug or ”Caution S8”</a:t>
            </a:r>
          </a:p>
          <a:p>
            <a:endParaRPr lang="en-AU" altLang="en-US" dirty="0">
              <a:ea typeface="ＭＳ Ｐゴシック" panose="020B0600070205080204" pitchFamily="34" charset="-128"/>
            </a:endParaRPr>
          </a:p>
          <a:p>
            <a:pPr>
              <a:buNone/>
            </a:pPr>
            <a:r>
              <a:rPr lang="en-AU" altLang="en-US" dirty="0">
                <a:ea typeface="ＭＳ Ｐゴシック" panose="020B0600070205080204" pitchFamily="34" charset="-128"/>
              </a:rPr>
              <a:t>For </a:t>
            </a:r>
            <a:r>
              <a:rPr lang="en-AU" altLang="en-US" dirty="0" smtClean="0">
                <a:ea typeface="ＭＳ Ｐゴシック" panose="020B0600070205080204" pitchFamily="34" charset="-128"/>
              </a:rPr>
              <a:t>example;</a:t>
            </a:r>
            <a:endParaRPr lang="en-AU" altLang="en-US" dirty="0">
              <a:ea typeface="ＭＳ Ｐゴシック" panose="020B0600070205080204" pitchFamily="34" charset="-128"/>
            </a:endParaRPr>
          </a:p>
          <a:p>
            <a:pPr>
              <a:buNone/>
            </a:pPr>
            <a:endParaRPr lang="en-AU" altLang="en-US" dirty="0">
              <a:ea typeface="ＭＳ Ｐゴシック" panose="020B0600070205080204" pitchFamily="34" charset="-128"/>
            </a:endParaRPr>
          </a:p>
          <a:p>
            <a:r>
              <a:rPr lang="en-AU" altLang="en-US" dirty="0">
                <a:ea typeface="ＭＳ Ｐゴシック" panose="020B0600070205080204" pitchFamily="34" charset="-128"/>
              </a:rPr>
              <a:t>Analgesics</a:t>
            </a:r>
          </a:p>
          <a:p>
            <a:r>
              <a:rPr lang="en-AU" altLang="en-US" dirty="0">
                <a:ea typeface="ＭＳ Ｐゴシック" panose="020B0600070205080204" pitchFamily="34" charset="-128"/>
              </a:rPr>
              <a:t>Paracetamol or aspirin</a:t>
            </a:r>
          </a:p>
          <a:p>
            <a:r>
              <a:rPr lang="en-AU" altLang="en-US" dirty="0">
                <a:ea typeface="ＭＳ Ｐゴシック" panose="020B0600070205080204" pitchFamily="34" charset="-128"/>
              </a:rPr>
              <a:t>Eye Treatments-</a:t>
            </a:r>
            <a:r>
              <a:rPr lang="en-AU" altLang="en-US" dirty="0" err="1">
                <a:ea typeface="ＭＳ Ｐゴシック" panose="020B0600070205080204" pitchFamily="34" charset="-128"/>
              </a:rPr>
              <a:t>Albalon</a:t>
            </a:r>
            <a:r>
              <a:rPr lang="en-AU" altLang="en-US" dirty="0">
                <a:ea typeface="ＭＳ Ｐゴシック" panose="020B0600070205080204" pitchFamily="34" charset="-128"/>
              </a:rPr>
              <a:t>, </a:t>
            </a:r>
            <a:r>
              <a:rPr lang="en-AU" altLang="en-US" dirty="0" err="1">
                <a:ea typeface="ＭＳ Ｐゴシック" panose="020B0600070205080204" pitchFamily="34" charset="-128"/>
              </a:rPr>
              <a:t>Antistine</a:t>
            </a:r>
            <a:r>
              <a:rPr lang="en-AU" altLang="en-US" dirty="0">
                <a:ea typeface="ＭＳ Ｐゴシック" panose="020B0600070205080204" pitchFamily="34" charset="-128"/>
              </a:rPr>
              <a:t> - </a:t>
            </a:r>
            <a:r>
              <a:rPr lang="en-AU" altLang="en-US" dirty="0" err="1">
                <a:ea typeface="ＭＳ Ｐゴシック" panose="020B0600070205080204" pitchFamily="34" charset="-128"/>
              </a:rPr>
              <a:t>Privine</a:t>
            </a:r>
            <a:r>
              <a:rPr lang="en-AU" altLang="en-US" dirty="0">
                <a:ea typeface="ＭＳ Ｐゴシック" panose="020B0600070205080204" pitchFamily="34" charset="-128"/>
              </a:rPr>
              <a:t>, Visine, Murine</a:t>
            </a:r>
          </a:p>
          <a:p>
            <a:r>
              <a:rPr lang="en-AU" altLang="en-US" dirty="0">
                <a:ea typeface="ＭＳ Ｐゴシック" panose="020B0600070205080204" pitchFamily="34" charset="-128"/>
              </a:rPr>
              <a:t>Burns Cream- </a:t>
            </a:r>
            <a:r>
              <a:rPr lang="en-AU" altLang="en-US" dirty="0" err="1">
                <a:ea typeface="ＭＳ Ｐゴシック" panose="020B0600070205080204" pitchFamily="34" charset="-128"/>
              </a:rPr>
              <a:t>Mediderm,Derb</a:t>
            </a:r>
            <a:r>
              <a:rPr lang="en-AU" altLang="en-US" dirty="0">
                <a:ea typeface="ＭＳ Ｐゴシック" panose="020B0600070205080204" pitchFamily="34" charset="-128"/>
              </a:rPr>
              <a:t>-Aid, </a:t>
            </a:r>
            <a:r>
              <a:rPr lang="en-AU" altLang="en-US" dirty="0" err="1">
                <a:ea typeface="ＭＳ Ｐゴシック" panose="020B0600070205080204" pitchFamily="34" charset="-128"/>
              </a:rPr>
              <a:t>Medi</a:t>
            </a:r>
            <a:r>
              <a:rPr lang="en-AU" altLang="en-US" dirty="0">
                <a:ea typeface="ＭＳ Ｐゴシック" panose="020B0600070205080204" pitchFamily="34" charset="-128"/>
              </a:rPr>
              <a:t>-Crème, </a:t>
            </a:r>
            <a:r>
              <a:rPr lang="en-AU" altLang="en-US" dirty="0" err="1">
                <a:ea typeface="ＭＳ Ｐゴシック" panose="020B0600070205080204" pitchFamily="34" charset="-128"/>
              </a:rPr>
              <a:t>Silervazine</a:t>
            </a:r>
            <a:endParaRPr lang="en-AU" altLang="en-US" dirty="0">
              <a:ea typeface="ＭＳ Ｐゴシック" panose="020B0600070205080204" pitchFamily="34" charset="-128"/>
            </a:endParaRPr>
          </a:p>
          <a:p>
            <a:pPr marL="0" indent="0">
              <a:buNone/>
            </a:pPr>
            <a:endParaRPr lang="en-AU" dirty="0"/>
          </a:p>
        </p:txBody>
      </p:sp>
    </p:spTree>
    <p:extLst>
      <p:ext uri="{BB962C8B-B14F-4D97-AF65-F5344CB8AC3E}">
        <p14:creationId xmlns:p14="http://schemas.microsoft.com/office/powerpoint/2010/main" val="176531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191</TotalTime>
  <Words>1050</Words>
  <Application>Microsoft Office PowerPoint</Application>
  <PresentationFormat>On-screen Show (4:3)</PresentationFormat>
  <Paragraphs>174</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ＭＳ Ｐゴシック</vt:lpstr>
      <vt:lpstr>Arial</vt:lpstr>
      <vt:lpstr>Office Theme</vt:lpstr>
      <vt:lpstr>PowerPoint Presentation</vt:lpstr>
      <vt:lpstr>Assessment Criteria</vt:lpstr>
      <vt:lpstr>First Aid</vt:lpstr>
      <vt:lpstr>First Aider</vt:lpstr>
      <vt:lpstr>First Aid Equipment &amp; Facilities</vt:lpstr>
      <vt:lpstr>High Risk Workplace</vt:lpstr>
      <vt:lpstr>Low Risk Workplace</vt:lpstr>
      <vt:lpstr>Duties of PCBU</vt:lpstr>
      <vt:lpstr>Duties of Officers</vt:lpstr>
      <vt:lpstr>Duties of Workers</vt:lpstr>
      <vt:lpstr>PowerPoint Presentation</vt:lpstr>
      <vt:lpstr>Providing First Aid</vt:lpstr>
      <vt:lpstr>Determining First Aid Requirements</vt:lpstr>
      <vt:lpstr>First aid kit</vt:lpstr>
      <vt:lpstr>First Aid Signs</vt:lpstr>
      <vt:lpstr>Other First Aid Equipment</vt:lpstr>
      <vt:lpstr>First Aid Facilities</vt:lpstr>
      <vt:lpstr>First Aider Training</vt:lpstr>
      <vt:lpstr>Number of Trained First Aiders</vt:lpstr>
      <vt:lpstr>Additional Training</vt:lpstr>
      <vt:lpstr>First Aid Procedures</vt:lpstr>
      <vt:lpstr>Record Keeping</vt:lpstr>
      <vt:lpstr>Reviewing First Aid Requirements</vt:lpstr>
      <vt:lpstr>Prohibited Medications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17</cp:revision>
  <dcterms:created xsi:type="dcterms:W3CDTF">2018-06-15T02:04:24Z</dcterms:created>
  <dcterms:modified xsi:type="dcterms:W3CDTF">2018-07-31T04:37:35Z</dcterms:modified>
</cp:coreProperties>
</file>