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4030" r:id="rId2"/>
  </p:sldMasterIdLst>
  <p:sldIdLst>
    <p:sldId id="349" r:id="rId3"/>
    <p:sldId id="350" r:id="rId4"/>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390" r:id="rId44"/>
    <p:sldId id="391" r:id="rId45"/>
    <p:sldId id="392" r:id="rId46"/>
    <p:sldId id="393" r:id="rId47"/>
    <p:sldId id="394" r:id="rId48"/>
    <p:sldId id="395" r:id="rId49"/>
    <p:sldId id="396" r:id="rId50"/>
    <p:sldId id="397" r:id="rId51"/>
    <p:sldId id="398" r:id="rId52"/>
    <p:sldId id="399" r:id="rId53"/>
    <p:sldId id="400" r:id="rId54"/>
    <p:sldId id="401" r:id="rId55"/>
    <p:sldId id="402" r:id="rId56"/>
    <p:sldId id="403" r:id="rId57"/>
    <p:sldId id="404" r:id="rId58"/>
    <p:sldId id="405" r:id="rId59"/>
    <p:sldId id="406" r:id="rId60"/>
    <p:sldId id="407" r:id="rId61"/>
    <p:sldId id="408" r:id="rId62"/>
    <p:sldId id="409" r:id="rId63"/>
    <p:sldId id="410" r:id="rId64"/>
    <p:sldId id="411" r:id="rId65"/>
    <p:sldId id="412" r:id="rId66"/>
    <p:sldId id="413" r:id="rId67"/>
    <p:sldId id="414" r:id="rId68"/>
    <p:sldId id="415" r:id="rId69"/>
    <p:sldId id="416" r:id="rId70"/>
    <p:sldId id="417" r:id="rId71"/>
    <p:sldId id="418" r:id="rId72"/>
    <p:sldId id="419" r:id="rId73"/>
    <p:sldId id="420" r:id="rId74"/>
    <p:sldId id="421" r:id="rId75"/>
    <p:sldId id="422" r:id="rId76"/>
    <p:sldId id="423" r:id="rId77"/>
    <p:sldId id="424" r:id="rId78"/>
    <p:sldId id="425" r:id="rId79"/>
    <p:sldId id="426" r:id="rId80"/>
    <p:sldId id="427" r:id="rId81"/>
    <p:sldId id="428" r:id="rId82"/>
    <p:sldId id="429" r:id="rId83"/>
    <p:sldId id="430" r:id="rId84"/>
    <p:sldId id="431" r:id="rId85"/>
    <p:sldId id="432" r:id="rId86"/>
    <p:sldId id="433" r:id="rId87"/>
    <p:sldId id="434" r:id="rId88"/>
    <p:sldId id="435" r:id="rId89"/>
    <p:sldId id="436" r:id="rId90"/>
    <p:sldId id="437" r:id="rId91"/>
  </p:sldIdLst>
  <p:sldSz cx="9144000" cy="6858000" type="screen4x3"/>
  <p:notesSz cx="6858000" cy="9144000"/>
  <p:custDataLst>
    <p:tags r:id="rId92"/>
  </p:custDataLst>
  <p:defaultTextStyle>
    <a:defPPr>
      <a:defRPr lang="en-US"/>
    </a:defPPr>
    <a:lvl1pPr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1069AB"/>
    <a:srgbClr val="FED46C"/>
    <a:srgbClr val="E3A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1686" y="114"/>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2.xml"/><Relationship Id="rId1" Type="http://schemas.openxmlformats.org/officeDocument/2006/relationships/tags" Target="../tags/tag2.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12582" y="134771"/>
            <a:ext cx="7165463" cy="978507"/>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514171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42212" y="274638"/>
            <a:ext cx="7144588" cy="1143000"/>
          </a:xfrm>
          <a:prstGeom prst="rect">
            <a:avLst/>
          </a:prstGeom>
        </p:spPr>
        <p:txBody>
          <a:bodyPr/>
          <a:lstStyle/>
          <a:p>
            <a:r>
              <a:rPr lang="en-AU" smtClean="0"/>
              <a:t>Click to edit Master title style</a:t>
            </a:r>
            <a:endParaRPr lang="en-US" dirty="0"/>
          </a:p>
        </p:txBody>
      </p:sp>
      <p:sp>
        <p:nvSpPr>
          <p:cNvPr id="3" name="Content Placeholder 2"/>
          <p:cNvSpPr>
            <a:spLocks noGrp="1"/>
          </p:cNvSpPr>
          <p:nvPr>
            <p:ph idx="1"/>
          </p:nvPr>
        </p:nvSpPr>
        <p:spPr>
          <a:xfrm>
            <a:off x="1542212" y="1600200"/>
            <a:ext cx="7144588" cy="4525963"/>
          </a:xfrm>
          <a:prstGeom prst="rect">
            <a:avLst/>
          </a:prstGeom>
        </p:spPr>
        <p:txBody>
          <a:bodyPr/>
          <a:lstStyle>
            <a:lvl1pPr marL="342900" indent="-342900">
              <a:buSzPct val="100000"/>
              <a:buFontTx/>
              <a:buBlip>
                <a:blip r:embed="rId2"/>
              </a:buBlip>
              <a:defRPr sz="1800">
                <a:latin typeface="Arial Narrow"/>
              </a:defRPr>
            </a:lvl1pPr>
            <a:lvl2pPr marL="742950" indent="-285750">
              <a:buSzPct val="100000"/>
              <a:buFont typeface="Wingdings" charset="2"/>
              <a:buChar char="§"/>
              <a:defRPr sz="1800" baseline="0">
                <a:latin typeface="Arial Narrow"/>
              </a:defRPr>
            </a:lvl2pPr>
          </a:lstStyle>
          <a:p>
            <a:pPr lvl="0"/>
            <a:r>
              <a:rPr lang="en-AU" dirty="0" smtClean="0"/>
              <a:t>Click to edit Master text styles</a:t>
            </a:r>
          </a:p>
          <a:p>
            <a:pPr lvl="1"/>
            <a:r>
              <a:rPr lang="en-AU" dirty="0" smtClean="0"/>
              <a:t>Second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40A2DB1F-7F4F-461F-B789-DBABC17C5E82}"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8875CD4-C0F4-4437-B378-3BE8D4B59179}" type="slidenum">
              <a:rPr lang="en-US" altLang="en-US"/>
              <a:pPr>
                <a:defRPr/>
              </a:pPr>
              <a:t>‹#›</a:t>
            </a:fld>
            <a:endParaRPr lang="en-US" altLang="en-US"/>
          </a:p>
        </p:txBody>
      </p:sp>
    </p:spTree>
    <p:extLst>
      <p:ext uri="{BB962C8B-B14F-4D97-AF65-F5344CB8AC3E}">
        <p14:creationId xmlns:p14="http://schemas.microsoft.com/office/powerpoint/2010/main" val="2515324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Tree>
    <p:extLst>
      <p:ext uri="{BB962C8B-B14F-4D97-AF65-F5344CB8AC3E}">
        <p14:creationId xmlns:p14="http://schemas.microsoft.com/office/powerpoint/2010/main" val="958746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EF6B0D32-5772-464C-A5A8-9CEE9ACB97D5}"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1F00BC73-00BA-43FF-BA2D-07A4359E6188}" type="slidenum">
              <a:rPr lang="en-US" altLang="en-US"/>
              <a:pPr>
                <a:defRPr/>
              </a:pPr>
              <a:t>‹#›</a:t>
            </a:fld>
            <a:endParaRPr lang="en-US" altLang="en-US"/>
          </a:p>
        </p:txBody>
      </p:sp>
    </p:spTree>
    <p:extLst>
      <p:ext uri="{BB962C8B-B14F-4D97-AF65-F5344CB8AC3E}">
        <p14:creationId xmlns:p14="http://schemas.microsoft.com/office/powerpoint/2010/main" val="3477159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1104EF34-59D9-435A-A8C8-570E530444A3}" type="datetimeFigureOut">
              <a:rPr lang="en-US"/>
              <a:pPr>
                <a:defRPr/>
              </a:pPr>
              <a:t>12/11/2018</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81419E9-E199-4F4A-BB56-19839EC12940}" type="slidenum">
              <a:rPr lang="en-US" altLang="en-US"/>
              <a:pPr>
                <a:defRPr/>
              </a:pPr>
              <a:t>‹#›</a:t>
            </a:fld>
            <a:endParaRPr lang="en-US" altLang="en-US"/>
          </a:p>
        </p:txBody>
      </p:sp>
    </p:spTree>
    <p:extLst>
      <p:ext uri="{BB962C8B-B14F-4D97-AF65-F5344CB8AC3E}">
        <p14:creationId xmlns:p14="http://schemas.microsoft.com/office/powerpoint/2010/main" val="1636950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8E6E010C-8263-4D33-986F-AB76DAAEA119}" type="datetimeFigureOut">
              <a:rPr lang="en-US"/>
              <a:pPr>
                <a:defRPr/>
              </a:pPr>
              <a:t>12/11/2018</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3FC0688-0D9D-47DB-B789-E4A55063E8F5}" type="slidenum">
              <a:rPr lang="en-US" altLang="en-US"/>
              <a:pPr>
                <a:defRPr/>
              </a:pPr>
              <a:t>‹#›</a:t>
            </a:fld>
            <a:endParaRPr lang="en-US" altLang="en-US"/>
          </a:p>
        </p:txBody>
      </p:sp>
    </p:spTree>
    <p:extLst>
      <p:ext uri="{BB962C8B-B14F-4D97-AF65-F5344CB8AC3E}">
        <p14:creationId xmlns:p14="http://schemas.microsoft.com/office/powerpoint/2010/main" val="3191511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59F1C1CC-81AA-4800-9AAB-2E5AE1ECD7B5}" type="datetimeFigureOut">
              <a:rPr lang="en-US"/>
              <a:pPr>
                <a:defRPr/>
              </a:pPr>
              <a:t>12/11/2018</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7177FD2D-9E94-4093-BB65-A0E6B9E03AC2}" type="slidenum">
              <a:rPr lang="en-US" altLang="en-US"/>
              <a:pPr>
                <a:defRPr/>
              </a:pPr>
              <a:t>‹#›</a:t>
            </a:fld>
            <a:endParaRPr lang="en-US" altLang="en-US"/>
          </a:p>
        </p:txBody>
      </p:sp>
    </p:spTree>
    <p:extLst>
      <p:ext uri="{BB962C8B-B14F-4D97-AF65-F5344CB8AC3E}">
        <p14:creationId xmlns:p14="http://schemas.microsoft.com/office/powerpoint/2010/main" val="1286087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A8D46794-C258-4284-8297-6B3A1CFB2D0F}"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1147668-9BE9-4FA1-AC4B-05E3542A334E}" type="slidenum">
              <a:rPr lang="en-US" altLang="en-US"/>
              <a:pPr>
                <a:defRPr/>
              </a:pPr>
              <a:t>‹#›</a:t>
            </a:fld>
            <a:endParaRPr lang="en-US" altLang="en-US"/>
          </a:p>
        </p:txBody>
      </p:sp>
    </p:spTree>
    <p:extLst>
      <p:ext uri="{BB962C8B-B14F-4D97-AF65-F5344CB8AC3E}">
        <p14:creationId xmlns:p14="http://schemas.microsoft.com/office/powerpoint/2010/main" val="2868701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A5BA7936-ED4D-4FCF-9B6B-8FC30EC24B6B}"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79B2209F-744A-43E8-B523-8EADB0A464BD}" type="slidenum">
              <a:rPr lang="en-US" altLang="en-US"/>
              <a:pPr>
                <a:defRPr/>
              </a:pPr>
              <a:t>‹#›</a:t>
            </a:fld>
            <a:endParaRPr lang="en-US" altLang="en-US"/>
          </a:p>
        </p:txBody>
      </p:sp>
    </p:spTree>
    <p:extLst>
      <p:ext uri="{BB962C8B-B14F-4D97-AF65-F5344CB8AC3E}">
        <p14:creationId xmlns:p14="http://schemas.microsoft.com/office/powerpoint/2010/main" val="1046742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E3AB67D7-A262-4AF5-A889-DF880B031513}"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DA5F7AE-53DD-42C0-8B87-605D1348D665}" type="slidenum">
              <a:rPr lang="en-US" altLang="en-US"/>
              <a:pPr>
                <a:defRPr/>
              </a:pPr>
              <a:t>‹#›</a:t>
            </a:fld>
            <a:endParaRPr lang="en-US" altLang="en-US"/>
          </a:p>
        </p:txBody>
      </p:sp>
    </p:spTree>
    <p:extLst>
      <p:ext uri="{BB962C8B-B14F-4D97-AF65-F5344CB8AC3E}">
        <p14:creationId xmlns:p14="http://schemas.microsoft.com/office/powerpoint/2010/main" val="2155725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A8B07832-9592-4FDE-BFB1-E0C2EA8EED49}"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66DF2A5-7EEC-4AAB-A06B-B218F9812818}" type="slidenum">
              <a:rPr lang="en-US" altLang="en-US"/>
              <a:pPr>
                <a:defRPr/>
              </a:pPr>
              <a:t>‹#›</a:t>
            </a:fld>
            <a:endParaRPr lang="en-US" altLang="en-US"/>
          </a:p>
        </p:txBody>
      </p:sp>
    </p:spTree>
    <p:extLst>
      <p:ext uri="{BB962C8B-B14F-4D97-AF65-F5344CB8AC3E}">
        <p14:creationId xmlns:p14="http://schemas.microsoft.com/office/powerpoint/2010/main" val="3222177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ersion 4 Powerpoi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Tree>
    <p:extLst>
      <p:ext uri="{BB962C8B-B14F-4D97-AF65-F5344CB8AC3E}">
        <p14:creationId xmlns:p14="http://schemas.microsoft.com/office/powerpoint/2010/main" val="3781925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 name="Picture 6" descr="C:\Users\beng.CAG\Desktop\Document Templates\PPT jpgs\jpgs\Trades_PP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AU"/>
          </a:p>
        </p:txBody>
      </p:sp>
      <p:sp>
        <p:nvSpPr>
          <p:cNvPr id="5" name="Rectangle 4"/>
          <p:cNvSpPr/>
          <p:nvPr userDrawn="1"/>
        </p:nvSpPr>
        <p:spPr>
          <a:xfrm>
            <a:off x="6611938" y="4106863"/>
            <a:ext cx="2100262" cy="9223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AU"/>
          </a:p>
        </p:txBody>
      </p:sp>
      <p:pic>
        <p:nvPicPr>
          <p:cNvPr id="7" name="Picture 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221941" y="4041775"/>
            <a:ext cx="265112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601216" y="4005064"/>
            <a:ext cx="5122912" cy="1138138"/>
          </a:xfrm>
        </p:spPr>
        <p:txBody>
          <a:bodyPr anchor="ctr"/>
          <a:lstStyle/>
          <a:p>
            <a:r>
              <a:rPr lang="en-US" dirty="0" smtClean="0"/>
              <a:t>Click to edit Master title style</a:t>
            </a:r>
            <a:endParaRPr lang="en-AU" dirty="0"/>
          </a:p>
        </p:txBody>
      </p:sp>
    </p:spTree>
    <p:custDataLst>
      <p:tags r:id="rId1"/>
    </p:custDataLst>
    <p:extLst>
      <p:ext uri="{BB962C8B-B14F-4D97-AF65-F5344CB8AC3E}">
        <p14:creationId xmlns:p14="http://schemas.microsoft.com/office/powerpoint/2010/main" val="365645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600"/>
            </a:lvl1pPr>
            <a:lvl2pPr>
              <a:lnSpc>
                <a:spcPct val="125000"/>
              </a:lnSpc>
              <a:spcBef>
                <a:spcPts val="600"/>
              </a:spcBef>
              <a:spcAft>
                <a:spcPts val="600"/>
              </a:spcAft>
              <a:defRPr sz="16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extLst>
      <p:ext uri="{BB962C8B-B14F-4D97-AF65-F5344CB8AC3E}">
        <p14:creationId xmlns:p14="http://schemas.microsoft.com/office/powerpoint/2010/main" val="1640993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176072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8054466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8540034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39752178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14727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7412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749652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975485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499735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Power-Point Template-checkerplate.png"/>
          <p:cNvPicPr>
            <a:picLocks/>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1"/>
          <p:cNvSpPr>
            <a:spLocks noGrp="1"/>
          </p:cNvSpPr>
          <p:nvPr>
            <p:ph type="title"/>
          </p:nvPr>
        </p:nvSpPr>
        <p:spPr bwMode="auto">
          <a:xfrm>
            <a:off x="1414463" y="274638"/>
            <a:ext cx="74676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endParaRPr lang="en-US" altLang="en-US" smtClean="0"/>
          </a:p>
        </p:txBody>
      </p:sp>
      <p:sp>
        <p:nvSpPr>
          <p:cNvPr id="1028" name="Text Placeholder 15"/>
          <p:cNvSpPr>
            <a:spLocks noGrp="1"/>
          </p:cNvSpPr>
          <p:nvPr>
            <p:ph type="body" idx="1"/>
          </p:nvPr>
        </p:nvSpPr>
        <p:spPr bwMode="auto">
          <a:xfrm>
            <a:off x="1414463" y="1254125"/>
            <a:ext cx="74676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p:txBody>
      </p:sp>
    </p:spTree>
  </p:cSld>
  <p:clrMap bg1="lt1" tx1="dk1" bg2="lt2" tx2="dk2" accent1="accent1" accent2="accent2" accent3="accent3" accent4="accent4" accent5="accent5" accent6="accent6" hlink="hlink" folHlink="folHlink"/>
  <p:sldLayoutIdLst>
    <p:sldLayoutId id="2147484283" r:id="rId1"/>
    <p:sldLayoutId id="2147484296" r:id="rId2"/>
    <p:sldLayoutId id="2147484284"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285" r:id="rId12"/>
  </p:sldLayoutIdLst>
  <p:timing>
    <p:tnLst>
      <p:par>
        <p:cTn id="1" dur="indefinite" restart="never" nodeType="tmRoot"/>
      </p:par>
    </p:tnLst>
  </p:timing>
  <p:txStyles>
    <p:titleStyle>
      <a:lvl1pPr algn="l" defTabSz="457200" rtl="0" eaLnBrk="0" fontAlgn="base" hangingPunct="0">
        <a:spcBef>
          <a:spcPct val="0"/>
        </a:spcBef>
        <a:spcAft>
          <a:spcPct val="0"/>
        </a:spcAft>
        <a:defRPr sz="2400" kern="1200">
          <a:solidFill>
            <a:srgbClr val="0069AA"/>
          </a:solidFill>
          <a:latin typeface="+mj-lt"/>
          <a:ea typeface="ＭＳ Ｐゴシック" charset="0"/>
          <a:cs typeface="Arial Black"/>
        </a:defRPr>
      </a:lvl1pPr>
      <a:lvl2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2pPr>
      <a:lvl3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3pPr>
      <a:lvl4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4pPr>
      <a:lvl5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5pPr>
      <a:lvl6pPr marL="457200" algn="l" defTabSz="457200" rtl="0" fontAlgn="base">
        <a:spcBef>
          <a:spcPct val="0"/>
        </a:spcBef>
        <a:spcAft>
          <a:spcPct val="0"/>
        </a:spcAft>
        <a:defRPr sz="2400">
          <a:solidFill>
            <a:srgbClr val="0069AA"/>
          </a:solidFill>
          <a:latin typeface="Impact" charset="0"/>
          <a:ea typeface="ＭＳ Ｐゴシック" charset="0"/>
        </a:defRPr>
      </a:lvl6pPr>
      <a:lvl7pPr marL="914400" algn="l" defTabSz="457200" rtl="0" fontAlgn="base">
        <a:spcBef>
          <a:spcPct val="0"/>
        </a:spcBef>
        <a:spcAft>
          <a:spcPct val="0"/>
        </a:spcAft>
        <a:defRPr sz="2400">
          <a:solidFill>
            <a:srgbClr val="0069AA"/>
          </a:solidFill>
          <a:latin typeface="Impact" charset="0"/>
          <a:ea typeface="ＭＳ Ｐゴシック" charset="0"/>
        </a:defRPr>
      </a:lvl7pPr>
      <a:lvl8pPr marL="1371600" algn="l" defTabSz="457200" rtl="0" fontAlgn="base">
        <a:spcBef>
          <a:spcPct val="0"/>
        </a:spcBef>
        <a:spcAft>
          <a:spcPct val="0"/>
        </a:spcAft>
        <a:defRPr sz="2400">
          <a:solidFill>
            <a:srgbClr val="0069AA"/>
          </a:solidFill>
          <a:latin typeface="Impact" charset="0"/>
          <a:ea typeface="ＭＳ Ｐゴシック" charset="0"/>
        </a:defRPr>
      </a:lvl8pPr>
      <a:lvl9pPr marL="1828800" algn="l" defTabSz="457200" rtl="0" fontAlgn="base">
        <a:spcBef>
          <a:spcPct val="0"/>
        </a:spcBef>
        <a:spcAft>
          <a:spcPct val="0"/>
        </a:spcAft>
        <a:defRPr sz="2400">
          <a:solidFill>
            <a:srgbClr val="0069AA"/>
          </a:solidFill>
          <a:latin typeface="Impact" charset="0"/>
          <a:ea typeface="ＭＳ Ｐゴシック" charset="0"/>
        </a:defRPr>
      </a:lvl9pPr>
    </p:titleStyle>
    <p:bodyStyle>
      <a:lvl1pPr marL="342900" indent="-342900" algn="l" defTabSz="457200" rtl="0" eaLnBrk="0" fontAlgn="base" hangingPunct="0">
        <a:spcBef>
          <a:spcPct val="20000"/>
        </a:spcBef>
        <a:spcAft>
          <a:spcPct val="0"/>
        </a:spcAft>
        <a:buSzPct val="100000"/>
        <a:defRPr kern="1200">
          <a:solidFill>
            <a:schemeClr val="tx1"/>
          </a:solidFill>
          <a:latin typeface="Arial Narrow"/>
          <a:ea typeface="ＭＳ Ｐゴシック" charset="0"/>
          <a:cs typeface="Arial Narrow"/>
        </a:defRPr>
      </a:lvl1pPr>
      <a:lvl2pPr marL="742950" indent="-285750" algn="l" defTabSz="457200" rtl="0" eaLnBrk="0" fontAlgn="base" hangingPunct="0">
        <a:spcBef>
          <a:spcPct val="20000"/>
        </a:spcBef>
        <a:spcAft>
          <a:spcPct val="0"/>
        </a:spcAft>
        <a:buSzPct val="100000"/>
        <a:buBlip>
          <a:blip r:embed="rId15"/>
        </a:buBlip>
        <a:defRPr kern="1200">
          <a:solidFill>
            <a:schemeClr val="tx1"/>
          </a:solidFill>
          <a:latin typeface="Arial Narrow"/>
          <a:ea typeface="ＭＳ Ｐゴシック" charset="0"/>
          <a:cs typeface="Arial Narrow"/>
        </a:defRPr>
      </a:lvl2pPr>
      <a:lvl3pPr marL="1025525" indent="-228600" algn="l" defTabSz="457200" rtl="0" eaLnBrk="0" fontAlgn="base" hangingPunct="0">
        <a:spcBef>
          <a:spcPct val="20000"/>
        </a:spcBef>
        <a:spcAft>
          <a:spcPct val="0"/>
        </a:spcAft>
        <a:buBlip>
          <a:blip r:embed="rId16"/>
        </a:buBlip>
        <a:defRPr kern="1200">
          <a:solidFill>
            <a:schemeClr val="tx1"/>
          </a:solidFill>
          <a:latin typeface="Arial Narrow"/>
          <a:ea typeface="ＭＳ Ｐゴシック" charset="0"/>
          <a:cs typeface="Arial Narrow"/>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6" descr="C:\Users\beng.CAG\Desktop\Document Templates\PPT jpgs\jpgs\Trades_PPT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59055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2052" name="Text Placeholder 2"/>
          <p:cNvSpPr>
            <a:spLocks noGrp="1"/>
          </p:cNvSpPr>
          <p:nvPr>
            <p:ph type="body" idx="1"/>
          </p:nvPr>
        </p:nvSpPr>
        <p:spPr bwMode="auto">
          <a:xfrm>
            <a:off x="457200" y="1125538"/>
            <a:ext cx="82296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AU" altLang="en-US" smtClean="0"/>
          </a:p>
        </p:txBody>
      </p:sp>
    </p:spTree>
  </p:cSld>
  <p:clrMap bg1="lt1" tx1="dk1" bg2="lt2" tx2="dk2" accent1="accent1" accent2="accent2" accent3="accent3" accent4="accent4" accent5="accent5" accent6="accent6" hlink="hlink" folHlink="folHlink"/>
  <p:sldLayoutIdLst>
    <p:sldLayoutId id="214748430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xStyles>
    <p:titleStyle>
      <a:lvl1pPr algn="l" rtl="0" eaLnBrk="0" fontAlgn="base" hangingPunct="0">
        <a:spcBef>
          <a:spcPct val="0"/>
        </a:spcBef>
        <a:spcAft>
          <a:spcPct val="0"/>
        </a:spcAft>
        <a:defRPr sz="2800" b="1" kern="1200" cap="all">
          <a:solidFill>
            <a:schemeClr val="tx1"/>
          </a:solidFill>
          <a:latin typeface="Verdana" pitchFamily="34" charset="0"/>
          <a:ea typeface="Verdana" pitchFamily="34" charset="0"/>
          <a:cs typeface="Verdana" pitchFamily="34" charset="0"/>
        </a:defRPr>
      </a:lvl1pPr>
      <a:lvl2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5pPr>
      <a:lvl6pPr marL="4572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6pPr>
      <a:lvl7pPr marL="9144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7pPr>
      <a:lvl8pPr marL="13716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8pPr>
      <a:lvl9pPr marL="18288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9pPr>
    </p:titleStyle>
    <p:bodyStyle>
      <a:lvl1pPr marL="342900" indent="-3429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4.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4.xml"/><Relationship Id="rId1" Type="http://schemas.openxmlformats.org/officeDocument/2006/relationships/tags" Target="../tags/tag11.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14.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14.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4.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4.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14.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14.xml"/><Relationship Id="rId1" Type="http://schemas.openxmlformats.org/officeDocument/2006/relationships/tags" Target="../tags/tag2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24.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14.xml"/><Relationship Id="rId1" Type="http://schemas.openxmlformats.org/officeDocument/2006/relationships/tags" Target="../tags/tag25.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14.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14.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4.xml"/><Relationship Id="rId1" Type="http://schemas.openxmlformats.org/officeDocument/2006/relationships/tags" Target="../tags/tag28.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14.xml"/><Relationship Id="rId1" Type="http://schemas.openxmlformats.org/officeDocument/2006/relationships/tags" Target="../tags/tag29.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4.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4.xml"/></Relationships>
</file>

<file path=ppt/slides/_rels/slide87.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51978" y="4113005"/>
            <a:ext cx="6505575" cy="862013"/>
          </a:xfrm>
          <a:prstGeom prst="rect">
            <a:avLst/>
          </a:prstGeom>
        </p:spPr>
        <p:txBody>
          <a:bodyPr vert="horz" lIns="91440" tIns="45720" rIns="91440" bIns="45720" rtlCol="0" anchor="ctr">
            <a:noAutofit/>
          </a:bodyPr>
          <a:lstStyle>
            <a:lvl1pPr algn="l" rtl="0" eaLnBrk="0" fontAlgn="base" hangingPunct="0">
              <a:spcBef>
                <a:spcPct val="0"/>
              </a:spcBef>
              <a:spcAft>
                <a:spcPct val="0"/>
              </a:spcAft>
              <a:defRPr sz="2800" b="1" kern="1200" cap="all">
                <a:solidFill>
                  <a:schemeClr val="tx1"/>
                </a:solidFill>
                <a:latin typeface="Verdana" pitchFamily="34" charset="0"/>
                <a:ea typeface="Verdana" pitchFamily="34" charset="0"/>
                <a:cs typeface="Verdana" pitchFamily="34" charset="0"/>
              </a:defRPr>
            </a:lvl1pPr>
            <a:lvl2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5pPr>
            <a:lvl6pPr marL="4572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6pPr>
            <a:lvl7pPr marL="9144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7pPr>
            <a:lvl8pPr marL="13716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8pPr>
            <a:lvl9pPr marL="18288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9pPr>
          </a:lstStyle>
          <a:p>
            <a:pPr defTabSz="914400" eaLnBrk="1" hangingPunct="1">
              <a:defRPr/>
            </a:pPr>
            <a:r>
              <a:rPr lang="en-AU" sz="2400" dirty="0" smtClean="0">
                <a:latin typeface="+mn-lt"/>
              </a:rPr>
              <a:t>RIICWM401D supervise civil works</a:t>
            </a:r>
            <a:br>
              <a:rPr lang="en-AU" sz="2400" dirty="0" smtClean="0">
                <a:latin typeface="+mn-lt"/>
              </a:rPr>
            </a:br>
            <a:r>
              <a:rPr lang="en-AU" sz="2400" dirty="0" smtClean="0">
                <a:latin typeface="+mn-lt"/>
              </a:rPr>
              <a:t>Presentation 1</a:t>
            </a:r>
            <a:endParaRPr lang="en-AU" sz="2400" dirty="0">
              <a:latin typeface="+mn-lt"/>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ack shirt man side on clipboard read plans 7832108_l.jpg"/>
          <p:cNvPicPr>
            <a:picLocks noChangeAspect="1"/>
          </p:cNvPicPr>
          <p:nvPr/>
        </p:nvPicPr>
        <p:blipFill>
          <a:blip r:embed="rId3">
            <a:extLst>
              <a:ext uri="{28A0092B-C50C-407E-A947-70E740481C1C}">
                <a14:useLocalDpi xmlns:a14="http://schemas.microsoft.com/office/drawing/2010/main" val="0"/>
              </a:ext>
            </a:extLst>
          </a:blip>
          <a:srcRect t="4642" b="7079"/>
          <a:stretch>
            <a:fillRect/>
          </a:stretch>
        </p:blipFill>
        <p:spPr bwMode="auto">
          <a:xfrm>
            <a:off x="5168900" y="1635125"/>
            <a:ext cx="3270250" cy="434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 INTRODUCTION</a:t>
            </a:r>
            <a:endParaRPr lang="en-US" dirty="0">
              <a:ea typeface="+mj-ea"/>
            </a:endParaRPr>
          </a:p>
        </p:txBody>
      </p:sp>
      <p:sp>
        <p:nvSpPr>
          <p:cNvPr id="3" name="Content Placeholder 2"/>
          <p:cNvSpPr>
            <a:spLocks noGrp="1"/>
          </p:cNvSpPr>
          <p:nvPr>
            <p:ph idx="1"/>
          </p:nvPr>
        </p:nvSpPr>
        <p:spPr>
          <a:xfrm>
            <a:off x="1541463" y="1946275"/>
            <a:ext cx="4302125" cy="42465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Welcome to this unit </a:t>
            </a:r>
            <a:r>
              <a:rPr lang="en-AU" altLang="en-US" b="1" smtClean="0">
                <a:latin typeface="Arial Narrow" panose="020B0606020202030204" pitchFamily="34" charset="0"/>
                <a:ea typeface="ＭＳ Ｐゴシック" panose="020B0600070205080204" pitchFamily="34" charset="-128"/>
              </a:rPr>
              <a:t>RIICWM401D: Supervise Civil Works</a:t>
            </a:r>
            <a:r>
              <a:rPr lang="en-AU" altLang="en-US" smtClean="0">
                <a:latin typeface="Arial Narrow" panose="020B0606020202030204" pitchFamily="34" charset="0"/>
                <a:ea typeface="ＭＳ Ｐゴシック" panose="020B0600070205080204" pitchFamily="34" charset="-128"/>
              </a:rPr>
              <a: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Throughout this unit we will be looking at the requirements for: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Planning for work based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Preparing for tasks and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Initiating work.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Monitoring work.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Adjusting work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Reporting on civil works tasks.</a:t>
            </a:r>
            <a:endParaRPr lang="en-US" altLang="en-US" smtClean="0">
              <a:latin typeface="Arial Narrow" panose="020B0606020202030204" pitchFamily="34" charset="0"/>
              <a:ea typeface="ＭＳ Ｐゴシック" panose="020B0600070205080204" pitchFamily="34" charset="-128"/>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 INTRODUCTION</a:t>
            </a:r>
            <a:endParaRPr lang="en-US" dirty="0">
              <a:ea typeface="+mj-ea"/>
            </a:endParaRPr>
          </a:p>
        </p:txBody>
      </p:sp>
      <p:sp>
        <p:nvSpPr>
          <p:cNvPr id="5" name="Rectangle 4"/>
          <p:cNvSpPr>
            <a:spLocks noChangeArrowheads="1"/>
          </p:cNvSpPr>
          <p:nvPr/>
        </p:nvSpPr>
        <p:spPr bwMode="auto">
          <a:xfrm>
            <a:off x="1541463" y="2046288"/>
            <a:ext cx="71453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solidFill>
                  <a:srgbClr val="000000"/>
                </a:solidFill>
                <a:latin typeface="Arial Narrow" panose="020B0606020202030204" pitchFamily="34" charset="0"/>
                <a:ea typeface="MS Mincho" panose="02020609040205080304" pitchFamily="49" charset="-128"/>
              </a:rPr>
              <a:t>This unit is a general civil works supervision unit and should be used in conjunction with specialist units targeted at specific skills and knowledge areas within the civil works career field.</a:t>
            </a:r>
            <a:endParaRPr lang="en-US" altLang="en-US" sz="1600">
              <a:solidFill>
                <a:srgbClr val="000000"/>
              </a:solidFill>
              <a:latin typeface="Arial Narrow" panose="020B0606020202030204" pitchFamily="34" charset="0"/>
              <a:ea typeface="MS Mincho" panose="02020609040205080304" pitchFamily="49" charset="-128"/>
            </a:endParaRPr>
          </a:p>
        </p:txBody>
      </p:sp>
      <p:pic>
        <p:nvPicPr>
          <p:cNvPr id="8" name="Picture 7" descr="workers clipboard discuss confirm supervisor 3646978_xx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27363" y="3027363"/>
            <a:ext cx="3906837"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1.1.1 CIVIL WORKS</a:t>
            </a:r>
            <a:endParaRPr lang="en-US" dirty="0">
              <a:ea typeface="+mj-ea"/>
            </a:endParaRPr>
          </a:p>
        </p:txBody>
      </p:sp>
      <p:sp>
        <p:nvSpPr>
          <p:cNvPr id="3" name="Content Placeholder 2"/>
          <p:cNvSpPr>
            <a:spLocks noGrp="1"/>
          </p:cNvSpPr>
          <p:nvPr>
            <p:ph idx="1"/>
          </p:nvPr>
        </p:nvSpPr>
        <p:spPr>
          <a:xfrm>
            <a:off x="1541463" y="2146300"/>
            <a:ext cx="7145337" cy="3698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Civil works covers a number of areas including:</a:t>
            </a:r>
            <a:r>
              <a:rPr lang="en-US" altLang="en-US" smtClean="0">
                <a:latin typeface="Arial Narrow" panose="020B0606020202030204" pitchFamily="34" charset="0"/>
                <a:ea typeface="ＭＳ Ｐゴシック" panose="020B0600070205080204" pitchFamily="34" charset="-128"/>
              </a:rPr>
              <a:t> </a:t>
            </a:r>
          </a:p>
        </p:txBody>
      </p:sp>
      <p:graphicFrame>
        <p:nvGraphicFramePr>
          <p:cNvPr id="6" name="Table 5"/>
          <p:cNvGraphicFramePr>
            <a:graphicFrameLocks noGrp="1"/>
          </p:cNvGraphicFramePr>
          <p:nvPr/>
        </p:nvGraphicFramePr>
        <p:xfrm>
          <a:off x="1581150" y="2862263"/>
          <a:ext cx="7105650" cy="1774825"/>
        </p:xfrm>
        <a:graphic>
          <a:graphicData uri="http://schemas.openxmlformats.org/drawingml/2006/table">
            <a:tbl>
              <a:tblPr firstRow="1" bandRow="1">
                <a:tableStyleId>{5C22544A-7EE6-4342-B048-85BDC9FD1C3A}</a:tableStyleId>
              </a:tblPr>
              <a:tblGrid>
                <a:gridCol w="2700754"/>
                <a:gridCol w="4404896"/>
              </a:tblGrid>
              <a:tr h="448312">
                <a:tc gridSpan="2">
                  <a:txBody>
                    <a:bodyPr/>
                    <a:lstStyle/>
                    <a:p>
                      <a:pPr algn="ctr">
                        <a:spcAft>
                          <a:spcPts val="0"/>
                        </a:spcAft>
                      </a:pPr>
                      <a:r>
                        <a:rPr lang="en-AU" sz="1800" b="1" dirty="0">
                          <a:solidFill>
                            <a:schemeClr val="tx1"/>
                          </a:solidFill>
                          <a:effectLst/>
                          <a:latin typeface="Arial Narrow"/>
                          <a:ea typeface="MS Mincho"/>
                          <a:cs typeface="Times New Roman"/>
                        </a:rPr>
                        <a:t>Types Of Civil Works:</a:t>
                      </a:r>
                      <a:endParaRPr lang="en-US" sz="1800" dirty="0">
                        <a:solidFill>
                          <a:schemeClr val="tx1"/>
                        </a:solidFill>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D"/>
                    </a:solidFill>
                  </a:tcPr>
                </a:tc>
                <a:tc hMerge="1">
                  <a:txBody>
                    <a:bodyPr/>
                    <a:lstStyle/>
                    <a:p>
                      <a:endParaRPr lang="en-US"/>
                    </a:p>
                  </a:txBody>
                  <a:tcPr/>
                </a:tc>
              </a:tr>
              <a:tr h="1326513">
                <a:tc>
                  <a:txBody>
                    <a:bodyPr/>
                    <a:lstStyle/>
                    <a:p>
                      <a:pPr algn="l">
                        <a:spcAft>
                          <a:spcPts val="0"/>
                        </a:spcAft>
                      </a:pPr>
                      <a:r>
                        <a:rPr lang="en-AU" sz="1800" b="1" dirty="0">
                          <a:effectLst/>
                          <a:latin typeface="Arial Narrow"/>
                          <a:ea typeface="MS Mincho"/>
                          <a:cs typeface="Times New Roman"/>
                        </a:rPr>
                        <a:t>Road And Pavement Construction And </a:t>
                      </a:r>
                      <a:r>
                        <a:rPr lang="en-AU" sz="1800" b="1" dirty="0" smtClean="0">
                          <a:effectLst/>
                          <a:latin typeface="Arial Narrow"/>
                          <a:ea typeface="MS Mincho"/>
                          <a:cs typeface="Times New Roman"/>
                        </a:rPr>
                        <a:t>Maintenance.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Aft>
                          <a:spcPts val="0"/>
                        </a:spcAft>
                        <a:buFont typeface="Arial" pitchFamily="34" charset="0"/>
                        <a:buChar char="•"/>
                      </a:pPr>
                      <a:r>
                        <a:rPr lang="en-AU" sz="1800" dirty="0">
                          <a:effectLst/>
                          <a:latin typeface="Arial Narrow"/>
                          <a:ea typeface="MS Mincho"/>
                          <a:cs typeface="Times New Roman"/>
                        </a:rPr>
                        <a:t>Flexible pavement construction.</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Rigid pavement construction.</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Stabilisation of materials.</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Pavement maintenance.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1.1.1 CIVIL WORKS</a:t>
            </a:r>
            <a:endParaRPr lang="en-US" dirty="0">
              <a:ea typeface="+mj-ea"/>
            </a:endParaRPr>
          </a:p>
        </p:txBody>
      </p:sp>
      <p:graphicFrame>
        <p:nvGraphicFramePr>
          <p:cNvPr id="6" name="Table 5"/>
          <p:cNvGraphicFramePr>
            <a:graphicFrameLocks noGrp="1"/>
          </p:cNvGraphicFramePr>
          <p:nvPr/>
        </p:nvGraphicFramePr>
        <p:xfrm>
          <a:off x="1541463" y="1958975"/>
          <a:ext cx="7145337" cy="3587750"/>
        </p:xfrm>
        <a:graphic>
          <a:graphicData uri="http://schemas.openxmlformats.org/drawingml/2006/table">
            <a:tbl>
              <a:tblPr firstRow="1" bandRow="1">
                <a:tableStyleId>{5C22544A-7EE6-4342-B048-85BDC9FD1C3A}</a:tableStyleId>
              </a:tblPr>
              <a:tblGrid>
                <a:gridCol w="2751679"/>
                <a:gridCol w="4393658"/>
              </a:tblGrid>
              <a:tr h="392662">
                <a:tc gridSpan="2">
                  <a:txBody>
                    <a:bodyPr/>
                    <a:lstStyle/>
                    <a:p>
                      <a:pPr algn="ctr">
                        <a:spcAft>
                          <a:spcPts val="0"/>
                        </a:spcAft>
                      </a:pPr>
                      <a:r>
                        <a:rPr lang="en-AU" sz="1800" b="1" dirty="0">
                          <a:solidFill>
                            <a:srgbClr val="FFFFFF"/>
                          </a:solidFill>
                          <a:effectLst/>
                          <a:latin typeface="Arial Narrow"/>
                          <a:ea typeface="MS Mincho"/>
                          <a:cs typeface="Times New Roman"/>
                        </a:rPr>
                        <a:t>Types Of Civil Works: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D"/>
                    </a:solidFill>
                  </a:tcPr>
                </a:tc>
                <a:tc hMerge="1">
                  <a:txBody>
                    <a:bodyPr/>
                    <a:lstStyle/>
                    <a:p>
                      <a:endParaRPr lang="en-US"/>
                    </a:p>
                  </a:txBody>
                  <a:tcPr/>
                </a:tc>
              </a:tr>
              <a:tr h="3195088">
                <a:tc>
                  <a:txBody>
                    <a:bodyPr/>
                    <a:lstStyle/>
                    <a:p>
                      <a:pPr algn="l">
                        <a:spcAft>
                          <a:spcPts val="0"/>
                        </a:spcAft>
                      </a:pPr>
                      <a:r>
                        <a:rPr lang="en-AU" sz="1800" b="1" dirty="0">
                          <a:effectLst/>
                          <a:latin typeface="Arial Narrow"/>
                          <a:ea typeface="MS Mincho"/>
                          <a:cs typeface="Times New Roman"/>
                        </a:rPr>
                        <a:t>Bituminous </a:t>
                      </a:r>
                      <a:r>
                        <a:rPr lang="en-AU" sz="1800" b="1" dirty="0" smtClean="0">
                          <a:effectLst/>
                          <a:latin typeface="Arial Narrow"/>
                          <a:ea typeface="MS Mincho"/>
                          <a:cs typeface="Times New Roman"/>
                        </a:rPr>
                        <a:t>Surfacing.</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marL="396000" lvl="0" indent="-342900">
                        <a:spcAft>
                          <a:spcPts val="0"/>
                        </a:spcAft>
                        <a:buFont typeface="Arial" pitchFamily="34" charset="0"/>
                        <a:buChar char="•"/>
                      </a:pPr>
                      <a:r>
                        <a:rPr lang="en-AU" sz="1800" dirty="0">
                          <a:effectLst/>
                          <a:latin typeface="Arial Narrow"/>
                          <a:ea typeface="MS Mincho"/>
                          <a:cs typeface="Times New Roman"/>
                        </a:rPr>
                        <a:t>Asphalt paving and compaction.</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Application of bituminous spray treatment.</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Application of polymer modified binders.</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Selection and use of bituminous emulsions.</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Application of slurry surfacing.</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Pavement profiling, using a profiler.</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Manufacture and delivery of hot mix asphalt.</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Manufacture of cold mix.</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Manufacture of polymer modified binders.</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Manufacture of bituminous emulsion.</a:t>
                      </a:r>
                      <a:endParaRPr lang="en-US" sz="1800" dirty="0">
                        <a:effectLst/>
                        <a:latin typeface="Arial Narrow"/>
                        <a:ea typeface="MS Mincho"/>
                        <a:cs typeface="Times New Roman"/>
                      </a:endParaRPr>
                    </a:p>
                    <a:p>
                      <a:pPr marL="396000" lvl="0" indent="-342900">
                        <a:spcAft>
                          <a:spcPts val="0"/>
                        </a:spcAft>
                        <a:buFont typeface="Arial" pitchFamily="34" charset="0"/>
                        <a:buChar char="•"/>
                      </a:pPr>
                      <a:r>
                        <a:rPr lang="en-AU" sz="1800" dirty="0">
                          <a:effectLst/>
                          <a:latin typeface="Arial Narrow"/>
                          <a:ea typeface="MS Mincho"/>
                          <a:cs typeface="Times New Roman"/>
                        </a:rPr>
                        <a:t>Manufacture of slurry surfacing.</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1.1.1 CIVIL WORKS</a:t>
            </a:r>
            <a:endParaRPr lang="en-US" dirty="0">
              <a:ea typeface="+mj-ea"/>
            </a:endParaRPr>
          </a:p>
        </p:txBody>
      </p:sp>
      <p:graphicFrame>
        <p:nvGraphicFramePr>
          <p:cNvPr id="6" name="Table 5"/>
          <p:cNvGraphicFramePr>
            <a:graphicFrameLocks noGrp="1"/>
          </p:cNvGraphicFramePr>
          <p:nvPr/>
        </p:nvGraphicFramePr>
        <p:xfrm>
          <a:off x="1541463" y="2200275"/>
          <a:ext cx="7145337" cy="2354263"/>
        </p:xfrm>
        <a:graphic>
          <a:graphicData uri="http://schemas.openxmlformats.org/drawingml/2006/table">
            <a:tbl>
              <a:tblPr firstRow="1" bandRow="1">
                <a:tableStyleId>{5C22544A-7EE6-4342-B048-85BDC9FD1C3A}</a:tableStyleId>
              </a:tblPr>
              <a:tblGrid>
                <a:gridCol w="2762918"/>
                <a:gridCol w="4382419"/>
              </a:tblGrid>
              <a:tr h="432899">
                <a:tc gridSpan="2">
                  <a:txBody>
                    <a:bodyPr/>
                    <a:lstStyle/>
                    <a:p>
                      <a:pPr algn="ctr">
                        <a:spcAft>
                          <a:spcPts val="0"/>
                        </a:spcAft>
                      </a:pPr>
                      <a:r>
                        <a:rPr lang="en-AU" sz="1800" b="1" dirty="0">
                          <a:solidFill>
                            <a:srgbClr val="FFFFFF"/>
                          </a:solidFill>
                          <a:effectLst/>
                          <a:latin typeface="Arial Narrow"/>
                          <a:ea typeface="MS Mincho"/>
                          <a:cs typeface="Times New Roman"/>
                        </a:rPr>
                        <a:t>Types Of Civil Works: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D"/>
                    </a:solidFill>
                  </a:tcPr>
                </a:tc>
                <a:tc hMerge="1">
                  <a:txBody>
                    <a:bodyPr/>
                    <a:lstStyle/>
                    <a:p>
                      <a:endParaRPr lang="en-US"/>
                    </a:p>
                  </a:txBody>
                  <a:tcPr/>
                </a:tc>
              </a:tr>
              <a:tr h="1921364">
                <a:tc>
                  <a:txBody>
                    <a:bodyPr/>
                    <a:lstStyle/>
                    <a:p>
                      <a:pPr algn="l">
                        <a:spcAft>
                          <a:spcPts val="0"/>
                        </a:spcAft>
                      </a:pPr>
                      <a:r>
                        <a:rPr lang="en-AU" sz="1800" b="1" dirty="0">
                          <a:effectLst/>
                          <a:latin typeface="Arial Narrow"/>
                          <a:ea typeface="MS Mincho"/>
                          <a:cs typeface="Times New Roman"/>
                        </a:rPr>
                        <a:t>Civil </a:t>
                      </a:r>
                      <a:r>
                        <a:rPr lang="en-AU" sz="1800" b="1" dirty="0" smtClean="0">
                          <a:effectLst/>
                          <a:latin typeface="Arial Narrow"/>
                          <a:ea typeface="MS Mincho"/>
                          <a:cs typeface="Times New Roman"/>
                        </a:rPr>
                        <a:t>Structures.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Aft>
                          <a:spcPts val="0"/>
                        </a:spcAft>
                        <a:buFont typeface="Symbol"/>
                        <a:buBlip>
                          <a:blip r:embed="rId3"/>
                        </a:buBlip>
                      </a:pPr>
                      <a:r>
                        <a:rPr lang="en-AU" sz="1800" dirty="0">
                          <a:effectLst/>
                          <a:latin typeface="Arial Narrow"/>
                          <a:ea typeface="MS Mincho"/>
                          <a:cs typeface="Times New Roman"/>
                        </a:rPr>
                        <a:t>Civil concrete structure construction.</a:t>
                      </a:r>
                      <a:endParaRPr lang="en-US" sz="1800" dirty="0">
                        <a:effectLst/>
                        <a:latin typeface="Arial Narrow"/>
                        <a:ea typeface="MS Mincho"/>
                        <a:cs typeface="Times New Roman"/>
                      </a:endParaRPr>
                    </a:p>
                    <a:p>
                      <a:pPr marL="396000" lvl="0" indent="-342900">
                        <a:spcAft>
                          <a:spcPts val="0"/>
                        </a:spcAft>
                        <a:buFont typeface="Symbol"/>
                        <a:buBlip>
                          <a:blip r:embed="rId3"/>
                        </a:buBlip>
                      </a:pPr>
                      <a:r>
                        <a:rPr lang="en-AU" sz="1800" dirty="0">
                          <a:effectLst/>
                          <a:latin typeface="Arial Narrow"/>
                          <a:ea typeface="MS Mincho"/>
                          <a:cs typeface="Times New Roman"/>
                        </a:rPr>
                        <a:t>Civil steel structure construction.</a:t>
                      </a:r>
                      <a:endParaRPr lang="en-US" sz="1800" dirty="0">
                        <a:effectLst/>
                        <a:latin typeface="Arial Narrow"/>
                        <a:ea typeface="MS Mincho"/>
                        <a:cs typeface="Times New Roman"/>
                      </a:endParaRPr>
                    </a:p>
                    <a:p>
                      <a:pPr marL="396000" lvl="0" indent="-342900">
                        <a:spcAft>
                          <a:spcPts val="0"/>
                        </a:spcAft>
                        <a:buFont typeface="Symbol"/>
                        <a:buBlip>
                          <a:blip r:embed="rId3"/>
                        </a:buBlip>
                      </a:pPr>
                      <a:r>
                        <a:rPr lang="en-AU" sz="1800" dirty="0">
                          <a:effectLst/>
                          <a:latin typeface="Arial Narrow"/>
                          <a:ea typeface="MS Mincho"/>
                          <a:cs typeface="Times New Roman"/>
                        </a:rPr>
                        <a:t>Civil timber structure construction.</a:t>
                      </a:r>
                      <a:endParaRPr lang="en-US" sz="1800" dirty="0">
                        <a:effectLst/>
                        <a:latin typeface="Arial Narrow"/>
                        <a:ea typeface="MS Mincho"/>
                        <a:cs typeface="Times New Roman"/>
                      </a:endParaRPr>
                    </a:p>
                    <a:p>
                      <a:pPr marL="396000" lvl="0" indent="-342900">
                        <a:spcAft>
                          <a:spcPts val="0"/>
                        </a:spcAft>
                        <a:buFont typeface="Symbol"/>
                        <a:buBlip>
                          <a:blip r:embed="rId3"/>
                        </a:buBlip>
                      </a:pPr>
                      <a:r>
                        <a:rPr lang="en-AU" sz="1800" dirty="0">
                          <a:effectLst/>
                          <a:latin typeface="Arial Narrow"/>
                          <a:ea typeface="MS Mincho"/>
                          <a:cs typeface="Times New Roman"/>
                        </a:rPr>
                        <a:t>Civil masonry, crib and gabion construction.</a:t>
                      </a:r>
                      <a:endParaRPr lang="en-US" sz="1800" dirty="0">
                        <a:effectLst/>
                        <a:latin typeface="Arial Narrow"/>
                        <a:ea typeface="MS Mincho"/>
                        <a:cs typeface="Times New Roman"/>
                      </a:endParaRPr>
                    </a:p>
                    <a:p>
                      <a:pPr marL="396000" lvl="0" indent="-342900">
                        <a:spcAft>
                          <a:spcPts val="0"/>
                        </a:spcAft>
                        <a:buFont typeface="Symbol"/>
                        <a:buBlip>
                          <a:blip r:embed="rId3"/>
                        </a:buBlip>
                      </a:pPr>
                      <a:r>
                        <a:rPr lang="en-AU" sz="1800" dirty="0">
                          <a:effectLst/>
                          <a:latin typeface="Arial Narrow"/>
                          <a:ea typeface="MS Mincho"/>
                          <a:cs typeface="Times New Roman"/>
                        </a:rPr>
                        <a:t>Inspection of civil structures.</a:t>
                      </a:r>
                      <a:endParaRPr lang="en-US" sz="1800" dirty="0">
                        <a:effectLst/>
                        <a:latin typeface="Arial Narrow"/>
                        <a:ea typeface="MS Mincho"/>
                        <a:cs typeface="Times New Roman"/>
                      </a:endParaRPr>
                    </a:p>
                    <a:p>
                      <a:pPr marL="396000" lvl="0" indent="-342900">
                        <a:spcAft>
                          <a:spcPts val="0"/>
                        </a:spcAft>
                        <a:buFont typeface="Symbol"/>
                        <a:buBlip>
                          <a:blip r:embed="rId3"/>
                        </a:buBlip>
                      </a:pPr>
                      <a:r>
                        <a:rPr lang="en-AU" sz="1800" dirty="0">
                          <a:effectLst/>
                          <a:latin typeface="Arial Narrow"/>
                          <a:ea typeface="MS Mincho"/>
                          <a:cs typeface="Times New Roman"/>
                        </a:rPr>
                        <a:t>Maintenance of civil structures.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
        <p:nvSpPr>
          <p:cNvPr id="3" name="Rectangle 2"/>
          <p:cNvSpPr>
            <a:spLocks noChangeArrowheads="1"/>
          </p:cNvSpPr>
          <p:nvPr/>
        </p:nvSpPr>
        <p:spPr bwMode="auto">
          <a:xfrm>
            <a:off x="1541463" y="4867275"/>
            <a:ext cx="7145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latin typeface="Arial Narrow" panose="020B0606020202030204" pitchFamily="34" charset="0"/>
                <a:ea typeface="MS Mincho" panose="02020609040205080304" pitchFamily="49" charset="-128"/>
              </a:rPr>
              <a:t>Civil works can also include tunnel construction and demolitions.</a:t>
            </a:r>
            <a:endParaRPr lang="en-US" altLang="en-US" sz="1800">
              <a:latin typeface="Arial Narrow" panose="020B0606020202030204" pitchFamily="34" charset="0"/>
              <a:ea typeface="MS Mincho" panose="02020609040205080304" pitchFamily="49" charset="-128"/>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1.1.2 CIVIL WORKS TASKS</a:t>
            </a:r>
            <a:endParaRPr lang="en-US" dirty="0">
              <a:ea typeface="+mj-ea"/>
            </a:endParaRPr>
          </a:p>
        </p:txBody>
      </p:sp>
      <p:sp>
        <p:nvSpPr>
          <p:cNvPr id="3" name="Content Placeholder 2"/>
          <p:cNvSpPr>
            <a:spLocks noGrp="1"/>
          </p:cNvSpPr>
          <p:nvPr>
            <p:ph idx="1"/>
          </p:nvPr>
        </p:nvSpPr>
        <p:spPr>
          <a:xfrm>
            <a:off x="1541463" y="1941513"/>
            <a:ext cx="7145337" cy="64770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tasks involved in civil construction will include, but are not limited to the following:</a:t>
            </a:r>
            <a:endParaRPr lang="en-US" altLang="en-US" smtClean="0">
              <a:latin typeface="Arial Narrow" panose="020B0606020202030204" pitchFamily="34" charset="0"/>
              <a:ea typeface="ＭＳ Ｐゴシック" panose="020B0600070205080204" pitchFamily="34" charset="-128"/>
            </a:endParaRPr>
          </a:p>
        </p:txBody>
      </p:sp>
      <p:graphicFrame>
        <p:nvGraphicFramePr>
          <p:cNvPr id="4" name="Table 3"/>
          <p:cNvGraphicFramePr>
            <a:graphicFrameLocks noGrp="1"/>
          </p:cNvGraphicFramePr>
          <p:nvPr/>
        </p:nvGraphicFramePr>
        <p:xfrm>
          <a:off x="1541463" y="2889250"/>
          <a:ext cx="6592887" cy="1930400"/>
        </p:xfrm>
        <a:graphic>
          <a:graphicData uri="http://schemas.openxmlformats.org/drawingml/2006/table">
            <a:tbl>
              <a:tblPr firstRow="1" bandRow="1">
                <a:tableStyleId>{5C22544A-7EE6-4342-B048-85BDC9FD1C3A}</a:tableStyleId>
              </a:tblPr>
              <a:tblGrid>
                <a:gridCol w="3296444"/>
                <a:gridCol w="3296444"/>
              </a:tblGrid>
              <a:tr h="321733">
                <a:tc gridSpan="2">
                  <a:txBody>
                    <a:bodyPr/>
                    <a:lstStyle/>
                    <a:p>
                      <a:pPr algn="ctr">
                        <a:spcAft>
                          <a:spcPts val="0"/>
                        </a:spcAft>
                      </a:pPr>
                      <a:r>
                        <a:rPr lang="en-AU" sz="1800" b="1" dirty="0">
                          <a:solidFill>
                            <a:srgbClr val="FFFFFF"/>
                          </a:solidFill>
                          <a:effectLst/>
                          <a:latin typeface="Arial Narrow"/>
                          <a:ea typeface="MS Mincho"/>
                          <a:cs typeface="Times New Roman"/>
                        </a:rPr>
                        <a:t>Types of Civil Works Tasks: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E"/>
                    </a:solidFill>
                  </a:tcPr>
                </a:tc>
                <a:tc hMerge="1">
                  <a:txBody>
                    <a:bodyPr/>
                    <a:lstStyle/>
                    <a:p>
                      <a:endParaRPr lang="en-US"/>
                    </a:p>
                  </a:txBody>
                  <a:tcPr/>
                </a:tc>
              </a:tr>
              <a:tr h="321733">
                <a:tc>
                  <a:txBody>
                    <a:bodyPr/>
                    <a:lstStyle/>
                    <a:p>
                      <a:pPr algn="ctr">
                        <a:spcAft>
                          <a:spcPts val="0"/>
                        </a:spcAft>
                      </a:pPr>
                      <a:r>
                        <a:rPr lang="en-AU" sz="1800" dirty="0">
                          <a:effectLst/>
                          <a:latin typeface="Arial Narrow"/>
                          <a:ea typeface="MS Mincho"/>
                          <a:cs typeface="Times New Roman"/>
                        </a:rPr>
                        <a:t>Site preparation.</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Aft>
                          <a:spcPts val="0"/>
                        </a:spcAft>
                      </a:pPr>
                      <a:r>
                        <a:rPr lang="en-AU" sz="1800" dirty="0">
                          <a:effectLst/>
                          <a:latin typeface="Arial Narrow"/>
                          <a:ea typeface="MS Mincho"/>
                          <a:cs typeface="Times New Roman"/>
                        </a:rPr>
                        <a:t>Extraction.</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321733">
                <a:tc>
                  <a:txBody>
                    <a:bodyPr/>
                    <a:lstStyle/>
                    <a:p>
                      <a:pPr algn="ctr">
                        <a:spcAft>
                          <a:spcPts val="0"/>
                        </a:spcAft>
                      </a:pPr>
                      <a:r>
                        <a:rPr lang="en-AU" sz="1800" dirty="0">
                          <a:effectLst/>
                          <a:latin typeface="Arial Narrow"/>
                          <a:ea typeface="MS Mincho"/>
                          <a:cs typeface="Times New Roman"/>
                        </a:rPr>
                        <a:t>Load and haulage.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lgn="ctr">
                        <a:spcAft>
                          <a:spcPts val="0"/>
                        </a:spcAft>
                      </a:pPr>
                      <a:r>
                        <a:rPr lang="en-AU" sz="1800" dirty="0" smtClean="0">
                          <a:effectLst/>
                          <a:latin typeface="Arial Narrow"/>
                          <a:ea typeface="MS Mincho"/>
                          <a:cs typeface="Times New Roman"/>
                        </a:rPr>
                        <a:t>Placement and distribution.</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21733">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AU" sz="1800" dirty="0" smtClean="0">
                          <a:effectLst/>
                          <a:latin typeface="Arial Narrow"/>
                          <a:ea typeface="MS Mincho"/>
                          <a:cs typeface="Times New Roman"/>
                        </a:rPr>
                        <a:t>Surface finishing.</a:t>
                      </a:r>
                      <a:endParaRPr lang="en-US" sz="1800" dirty="0" smtClean="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AU" sz="1800" dirty="0" smtClean="0">
                          <a:effectLst/>
                          <a:latin typeface="Arial Narrow"/>
                          <a:ea typeface="MS Mincho"/>
                          <a:cs typeface="Times New Roman"/>
                        </a:rPr>
                        <a:t>Line, grade and level control.</a:t>
                      </a:r>
                      <a:endParaRPr lang="en-US" sz="1800" dirty="0" smtClean="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321733">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AU" sz="1800" dirty="0" smtClean="0">
                          <a:effectLst/>
                          <a:latin typeface="Arial Narrow"/>
                          <a:ea typeface="MS Mincho"/>
                          <a:cs typeface="Times New Roman"/>
                        </a:rPr>
                        <a:t>Water application.</a:t>
                      </a:r>
                      <a:endParaRPr lang="en-US" sz="1800" dirty="0" smtClean="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lgn="ctr">
                        <a:spcAft>
                          <a:spcPts val="0"/>
                        </a:spcAft>
                      </a:pPr>
                      <a:r>
                        <a:rPr lang="en-AU" sz="1800">
                          <a:effectLst/>
                          <a:latin typeface="Arial Narrow"/>
                          <a:ea typeface="MS Mincho"/>
                          <a:cs typeface="Times New Roman"/>
                        </a:rPr>
                        <a:t>Compaction.</a:t>
                      </a:r>
                      <a:endParaRPr lang="en-US" sz="180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21733">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AU" sz="1800" dirty="0" smtClean="0">
                          <a:effectLst/>
                          <a:latin typeface="Arial Narrow"/>
                          <a:ea typeface="MS Mincho"/>
                          <a:cs typeface="Times New Roman"/>
                        </a:rPr>
                        <a:t>Sediment control.</a:t>
                      </a:r>
                      <a:endParaRPr lang="en-US" sz="1800" dirty="0" smtClean="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AU" sz="1800" dirty="0" smtClean="0">
                          <a:effectLst/>
                          <a:latin typeface="Arial Narrow"/>
                          <a:ea typeface="MS Mincho"/>
                          <a:cs typeface="Times New Roman"/>
                        </a:rPr>
                        <a:t>Installation of underground services.</a:t>
                      </a:r>
                      <a:endParaRPr lang="en-US" sz="1800" dirty="0" smtClean="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71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5495925" y="2147888"/>
            <a:ext cx="3190875" cy="21431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Documentation is essential to all aspects of every worksite.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From environmental plans through to extraction plans, documentation exists that outlines what to do, when to do it and how it is to be done.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documents files papers stack 974868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28838"/>
            <a:ext cx="3654425" cy="24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565650"/>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Compliance documentation is the name given to the documents that require you to undertake tasks in a particular way or to meet a given standard.</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1541463" y="2211388"/>
            <a:ext cx="3930650" cy="23701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Every civil construction worksite will have site-specific requirements that will be outlined during your initial induction. </a:t>
            </a:r>
          </a:p>
          <a:p>
            <a:pPr marL="0" indent="0">
              <a:buFontTx/>
              <a:buNone/>
            </a:pPr>
            <a:r>
              <a:rPr lang="en-AU" altLang="en-US" smtClean="0">
                <a:latin typeface="Arial Narrow" panose="020B0606020202030204" pitchFamily="34" charset="0"/>
                <a:ea typeface="ＭＳ Ｐゴシック" panose="020B0600070205080204" pitchFamily="34" charset="-128"/>
              </a:rPr>
              <a:t>Staff should be notified of changes to compliance documentation during tool box meetings, staff newsletters or other established forms of communication used on the site.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Site induction meeting.JPG"/>
          <p:cNvPicPr>
            <a:picLocks noChangeAspect="1"/>
          </p:cNvPicPr>
          <p:nvPr/>
        </p:nvPicPr>
        <p:blipFill>
          <a:blip r:embed="rId3">
            <a:extLst>
              <a:ext uri="{28A0092B-C50C-407E-A947-70E740481C1C}">
                <a14:useLocalDpi xmlns:a14="http://schemas.microsoft.com/office/drawing/2010/main" val="0"/>
              </a:ext>
            </a:extLst>
          </a:blip>
          <a:srcRect l="2798" r="830"/>
          <a:stretch>
            <a:fillRect/>
          </a:stretch>
        </p:blipFill>
        <p:spPr bwMode="auto">
          <a:xfrm>
            <a:off x="5667375" y="2386013"/>
            <a:ext cx="3019425"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7" name="Rectangle 6"/>
          <p:cNvSpPr>
            <a:spLocks noChangeArrowheads="1"/>
          </p:cNvSpPr>
          <p:nvPr/>
        </p:nvSpPr>
        <p:spPr bwMode="auto">
          <a:xfrm>
            <a:off x="1541463" y="1417638"/>
            <a:ext cx="71453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As a civil construction supervisor, you will be working extensively with compliance documentation, both in your work activities and for the work activities of those people you are supervising.</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pic>
        <p:nvPicPr>
          <p:cNvPr id="6" name="Picture 5" descr="RIICWM401A transparency JPG ppt.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560763"/>
            <a:ext cx="1146175"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yellow hard hat radio construction clipboard read 7908490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11413" y="2716213"/>
            <a:ext cx="5380037"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par>
                                <p:cTn id="11" presetID="1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p:tgtEl>
                                          <p:spTgt spid="6"/>
                                        </p:tgtEl>
                                        <p:attrNameLst>
                                          <p:attrName>ppt_x</p:attrName>
                                        </p:attrNameLst>
                                      </p:cBhvr>
                                      <p:tavLst>
                                        <p:tav tm="0">
                                          <p:val>
                                            <p:strVal val="#ppt_x-#ppt_w*1.125000"/>
                                          </p:val>
                                        </p:tav>
                                        <p:tav tm="100000">
                                          <p:val>
                                            <p:strVal val="#ppt_x"/>
                                          </p:val>
                                        </p:tav>
                                      </p:tavLst>
                                    </p:anim>
                                    <p:animEffect transition="in" filter="wipe(right)">
                                      <p:cBhvr>
                                        <p:cTn id="14" dur="1000"/>
                                        <p:tgtEl>
                                          <p:spTgt spid="6"/>
                                        </p:tgtEl>
                                      </p:cBhvr>
                                    </p:animEffect>
                                  </p:childTnLst>
                                </p:cTn>
                              </p:par>
                              <p:par>
                                <p:cTn id="15" presetID="9"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4695825" y="2373313"/>
            <a:ext cx="3990975" cy="3305175"/>
          </a:xfrm>
        </p:spPr>
        <p:txBody>
          <a:bodyPr>
            <a:spAutoFit/>
          </a:bodyPr>
          <a:lstStyle/>
          <a:p>
            <a:pPr marL="682625"/>
            <a:r>
              <a:rPr lang="en-AU" altLang="en-US" smtClean="0">
                <a:latin typeface="Arial Narrow" panose="020B0606020202030204" pitchFamily="34" charset="0"/>
                <a:ea typeface="ＭＳ Ｐゴシック" panose="020B0600070205080204" pitchFamily="34" charset="-128"/>
              </a:rPr>
              <a:t>Legislative, organisational and site requirements and procedures, e.g. for Occupational Health &amp; Safety/Work Health &amp; Safety (OHS/WHS), environmental protection, licensing requirements, personnel/workers training records.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Site specific policies and procedures.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Codes of Practice.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Employment and Workplace Relations legislation.</a:t>
            </a:r>
            <a:endParaRPr lang="en-US" altLang="en-US" smtClean="0">
              <a:latin typeface="Arial Narrow" panose="020B0606020202030204" pitchFamily="34" charset="0"/>
              <a:ea typeface="ＭＳ Ｐゴシック" panose="020B0600070205080204" pitchFamily="34" charset="-128"/>
            </a:endParaRPr>
          </a:p>
        </p:txBody>
      </p:sp>
      <p:sp>
        <p:nvSpPr>
          <p:cNvPr id="6" name="Rectangle 5"/>
          <p:cNvSpPr>
            <a:spLocks noChangeArrowheads="1"/>
          </p:cNvSpPr>
          <p:nvPr/>
        </p:nvSpPr>
        <p:spPr bwMode="auto">
          <a:xfrm>
            <a:off x="1541463" y="2003425"/>
            <a:ext cx="7145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The range of compliance documents on your worksite may include: </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pic>
        <p:nvPicPr>
          <p:cNvPr id="4" name="Picture 3" descr="legal gavel legislation law regulations 96317689.jpg"/>
          <p:cNvPicPr>
            <a:picLocks noChangeAspect="1"/>
          </p:cNvPicPr>
          <p:nvPr/>
        </p:nvPicPr>
        <p:blipFill>
          <a:blip r:embed="rId2">
            <a:extLst>
              <a:ext uri="{28A0092B-C50C-407E-A947-70E740481C1C}">
                <a14:useLocalDpi xmlns:a14="http://schemas.microsoft.com/office/drawing/2010/main" val="0"/>
              </a:ext>
            </a:extLst>
          </a:blip>
          <a:srcRect l="20447" t="7564" r="21812" b="6198"/>
          <a:stretch>
            <a:fillRect/>
          </a:stretch>
        </p:blipFill>
        <p:spPr bwMode="auto">
          <a:xfrm>
            <a:off x="1541463" y="2538413"/>
            <a:ext cx="3035300"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1541463" y="2241550"/>
            <a:ext cx="4257675" cy="3028950"/>
          </a:xfrm>
        </p:spPr>
        <p:txBody>
          <a:bodyPr>
            <a:spAutoFit/>
          </a:bodyPr>
          <a:lstStyle/>
          <a:p>
            <a:pPr marL="682625"/>
            <a:r>
              <a:rPr lang="en-AU" altLang="en-US" smtClean="0">
                <a:latin typeface="Arial Narrow" panose="020B0606020202030204" pitchFamily="34" charset="0"/>
                <a:ea typeface="ＭＳ Ｐゴシック" panose="020B0600070205080204" pitchFamily="34" charset="-128"/>
              </a:rPr>
              <a:t>Australian Standards.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Australian guidelines and specifications.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Manufacturer's guidelines and specifications, e.g. machinery pre-start checklists, service requirements, vehicle operators’ manuals, vehicle specifications (operating capabilities and limits).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Equal Employment Opportunity and Disability Discrimination legislation.</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standards australia computer screen.png"/>
          <p:cNvPicPr>
            <a:picLocks noChangeAspect="1"/>
          </p:cNvPicPr>
          <p:nvPr/>
        </p:nvPicPr>
        <p:blipFill>
          <a:blip r:embed="rId3">
            <a:extLst>
              <a:ext uri="{28A0092B-C50C-407E-A947-70E740481C1C}">
                <a14:useLocalDpi xmlns:a14="http://schemas.microsoft.com/office/drawing/2010/main" val="0"/>
              </a:ext>
            </a:extLst>
          </a:blip>
          <a:srcRect l="4128" t="6989" r="7246" b="8627"/>
          <a:stretch>
            <a:fillRect/>
          </a:stretch>
        </p:blipFill>
        <p:spPr bwMode="auto">
          <a:xfrm>
            <a:off x="5953125" y="2779713"/>
            <a:ext cx="2733675"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interpret compliance documentation</a:t>
            </a:r>
            <a:endParaRPr lang="en-US" dirty="0">
              <a:ea typeface="+mj-ea"/>
            </a:endParaRPr>
          </a:p>
        </p:txBody>
      </p:sp>
      <p:sp>
        <p:nvSpPr>
          <p:cNvPr id="3" name="Content Placeholder 2"/>
          <p:cNvSpPr>
            <a:spLocks noGrp="1"/>
          </p:cNvSpPr>
          <p:nvPr>
            <p:ph idx="1"/>
          </p:nvPr>
        </p:nvSpPr>
        <p:spPr>
          <a:xfrm>
            <a:off x="5268913" y="2241550"/>
            <a:ext cx="341788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When interpreting these documents for others ensure you are giving the other person detailed information as to what is expected of them.</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As a supervisor on a civil construction site, you must be able to interpret compliance documentation for yourself and for members of your team.</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Construction Supervisor With clip board.jpg"/>
          <p:cNvPicPr>
            <a:picLocks noChangeAspect="1"/>
          </p:cNvPicPr>
          <p:nvPr/>
        </p:nvPicPr>
        <p:blipFill>
          <a:blip r:embed="rId3">
            <a:extLst>
              <a:ext uri="{28A0092B-C50C-407E-A947-70E740481C1C}">
                <a14:useLocalDpi xmlns:a14="http://schemas.microsoft.com/office/drawing/2010/main" val="0"/>
              </a:ext>
            </a:extLst>
          </a:blip>
          <a:srcRect r="10384"/>
          <a:stretch>
            <a:fillRect/>
          </a:stretch>
        </p:blipFill>
        <p:spPr bwMode="auto">
          <a:xfrm>
            <a:off x="1541463" y="2241550"/>
            <a:ext cx="3630612"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interpret compliance documentation</a:t>
            </a:r>
            <a:endParaRPr lang="en-US" dirty="0">
              <a:ea typeface="+mj-ea"/>
            </a:endParaRPr>
          </a:p>
        </p:txBody>
      </p:sp>
      <p:sp>
        <p:nvSpPr>
          <p:cNvPr id="3" name="Content Placeholder 2"/>
          <p:cNvSpPr>
            <a:spLocks noGrp="1"/>
          </p:cNvSpPr>
          <p:nvPr>
            <p:ph idx="1"/>
          </p:nvPr>
        </p:nvSpPr>
        <p:spPr>
          <a:xfrm>
            <a:off x="1541463" y="1884363"/>
            <a:ext cx="7145337" cy="6461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When interpreting documents it is vital that you understand the difference between words such as should, consider and must.</a:t>
            </a:r>
            <a:r>
              <a:rPr lang="en-US" altLang="en-US" smtClean="0">
                <a:latin typeface="Arial Narrow" panose="020B0606020202030204" pitchFamily="34" charset="0"/>
                <a:ea typeface="ＭＳ Ｐゴシック" panose="020B0600070205080204" pitchFamily="34" charset="-128"/>
              </a:rPr>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82775" y="2649538"/>
            <a:ext cx="648017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interpret compliance documentation</a:t>
            </a:r>
            <a:endParaRPr lang="en-US" dirty="0">
              <a:ea typeface="+mj-ea"/>
            </a:endParaRPr>
          </a:p>
        </p:txBody>
      </p:sp>
      <p:sp>
        <p:nvSpPr>
          <p:cNvPr id="3" name="Content Placeholder 2"/>
          <p:cNvSpPr>
            <a:spLocks noGrp="1"/>
          </p:cNvSpPr>
          <p:nvPr>
            <p:ph idx="1"/>
          </p:nvPr>
        </p:nvSpPr>
        <p:spPr>
          <a:xfrm>
            <a:off x="1541463" y="2319338"/>
            <a:ext cx="3978275" cy="21415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Your statutory compliance requirements and procedures must be met.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These statutory requirements and procedures are the minimum level of performance, responsibilities and duties that are set by local, state and federal government.</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gavel law regulations book 105865241.jpg"/>
          <p:cNvPicPr>
            <a:picLocks noChangeAspect="1"/>
          </p:cNvPicPr>
          <p:nvPr/>
        </p:nvPicPr>
        <p:blipFill>
          <a:blip r:embed="rId2">
            <a:extLst>
              <a:ext uri="{28A0092B-C50C-407E-A947-70E740481C1C}">
                <a14:useLocalDpi xmlns:a14="http://schemas.microsoft.com/office/drawing/2010/main" val="0"/>
              </a:ext>
            </a:extLst>
          </a:blip>
          <a:srcRect l="3976" r="5270"/>
          <a:stretch>
            <a:fillRect/>
          </a:stretch>
        </p:blipFill>
        <p:spPr bwMode="auto">
          <a:xfrm>
            <a:off x="5668963" y="2319338"/>
            <a:ext cx="3017837"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535488"/>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Each statutory compliance requirement will change between states, between sites and between tasks completed on the site.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interpret compliance documentation</a:t>
            </a:r>
            <a:endParaRPr lang="en-US" dirty="0">
              <a:ea typeface="+mj-ea"/>
            </a:endParaRPr>
          </a:p>
        </p:txBody>
      </p:sp>
      <p:sp>
        <p:nvSpPr>
          <p:cNvPr id="3" name="Content Placeholder 2"/>
          <p:cNvSpPr>
            <a:spLocks noGrp="1"/>
          </p:cNvSpPr>
          <p:nvPr>
            <p:ph idx="1"/>
          </p:nvPr>
        </p:nvSpPr>
        <p:spPr>
          <a:xfrm>
            <a:off x="4645025" y="2212975"/>
            <a:ext cx="4041775"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is essential that each supervisor inform themselves of the requirements that must be met for each particular task and location.</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While some of the compliance requirements may be similar, such as compliance with OHS/WHS requirements, others will vary greatly depending on the environmental conditions, work processes and tasks being undertaken.</a:t>
            </a:r>
            <a:endParaRPr lang="en-US" altLang="en-US" smtClean="0">
              <a:latin typeface="Arial Narrow" panose="020B0606020202030204" pitchFamily="34" charset="0"/>
              <a:ea typeface="ＭＳ Ｐゴシック" panose="020B0600070205080204" pitchFamily="34" charset="-128"/>
            </a:endParaRPr>
          </a:p>
        </p:txBody>
      </p:sp>
      <p:pic>
        <p:nvPicPr>
          <p:cNvPr id="44033" name="Picture 1" descr="construction worker supervisor inspector read document hard hat ppe 13582653_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020888"/>
            <a:ext cx="2967037"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4033"/>
                                        </p:tgtEl>
                                        <p:attrNameLst>
                                          <p:attrName>style.visibility</p:attrName>
                                        </p:attrNameLst>
                                      </p:cBhvr>
                                      <p:to>
                                        <p:strVal val="visible"/>
                                      </p:to>
                                    </p:set>
                                    <p:animEffect transition="in" filter="dissolve">
                                      <p:cBhvr>
                                        <p:cTn id="13" dur="1000"/>
                                        <p:tgtEl>
                                          <p:spTgt spid="44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 ADMINISTRATIVE REQUIREMENTS</a:t>
            </a:r>
            <a:endParaRPr lang="en-US" dirty="0">
              <a:ea typeface="+mj-ea"/>
            </a:endParaRPr>
          </a:p>
        </p:txBody>
      </p:sp>
      <p:sp>
        <p:nvSpPr>
          <p:cNvPr id="3" name="Content Placeholder 2"/>
          <p:cNvSpPr>
            <a:spLocks noGrp="1"/>
          </p:cNvSpPr>
          <p:nvPr>
            <p:ph idx="1"/>
          </p:nvPr>
        </p:nvSpPr>
        <p:spPr>
          <a:xfrm>
            <a:off x="4489450" y="2584450"/>
            <a:ext cx="4197350" cy="31702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These requirements, procedures and tasks will vary depending upon the level of your duties and your site responsibilities.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Most organisations will have specific familiarisation training that is undertaken when you start supervisory roles.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This training will detail exactly what level of administrative tasks are expected of you and how these tasks are to be completed.</a:t>
            </a:r>
            <a:r>
              <a:rPr lang="en-US" altLang="en-US" smtClean="0">
                <a:latin typeface="Arial Narrow" panose="020B0606020202030204" pitchFamily="34" charset="0"/>
                <a:ea typeface="ＭＳ Ｐゴシック" panose="020B0600070205080204" pitchFamily="34" charset="-128"/>
              </a:rPr>
              <a:t> </a:t>
            </a:r>
          </a:p>
        </p:txBody>
      </p:sp>
      <p:sp>
        <p:nvSpPr>
          <p:cNvPr id="5" name="Rectangle 4"/>
          <p:cNvSpPr>
            <a:spLocks noChangeArrowheads="1"/>
          </p:cNvSpPr>
          <p:nvPr/>
        </p:nvSpPr>
        <p:spPr bwMode="auto">
          <a:xfrm>
            <a:off x="1541463" y="1670050"/>
            <a:ext cx="71453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Each organisation has different expectations of the supervisory staff regarding the administrative requirements that need to be completed. </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pic>
        <p:nvPicPr>
          <p:cNvPr id="4" name="Picture 3" descr="Clipboard white hard hat worker supervisor manager business man 14087911_l.jpg"/>
          <p:cNvPicPr>
            <a:picLocks noChangeAspect="1"/>
          </p:cNvPicPr>
          <p:nvPr/>
        </p:nvPicPr>
        <p:blipFill>
          <a:blip r:embed="rId3">
            <a:extLst>
              <a:ext uri="{28A0092B-C50C-407E-A947-70E740481C1C}">
                <a14:useLocalDpi xmlns:a14="http://schemas.microsoft.com/office/drawing/2010/main" val="0"/>
              </a:ext>
            </a:extLst>
          </a:blip>
          <a:srcRect b="23769"/>
          <a:stretch>
            <a:fillRect/>
          </a:stretch>
        </p:blipFill>
        <p:spPr bwMode="auto">
          <a:xfrm>
            <a:off x="1541463" y="2720975"/>
            <a:ext cx="2817812" cy="305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4840288" y="2138363"/>
            <a:ext cx="3846512" cy="23701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Civil works are always conducted under contract.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Depending upon your level of responsibility you may need to have a very detailed knowledge of the contract, or if you are a front line supervisor you may need to have a general knowledge of what is required and how it is required to be delivered.</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worker clipboard checks read write hard hat ppe stk311193rkn.jpg"/>
          <p:cNvPicPr>
            <a:picLocks noChangeAspect="1"/>
          </p:cNvPicPr>
          <p:nvPr/>
        </p:nvPicPr>
        <p:blipFill>
          <a:blip r:embed="rId2">
            <a:extLst>
              <a:ext uri="{28A0092B-C50C-407E-A947-70E740481C1C}">
                <a14:useLocalDpi xmlns:a14="http://schemas.microsoft.com/office/drawing/2010/main" val="0"/>
              </a:ext>
            </a:extLst>
          </a:blip>
          <a:srcRect r="19125"/>
          <a:stretch>
            <a:fillRect/>
          </a:stretch>
        </p:blipFill>
        <p:spPr bwMode="auto">
          <a:xfrm>
            <a:off x="1541463" y="2138363"/>
            <a:ext cx="306070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5103813"/>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Your duty statements will detail what level of contract management you will need to have.</a:t>
            </a:r>
            <a:endParaRPr lang="en-US" altLang="en-US" sz="1800">
              <a:latin typeface="Times New Roman" panose="02020603050405020304" pitchFamily="18"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1541463" y="2009775"/>
            <a:ext cx="3730625"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Interpretation of the project contract requirements and procedures should be very straightforward.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You are required to follow all requirements and procedures. The procedures that are involved with the contract will detail how to complete these tasks.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onstruction worker Man Larry &amp; Barry Reading SWM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7975" y="2157413"/>
            <a:ext cx="3298825" cy="219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71487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Most large civil construction projects will have a representative from the contracting body onsite to monitor how the contracted organisation (your company) is managing the project.</a:t>
            </a:r>
            <a:r>
              <a:rPr lang="en-US" altLang="en-US" sz="1600">
                <a:solidFill>
                  <a:srgbClr val="000000"/>
                </a:solidFill>
                <a:latin typeface="Arial Narrow" panose="020B0606020202030204" pitchFamily="34" charset="0"/>
                <a:ea typeface="ＭＳ Ｐゴシック" panose="020B0600070205080204" pitchFamily="34" charset="-128"/>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4956175" y="2165350"/>
            <a:ext cx="3730625" cy="28622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is this person that will need to be spoken with if problems arise with the contract.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Never approach this surveillance officer unless you have the authority to deal directly with them.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Always use your own line management system to bring problems to the attention of your supervisors first.</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FEL front end loader workers supervisors mine construction meeting discussion inspection hard hat clipboard 89839794.jpg"/>
          <p:cNvPicPr>
            <a:picLocks noChangeAspect="1"/>
          </p:cNvPicPr>
          <p:nvPr/>
        </p:nvPicPr>
        <p:blipFill>
          <a:blip r:embed="rId3">
            <a:extLst>
              <a:ext uri="{28A0092B-C50C-407E-A947-70E740481C1C}">
                <a14:useLocalDpi xmlns:a14="http://schemas.microsoft.com/office/drawing/2010/main" val="0"/>
              </a:ext>
            </a:extLst>
          </a:blip>
          <a:srcRect l="39452"/>
          <a:stretch>
            <a:fillRect/>
          </a:stretch>
        </p:blipFill>
        <p:spPr bwMode="auto">
          <a:xfrm>
            <a:off x="1541463" y="1865313"/>
            <a:ext cx="3275012" cy="36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5408613" y="2351088"/>
            <a:ext cx="3278187" cy="2419350"/>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It is a good idea to always ensure variations to the contract procedures and requirements are documented before they are implemented.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Remember, the contract is a legally binding document that states how a task must be completed.</a:t>
            </a:r>
          </a:p>
        </p:txBody>
      </p:sp>
      <p:pic>
        <p:nvPicPr>
          <p:cNvPr id="4" name="Picture 3" descr="worker checklist clipboard write 139089583.jpg"/>
          <p:cNvPicPr>
            <a:picLocks noChangeAspect="1"/>
          </p:cNvPicPr>
          <p:nvPr/>
        </p:nvPicPr>
        <p:blipFill>
          <a:blip r:embed="rId3">
            <a:extLst>
              <a:ext uri="{28A0092B-C50C-407E-A947-70E740481C1C}">
                <a14:useLocalDpi xmlns:a14="http://schemas.microsoft.com/office/drawing/2010/main" val="0"/>
              </a:ext>
            </a:extLst>
          </a:blip>
          <a:srcRect l="6364" r="16190"/>
          <a:stretch>
            <a:fillRect/>
          </a:stretch>
        </p:blipFill>
        <p:spPr bwMode="auto">
          <a:xfrm>
            <a:off x="1541463" y="1905000"/>
            <a:ext cx="3597275" cy="348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visor workers in hi vis talk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10250" y="2844800"/>
            <a:ext cx="2876550"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1541463" y="3078163"/>
            <a:ext cx="3822700" cy="1446212"/>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This is particularly important on sites where there is more than one surveillance officer.</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For details on the contract, speak with the site contract manager. </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sp>
        <p:nvSpPr>
          <p:cNvPr id="5" name="Rectangle 4"/>
          <p:cNvSpPr>
            <a:spLocks noChangeArrowheads="1"/>
          </p:cNvSpPr>
          <p:nvPr/>
        </p:nvSpPr>
        <p:spPr bwMode="auto">
          <a:xfrm>
            <a:off x="1541463" y="2003425"/>
            <a:ext cx="71453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If the surveillance officer changes these requirements in the field, ask for written confirmation of the changes before implementing the changes. </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CONTRACT REQUIREMENTS</a:t>
            </a:r>
            <a:endParaRPr lang="en-US" dirty="0">
              <a:ea typeface="+mj-ea"/>
            </a:endParaRPr>
          </a:p>
        </p:txBody>
      </p:sp>
      <p:sp>
        <p:nvSpPr>
          <p:cNvPr id="3" name="Content Placeholder 2"/>
          <p:cNvSpPr>
            <a:spLocks noGrp="1"/>
          </p:cNvSpPr>
          <p:nvPr>
            <p:ph idx="1"/>
          </p:nvPr>
        </p:nvSpPr>
        <p:spPr>
          <a:xfrm>
            <a:off x="5349875" y="2019300"/>
            <a:ext cx="3336925" cy="28622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person will be the main contact for any issues with the contract.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Alternatively you can speak with the site quality assurance manager. </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All procedures and policies that relate to the contract should be contained in the contract management policies and procedures manuals.</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6" name="Picture 5" descr="supervisor giving instructions being assertive 10733986_xxl.jpg"/>
          <p:cNvPicPr>
            <a:picLocks noChangeAspect="1"/>
          </p:cNvPicPr>
          <p:nvPr/>
        </p:nvPicPr>
        <p:blipFill>
          <a:blip r:embed="rId3">
            <a:extLst>
              <a:ext uri="{28A0092B-C50C-407E-A947-70E740481C1C}">
                <a14:useLocalDpi xmlns:a14="http://schemas.microsoft.com/office/drawing/2010/main" val="0"/>
              </a:ext>
            </a:extLst>
          </a:blip>
          <a:srcRect l="4504" r="7037"/>
          <a:stretch>
            <a:fillRect/>
          </a:stretch>
        </p:blipFill>
        <p:spPr bwMode="auto">
          <a:xfrm>
            <a:off x="1541463" y="2189163"/>
            <a:ext cx="3687762" cy="276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1.4 ACCESS AND SHARE TASK INFORMATION AND REQUIREMENTS</a:t>
            </a:r>
            <a:endParaRPr lang="en-US" dirty="0">
              <a:ea typeface="+mj-ea"/>
            </a:endParaRPr>
          </a:p>
        </p:txBody>
      </p:sp>
      <p:sp>
        <p:nvSpPr>
          <p:cNvPr id="3" name="Content Placeholder 2"/>
          <p:cNvSpPr>
            <a:spLocks noGrp="1"/>
          </p:cNvSpPr>
          <p:nvPr>
            <p:ph idx="1"/>
          </p:nvPr>
        </p:nvSpPr>
        <p:spPr>
          <a:xfrm>
            <a:off x="1541463" y="1581150"/>
            <a:ext cx="7145337" cy="17541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Each task on a civil works program will have specific information and requirements that must be met.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As a supervisor it is your responsibility to know and understand the organisational and site operational requirements and to be able to share these requirements with the members of your team.</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supervisor worker plans documents consult 12556706_xxl.jpg"/>
          <p:cNvPicPr>
            <a:picLocks noChangeAspect="1"/>
          </p:cNvPicPr>
          <p:nvPr/>
        </p:nvPicPr>
        <p:blipFill>
          <a:blip r:embed="rId2">
            <a:extLst>
              <a:ext uri="{28A0092B-C50C-407E-A947-70E740481C1C}">
                <a14:useLocalDpi xmlns:a14="http://schemas.microsoft.com/office/drawing/2010/main" val="0"/>
              </a:ext>
            </a:extLst>
          </a:blip>
          <a:srcRect l="5824" t="17647" r="15610"/>
          <a:stretch>
            <a:fillRect/>
          </a:stretch>
        </p:blipFill>
        <p:spPr bwMode="auto">
          <a:xfrm>
            <a:off x="2701925" y="3122613"/>
            <a:ext cx="3965575"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SITE GEOLOGICAL AND GEOTECHNICAL DATA</a:t>
            </a:r>
            <a:endParaRPr lang="en-US" dirty="0">
              <a:ea typeface="+mj-ea"/>
            </a:endParaRPr>
          </a:p>
        </p:txBody>
      </p:sp>
      <p:sp>
        <p:nvSpPr>
          <p:cNvPr id="3" name="Content Placeholder 2"/>
          <p:cNvSpPr>
            <a:spLocks noGrp="1"/>
          </p:cNvSpPr>
          <p:nvPr>
            <p:ph idx="1"/>
          </p:nvPr>
        </p:nvSpPr>
        <p:spPr>
          <a:xfrm>
            <a:off x="1541463" y="1417638"/>
            <a:ext cx="7145337" cy="369887"/>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This data could include rock and soil types and characteristics.</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6" name="Picture 5" descr="mine geological data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8788" y="1885950"/>
            <a:ext cx="3783012" cy="429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SITE GEOLOGICAL AND GEOTECHNICAL DATA</a:t>
            </a:r>
            <a:endParaRPr lang="en-US" dirty="0">
              <a:ea typeface="+mj-ea"/>
            </a:endParaRPr>
          </a:p>
        </p:txBody>
      </p:sp>
      <p:sp>
        <p:nvSpPr>
          <p:cNvPr id="3" name="Content Placeholder 2"/>
          <p:cNvSpPr>
            <a:spLocks noGrp="1"/>
          </p:cNvSpPr>
          <p:nvPr>
            <p:ph idx="1"/>
          </p:nvPr>
        </p:nvSpPr>
        <p:spPr>
          <a:xfrm>
            <a:off x="1541463" y="2100263"/>
            <a:ext cx="3621087" cy="2984500"/>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Knowing the type of soil and rock you are dealing with allows you to determine the correct machinery, resources and work methods to achieve the required tasks.</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Information on geological and geotechnical factors that affect the site also allows for better time management and project management by understanding how long it will take to complete tasks.</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37892" name="Picture 4" descr="worker supervisor discuss communication site pipes ppe 97390764"/>
          <p:cNvPicPr>
            <a:picLocks noChangeAspect="1" noChangeArrowheads="1"/>
          </p:cNvPicPr>
          <p:nvPr/>
        </p:nvPicPr>
        <p:blipFill>
          <a:blip r:embed="rId3">
            <a:extLst>
              <a:ext uri="{28A0092B-C50C-407E-A947-70E740481C1C}">
                <a14:useLocalDpi xmlns:a14="http://schemas.microsoft.com/office/drawing/2010/main" val="0"/>
              </a:ext>
            </a:extLst>
          </a:blip>
          <a:srcRect l="14688" r="8961"/>
          <a:stretch>
            <a:fillRect/>
          </a:stretch>
        </p:blipFill>
        <p:spPr bwMode="auto">
          <a:xfrm>
            <a:off x="5254625" y="2257425"/>
            <a:ext cx="3432175"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7892"/>
                                        </p:tgtEl>
                                        <p:attrNameLst>
                                          <p:attrName>style.visibility</p:attrName>
                                        </p:attrNameLst>
                                      </p:cBhvr>
                                      <p:to>
                                        <p:strVal val="visible"/>
                                      </p:to>
                                    </p:set>
                                    <p:animEffect transition="in" filter="dissolve">
                                      <p:cBhvr>
                                        <p:cTn id="13" dur="1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ROCK AND SOIL TYPES</a:t>
            </a:r>
            <a:endParaRPr lang="en-US" dirty="0">
              <a:ea typeface="+mj-ea"/>
            </a:endParaRPr>
          </a:p>
        </p:txBody>
      </p:sp>
      <p:sp>
        <p:nvSpPr>
          <p:cNvPr id="3" name="Content Placeholder 2"/>
          <p:cNvSpPr>
            <a:spLocks noGrp="1"/>
          </p:cNvSpPr>
          <p:nvPr>
            <p:ph idx="1"/>
          </p:nvPr>
        </p:nvSpPr>
        <p:spPr>
          <a:xfrm>
            <a:off x="1541463" y="1417638"/>
            <a:ext cx="7145337" cy="646112"/>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Identification of the different types of rock and soil is essential to the successful completion of most civil construction projects.</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sp>
        <p:nvSpPr>
          <p:cNvPr id="6" name="Content Placeholder 2"/>
          <p:cNvSpPr txBox="1">
            <a:spLocks/>
          </p:cNvSpPr>
          <p:nvPr/>
        </p:nvSpPr>
        <p:spPr bwMode="auto">
          <a:xfrm>
            <a:off x="1524000" y="5349875"/>
            <a:ext cx="7162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Soil and rock types will have been identified during the site engineering surveys. Interpretation of this data allows for successful planning and preparation on the worksite.</a:t>
            </a:r>
            <a:r>
              <a:rPr lang="en-US" altLang="en-US" sz="1600">
                <a:solidFill>
                  <a:srgbClr val="000000"/>
                </a:solidFill>
                <a:latin typeface="Arial Narrow" panose="020B0606020202030204" pitchFamily="34" charset="0"/>
                <a:ea typeface="ＭＳ Ｐゴシック" panose="020B0600070205080204" pitchFamily="34" charset="-128"/>
              </a:rPr>
              <a:t> </a:t>
            </a:r>
          </a:p>
        </p:txBody>
      </p:sp>
      <p:graphicFrame>
        <p:nvGraphicFramePr>
          <p:cNvPr id="4" name="Table 3"/>
          <p:cNvGraphicFramePr>
            <a:graphicFrameLocks noGrp="1"/>
          </p:cNvGraphicFramePr>
          <p:nvPr/>
        </p:nvGraphicFramePr>
        <p:xfrm>
          <a:off x="1541463" y="2157413"/>
          <a:ext cx="7145337" cy="3141662"/>
        </p:xfrm>
        <a:graphic>
          <a:graphicData uri="http://schemas.openxmlformats.org/drawingml/2006/table">
            <a:tbl>
              <a:tblPr firstRow="1" bandRow="1">
                <a:tableStyleId>{5C22544A-7EE6-4342-B048-85BDC9FD1C3A}</a:tableStyleId>
              </a:tblPr>
              <a:tblGrid>
                <a:gridCol w="1280668"/>
                <a:gridCol w="1328754"/>
                <a:gridCol w="4535915"/>
              </a:tblGrid>
              <a:tr h="358491">
                <a:tc gridSpan="3">
                  <a:txBody>
                    <a:bodyPr/>
                    <a:lstStyle/>
                    <a:p>
                      <a:pPr algn="ctr">
                        <a:spcAft>
                          <a:spcPts val="0"/>
                        </a:spcAft>
                      </a:pPr>
                      <a:r>
                        <a:rPr lang="en-AU" sz="1800" b="1" dirty="0">
                          <a:solidFill>
                            <a:srgbClr val="FFFFFF"/>
                          </a:solidFill>
                          <a:effectLst/>
                          <a:latin typeface="Arial Narrow"/>
                          <a:ea typeface="MS Mincho"/>
                          <a:cs typeface="Times New Roman"/>
                        </a:rPr>
                        <a:t>Soil and rock types may include: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c hMerge="1">
                  <a:txBody>
                    <a:bodyPr/>
                    <a:lstStyle/>
                    <a:p>
                      <a:endParaRPr lang="en-US"/>
                    </a:p>
                  </a:txBody>
                  <a:tcPr/>
                </a:tc>
              </a:tr>
              <a:tr h="390401">
                <a:tc rowSpan="3">
                  <a:txBody>
                    <a:bodyPr/>
                    <a:lstStyle/>
                    <a:p>
                      <a:pPr>
                        <a:spcAft>
                          <a:spcPts val="0"/>
                        </a:spcAft>
                      </a:pPr>
                      <a:r>
                        <a:rPr lang="en-AU" sz="1800" b="1" dirty="0">
                          <a:solidFill>
                            <a:srgbClr val="FFFFFF"/>
                          </a:solidFill>
                          <a:effectLst/>
                          <a:latin typeface="Arial Narrow"/>
                          <a:ea typeface="MS Mincho"/>
                          <a:cs typeface="Times New Roman"/>
                        </a:rPr>
                        <a:t>Rock Types: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1" dirty="0" smtClean="0">
                          <a:effectLst/>
                          <a:latin typeface="Arial Narrow"/>
                          <a:ea typeface="MS Mincho"/>
                          <a:cs typeface="Times New Roman"/>
                        </a:rPr>
                        <a:t>Metamorphic</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Arial Narrow"/>
                          <a:ea typeface="MS Mincho"/>
                          <a:cs typeface="Times New Roman"/>
                        </a:rPr>
                        <a:t>Rocks are heavy and hard.</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77580">
                <a:tc vMerge="1">
                  <a:txBody>
                    <a:bodyPr/>
                    <a:lstStyle/>
                    <a:p>
                      <a:endParaRPr lang="en-US"/>
                    </a:p>
                  </a:txBody>
                  <a:tcPr/>
                </a:tc>
                <a:tc>
                  <a:txBody>
                    <a:bodyPr/>
                    <a:lstStyle/>
                    <a:p>
                      <a:pPr>
                        <a:spcAft>
                          <a:spcPts val="0"/>
                        </a:spcAft>
                      </a:pPr>
                      <a:r>
                        <a:rPr lang="en-AU" sz="1800" b="1" dirty="0" smtClean="0">
                          <a:effectLst/>
                          <a:latin typeface="Arial Narrow"/>
                          <a:ea typeface="MS Mincho"/>
                          <a:cs typeface="Times New Roman"/>
                        </a:rPr>
                        <a:t>Igneous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a:effectLst/>
                          <a:latin typeface="Arial Narrow"/>
                          <a:ea typeface="MS Mincho"/>
                          <a:cs typeface="Times New Roman"/>
                        </a:rPr>
                        <a:t>Rocks are volcanic and can be hard, but may also be very light</a:t>
                      </a:r>
                      <a:endParaRPr lang="en-US" sz="180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77580">
                <a:tc vMerge="1">
                  <a:txBody>
                    <a:bodyPr/>
                    <a:lstStyle/>
                    <a:p>
                      <a:endParaRPr lang="en-US"/>
                    </a:p>
                  </a:txBody>
                  <a:tcPr/>
                </a:tc>
                <a:tc>
                  <a:txBody>
                    <a:bodyPr/>
                    <a:lstStyle/>
                    <a:p>
                      <a:pPr>
                        <a:spcAft>
                          <a:spcPts val="0"/>
                        </a:spcAft>
                      </a:pPr>
                      <a:r>
                        <a:rPr lang="en-AU" sz="1800" b="1" dirty="0" smtClean="0">
                          <a:effectLst/>
                          <a:latin typeface="Arial Narrow"/>
                          <a:ea typeface="MS Mincho"/>
                          <a:cs typeface="Times New Roman"/>
                        </a:rPr>
                        <a:t>Sedimentary</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Arial Narrow"/>
                          <a:ea typeface="MS Mincho"/>
                          <a:cs typeface="Times New Roman"/>
                        </a:rPr>
                        <a:t>Rocks and shales could peel out when cut and removed.</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371242">
                <a:tc rowSpan="2">
                  <a:txBody>
                    <a:bodyPr/>
                    <a:lstStyle/>
                    <a:p>
                      <a:pPr>
                        <a:spcAft>
                          <a:spcPts val="0"/>
                        </a:spcAft>
                      </a:pPr>
                      <a:r>
                        <a:rPr lang="en-AU" sz="1800" b="1" dirty="0">
                          <a:solidFill>
                            <a:srgbClr val="FFFFFF"/>
                          </a:solidFill>
                          <a:effectLst/>
                          <a:latin typeface="Arial Narrow"/>
                          <a:ea typeface="MS Mincho"/>
                          <a:cs typeface="Times New Roman"/>
                        </a:rPr>
                        <a:t>Soil Types: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1" dirty="0" smtClean="0">
                          <a:effectLst/>
                          <a:latin typeface="Arial Narrow"/>
                          <a:ea typeface="MS Mincho"/>
                          <a:cs typeface="Times New Roman"/>
                        </a:rPr>
                        <a:t>Sandy</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a:effectLst/>
                          <a:latin typeface="Arial Narrow"/>
                          <a:ea typeface="MS Mincho"/>
                          <a:cs typeface="Times New Roman"/>
                        </a:rPr>
                        <a:t>Soils will require a lot of stabilisation</a:t>
                      </a:r>
                      <a:endParaRPr lang="en-US" sz="180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866369">
                <a:tc vMerge="1">
                  <a:txBody>
                    <a:bodyPr/>
                    <a:lstStyle/>
                    <a:p>
                      <a:endParaRPr lang="en-US"/>
                    </a:p>
                  </a:txBody>
                  <a:tcPr/>
                </a:tc>
                <a:tc>
                  <a:txBody>
                    <a:bodyPr/>
                    <a:lstStyle/>
                    <a:p>
                      <a:pPr>
                        <a:spcAft>
                          <a:spcPts val="0"/>
                        </a:spcAft>
                      </a:pPr>
                      <a:r>
                        <a:rPr lang="en-AU" sz="1800" b="1" dirty="0" smtClean="0">
                          <a:effectLst/>
                          <a:latin typeface="Arial Narrow"/>
                          <a:ea typeface="MS Mincho"/>
                          <a:cs typeface="Times New Roman"/>
                        </a:rPr>
                        <a:t>Clay</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Arial Narrow"/>
                          <a:ea typeface="MS Mincho"/>
                          <a:cs typeface="Times New Roman"/>
                        </a:rPr>
                        <a:t>Soils are harder to work with due to the physical hardness of the soil and the ability of these soils to hold water for long periods of time.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1.4.2 SITE HYDROLOGICAL DATA</a:t>
            </a:r>
            <a:endParaRPr lang="en-US" dirty="0">
              <a:ea typeface="+mj-ea"/>
            </a:endParaRPr>
          </a:p>
        </p:txBody>
      </p:sp>
      <p:sp>
        <p:nvSpPr>
          <p:cNvPr id="3" name="Content Placeholder 2"/>
          <p:cNvSpPr>
            <a:spLocks noGrp="1"/>
          </p:cNvSpPr>
          <p:nvPr>
            <p:ph idx="1"/>
          </p:nvPr>
        </p:nvSpPr>
        <p:spPr>
          <a:xfrm>
            <a:off x="4927600" y="2028825"/>
            <a:ext cx="3759200" cy="21431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data is the information relating to water on, in, near or under your site. </a:t>
            </a:r>
          </a:p>
          <a:p>
            <a:pPr marL="0" indent="0">
              <a:buFontTx/>
              <a:buNone/>
            </a:pPr>
            <a:r>
              <a:rPr lang="en-AU" altLang="en-US" smtClean="0">
                <a:latin typeface="Arial Narrow" panose="020B0606020202030204" pitchFamily="34" charset="0"/>
                <a:ea typeface="ＭＳ Ｐゴシック" panose="020B0600070205080204" pitchFamily="34" charset="-128"/>
              </a:rPr>
              <a:t>It will include surface water and ground water but could also include rivers, creeks, dams, dry waterbeds, wetlands and other areas where water is or could be.</a:t>
            </a:r>
          </a:p>
        </p:txBody>
      </p:sp>
      <p:pic>
        <p:nvPicPr>
          <p:cNvPr id="4" name="Picture 3" descr="Creek-river landscape.jpg"/>
          <p:cNvPicPr>
            <a:picLocks noChangeAspect="1"/>
          </p:cNvPicPr>
          <p:nvPr/>
        </p:nvPicPr>
        <p:blipFill>
          <a:blip r:embed="rId2">
            <a:extLst>
              <a:ext uri="{28A0092B-C50C-407E-A947-70E740481C1C}">
                <a14:useLocalDpi xmlns:a14="http://schemas.microsoft.com/office/drawing/2010/main" val="0"/>
              </a:ext>
            </a:extLst>
          </a:blip>
          <a:srcRect l="20177" r="407"/>
          <a:stretch>
            <a:fillRect/>
          </a:stretch>
        </p:blipFill>
        <p:spPr bwMode="auto">
          <a:xfrm>
            <a:off x="1541463" y="2028825"/>
            <a:ext cx="3246437"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1.4.2 SITE HYDROLOGICAL DATA</a:t>
            </a:r>
            <a:endParaRPr lang="en-US" dirty="0">
              <a:ea typeface="+mj-ea"/>
            </a:endParaRPr>
          </a:p>
        </p:txBody>
      </p:sp>
      <p:sp>
        <p:nvSpPr>
          <p:cNvPr id="3" name="Content Placeholder 2"/>
          <p:cNvSpPr>
            <a:spLocks noGrp="1"/>
          </p:cNvSpPr>
          <p:nvPr>
            <p:ph idx="1"/>
          </p:nvPr>
        </p:nvSpPr>
        <p:spPr>
          <a:xfrm>
            <a:off x="1541463" y="2235200"/>
            <a:ext cx="4173537" cy="2419350"/>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 hydrological data is used to ensure correct drainage of the site, for protection of the waterways and water dwelling flora and fauna.</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Having an understanding of what the water on the site is doing allows you to anticipate drainage issues and erect erosion and sediment controls before drainage becomes a problem. </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0965" name="Picture 5" descr="Generic dirt and clay and water"/>
          <p:cNvPicPr>
            <a:picLocks noChangeAspect="1" noChangeArrowheads="1"/>
          </p:cNvPicPr>
          <p:nvPr/>
        </p:nvPicPr>
        <p:blipFill>
          <a:blip r:embed="rId3">
            <a:extLst>
              <a:ext uri="{28A0092B-C50C-407E-A947-70E740481C1C}">
                <a14:useLocalDpi xmlns:a14="http://schemas.microsoft.com/office/drawing/2010/main" val="0"/>
              </a:ext>
            </a:extLst>
          </a:blip>
          <a:srcRect l="5865" t="-1019" r="7343" b="1019"/>
          <a:stretch>
            <a:fillRect/>
          </a:stretch>
        </p:blipFill>
        <p:spPr bwMode="auto">
          <a:xfrm>
            <a:off x="5832475" y="2270125"/>
            <a:ext cx="2854325"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0965"/>
                                        </p:tgtEl>
                                        <p:attrNameLst>
                                          <p:attrName>style.visibility</p:attrName>
                                        </p:attrNameLst>
                                      </p:cBhvr>
                                      <p:to>
                                        <p:strVal val="visible"/>
                                      </p:to>
                                    </p:set>
                                    <p:animEffect transition="in" filter="dissolve">
                                      <p:cBhvr>
                                        <p:cTn id="13" dur="10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1.4.3 SITE METEOROLOGICAL DATA</a:t>
            </a:r>
            <a:endParaRPr lang="en-US" dirty="0">
              <a:ea typeface="+mj-ea"/>
            </a:endParaRPr>
          </a:p>
        </p:txBody>
      </p:sp>
      <p:sp>
        <p:nvSpPr>
          <p:cNvPr id="3" name="Content Placeholder 2"/>
          <p:cNvSpPr>
            <a:spLocks noGrp="1"/>
          </p:cNvSpPr>
          <p:nvPr>
            <p:ph idx="1"/>
          </p:nvPr>
        </p:nvSpPr>
        <p:spPr>
          <a:xfrm>
            <a:off x="5349875" y="2928938"/>
            <a:ext cx="3336925" cy="2419350"/>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On civil construction worksites, meteorological data can have a huge impact on the tasks and activities that are undertaken. </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To access meteorological data use a reputable website such as www.bom.gov.au.</a:t>
            </a:r>
            <a:r>
              <a:rPr lang="en-US" altLang="en-US" smtClean="0">
                <a:solidFill>
                  <a:srgbClr val="000000"/>
                </a:solidFill>
                <a:latin typeface="Arial Narrow" panose="020B0606020202030204" pitchFamily="34" charset="0"/>
                <a:ea typeface="ＭＳ Ｐゴシック" panose="020B0600070205080204" pitchFamily="34" charset="-128"/>
              </a:rPr>
              <a:t> </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vlc bad weather.jpg"/>
          <p:cNvPicPr>
            <a:picLocks noChangeAspect="1"/>
          </p:cNvPicPr>
          <p:nvPr/>
        </p:nvPicPr>
        <p:blipFill>
          <a:blip r:embed="rId3">
            <a:extLst>
              <a:ext uri="{28A0092B-C50C-407E-A947-70E740481C1C}">
                <a14:useLocalDpi xmlns:a14="http://schemas.microsoft.com/office/drawing/2010/main" val="0"/>
              </a:ext>
            </a:extLst>
          </a:blip>
          <a:srcRect l="-374" r="604" b="5312"/>
          <a:stretch>
            <a:fillRect/>
          </a:stretch>
        </p:blipFill>
        <p:spPr bwMode="auto">
          <a:xfrm>
            <a:off x="1541463" y="2717800"/>
            <a:ext cx="3632200"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541463" y="1693863"/>
            <a:ext cx="714533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This data includes rainfall, humidity, temperature, wind and night conditions such as frosts and fogs. Having a good understanding of this data allows you to plan your daily activities more successfully.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1.4.4 ENGINEERING SURVEY PRINCIPLES AND DATA</a:t>
            </a:r>
            <a:endParaRPr lang="en-US" dirty="0">
              <a:ea typeface="+mj-ea"/>
            </a:endParaRPr>
          </a:p>
        </p:txBody>
      </p:sp>
      <p:sp>
        <p:nvSpPr>
          <p:cNvPr id="3" name="Content Placeholder 2"/>
          <p:cNvSpPr>
            <a:spLocks noGrp="1"/>
          </p:cNvSpPr>
          <p:nvPr>
            <p:ph idx="1"/>
          </p:nvPr>
        </p:nvSpPr>
        <p:spPr>
          <a:xfrm>
            <a:off x="1541463" y="1789113"/>
            <a:ext cx="7145337" cy="9239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Engineering surveys are a very important aspect of supervising civil works. Without appropriate surveys for setting out works, monitoring progress and for conforming completed components, the job will be made much more difficult.</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Man surveying groun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913063"/>
            <a:ext cx="4695825" cy="312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1.4.4 ENGINEERING SURVEY PRINCIPLES AND DATA</a:t>
            </a:r>
            <a:endParaRPr lang="en-US" dirty="0">
              <a:ea typeface="+mj-ea"/>
            </a:endParaRPr>
          </a:p>
        </p:txBody>
      </p:sp>
      <p:sp>
        <p:nvSpPr>
          <p:cNvPr id="3" name="Content Placeholder 2"/>
          <p:cNvSpPr>
            <a:spLocks noGrp="1"/>
          </p:cNvSpPr>
          <p:nvPr>
            <p:ph idx="1"/>
          </p:nvPr>
        </p:nvSpPr>
        <p:spPr>
          <a:xfrm>
            <a:off x="1541463" y="1417638"/>
            <a:ext cx="7145337" cy="6461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 lot of civil works tasks rely on accurate survey and level points to achieve the work targets. For example:</a:t>
            </a:r>
            <a:r>
              <a:rPr lang="en-US" altLang="en-US" smtClean="0">
                <a:latin typeface="Arial Narrow" panose="020B0606020202030204" pitchFamily="34" charset="0"/>
                <a:ea typeface="ＭＳ Ｐゴシック" panose="020B0600070205080204" pitchFamily="34" charset="-128"/>
              </a:rPr>
              <a:t> </a:t>
            </a:r>
          </a:p>
        </p:txBody>
      </p:sp>
      <p:sp>
        <p:nvSpPr>
          <p:cNvPr id="5" name="Rectangle 4"/>
          <p:cNvSpPr>
            <a:spLocks noChangeArrowheads="1"/>
          </p:cNvSpPr>
          <p:nvPr/>
        </p:nvSpPr>
        <p:spPr bwMode="auto">
          <a:xfrm>
            <a:off x="1541463" y="5349875"/>
            <a:ext cx="714533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latin typeface="Arial Narrow" panose="020B0606020202030204" pitchFamily="34" charset="0"/>
                <a:ea typeface="MS Mincho" panose="02020609040205080304" pitchFamily="49" charset="-128"/>
              </a:rPr>
              <a:t>Site engineering survey data is used in monitoring the progress of the job. Survey and levelling reports contribute to part of the lot records. These are also used as a historical record for the project.</a:t>
            </a:r>
            <a:r>
              <a:rPr lang="en-US" altLang="en-US" sz="1600">
                <a:latin typeface="Times New Roman" panose="02020603050405020304" pitchFamily="18" charset="0"/>
                <a:ea typeface="ＭＳ Ｐゴシック" panose="020B0600070205080204" pitchFamily="34" charset="-128"/>
              </a:rPr>
              <a:t> </a:t>
            </a:r>
          </a:p>
        </p:txBody>
      </p:sp>
      <p:pic>
        <p:nvPicPr>
          <p:cNvPr id="6" name="Picture 5" descr="RIICWM401B 1.4.4 pg 17.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65313" y="2159000"/>
            <a:ext cx="6480175" cy="311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1.4.4.1 LARGE STRUCTURES AND INFRASTRUCTURE WORKS</a:t>
            </a:r>
            <a:endParaRPr lang="en-US" dirty="0">
              <a:ea typeface="+mj-ea"/>
            </a:endParaRPr>
          </a:p>
        </p:txBody>
      </p:sp>
      <p:sp>
        <p:nvSpPr>
          <p:cNvPr id="3" name="Content Placeholder 2"/>
          <p:cNvSpPr>
            <a:spLocks noGrp="1"/>
          </p:cNvSpPr>
          <p:nvPr>
            <p:ph idx="1"/>
          </p:nvPr>
        </p:nvSpPr>
        <p:spPr>
          <a:xfrm>
            <a:off x="1541463" y="1417638"/>
            <a:ext cx="7145337" cy="17541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In the case of large structures that may have a design life long beyond the duration of the project such as pavements, dams and bridges, survey data can prove valuable where defects and faults may occur in the future.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Survey data for large infrastructure works is monitored after the end of the works to assess the need for maintenance or to indicate potential problems.</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Civil construction sit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1188" y="3376613"/>
            <a:ext cx="3382962"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1.4.4.1 LARGE STRUCTURES AND INFRASTRUCTURE WORKS</a:t>
            </a:r>
            <a:endParaRPr lang="en-US" dirty="0">
              <a:ea typeface="+mj-ea"/>
            </a:endParaRPr>
          </a:p>
        </p:txBody>
      </p:sp>
      <p:sp>
        <p:nvSpPr>
          <p:cNvPr id="3" name="Content Placeholder 2"/>
          <p:cNvSpPr>
            <a:spLocks noGrp="1"/>
          </p:cNvSpPr>
          <p:nvPr>
            <p:ph idx="1"/>
          </p:nvPr>
        </p:nvSpPr>
        <p:spPr>
          <a:xfrm>
            <a:off x="1541463" y="2295525"/>
            <a:ext cx="3894137" cy="20621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is most evident where changing conditions may occur such as in the case of dams that may not have water to full capacity all the time, during drought conditions or following spill over events.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survey data provides an ongoing record of the integrity and stability of the structure.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workers supervisors mine meeting discussion inspection hard hat clipboard 90308954 cropped.jpg"/>
          <p:cNvPicPr>
            <a:picLocks noChangeAspect="1"/>
          </p:cNvPicPr>
          <p:nvPr/>
        </p:nvPicPr>
        <p:blipFill>
          <a:blip r:embed="rId3">
            <a:extLst>
              <a:ext uri="{28A0092B-C50C-407E-A947-70E740481C1C}">
                <a14:useLocalDpi xmlns:a14="http://schemas.microsoft.com/office/drawing/2010/main" val="0"/>
              </a:ext>
            </a:extLst>
          </a:blip>
          <a:srcRect l="9171" t="11137" r="1591"/>
          <a:stretch>
            <a:fillRect/>
          </a:stretch>
        </p:blipFill>
        <p:spPr bwMode="auto">
          <a:xfrm>
            <a:off x="5611813" y="2316163"/>
            <a:ext cx="3074987"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 descr="worker supervisor think write clipboard ppe hard hat 14774613_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0250" y="3505200"/>
            <a:ext cx="2657475" cy="255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1.4.5 MATERIAL PROPERTIES AND TEST RESULTS</a:t>
            </a:r>
            <a:endParaRPr lang="en-US" dirty="0">
              <a:ea typeface="+mj-ea"/>
            </a:endParaRPr>
          </a:p>
        </p:txBody>
      </p:sp>
      <p:sp>
        <p:nvSpPr>
          <p:cNvPr id="3" name="Content Placeholder 2"/>
          <p:cNvSpPr>
            <a:spLocks noGrp="1"/>
          </p:cNvSpPr>
          <p:nvPr>
            <p:ph idx="1"/>
          </p:nvPr>
        </p:nvSpPr>
        <p:spPr>
          <a:xfrm>
            <a:off x="1541463" y="3843338"/>
            <a:ext cx="4065587" cy="12001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Interpretation of these results and requirements will allow you to ensure the correct materials are being used in the correct manner for the required results.</a:t>
            </a:r>
            <a:endParaRPr lang="en-US" altLang="en-US" smtClean="0">
              <a:latin typeface="Arial Narrow" panose="020B0606020202030204" pitchFamily="34" charset="0"/>
              <a:ea typeface="ＭＳ Ｐゴシック" panose="020B0600070205080204" pitchFamily="34" charset="-128"/>
            </a:endParaRPr>
          </a:p>
        </p:txBody>
      </p:sp>
      <p:sp>
        <p:nvSpPr>
          <p:cNvPr id="43012" name="Rectangle 3"/>
          <p:cNvSpPr>
            <a:spLocks noChangeArrowheads="1"/>
          </p:cNvSpPr>
          <p:nvPr/>
        </p:nvSpPr>
        <p:spPr bwMode="auto">
          <a:xfrm>
            <a:off x="1541463" y="1970088"/>
            <a:ext cx="7145337" cy="158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Sources of materials should be identified before work commences.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Often this identification will be done while engineering surveys are being completed or will be done by the purchasing or procurement department if materials need to be purchased.</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43012"/>
                                        </p:tgtEl>
                                        <p:attrNameLst>
                                          <p:attrName>style.visibility</p:attrName>
                                        </p:attrNameLst>
                                      </p:cBhvr>
                                      <p:to>
                                        <p:strVal val="visible"/>
                                      </p:to>
                                    </p:set>
                                    <p:animEffect transition="in" filter="dissolve">
                                      <p:cBhvr>
                                        <p:cTn id="13" dur="1000"/>
                                        <p:tgtEl>
                                          <p:spTgt spid="43012"/>
                                        </p:tgtEl>
                                      </p:cBhvr>
                                    </p:animEffect>
                                  </p:childTnLst>
                                </p:cTn>
                              </p:par>
                              <p:par>
                                <p:cTn id="14" presetID="9" presetClass="entr" presetSubtype="0" fill="hold" nodeType="withEffect">
                                  <p:stCondLst>
                                    <p:cond delay="0"/>
                                  </p:stCondLst>
                                  <p:childTnLst>
                                    <p:set>
                                      <p:cBhvr>
                                        <p:cTn id="15" dur="1" fill="hold">
                                          <p:stCondLst>
                                            <p:cond delay="0"/>
                                          </p:stCondLst>
                                        </p:cTn>
                                        <p:tgtEl>
                                          <p:spTgt spid="43009"/>
                                        </p:tgtEl>
                                        <p:attrNameLst>
                                          <p:attrName>style.visibility</p:attrName>
                                        </p:attrNameLst>
                                      </p:cBhvr>
                                      <p:to>
                                        <p:strVal val="visible"/>
                                      </p:to>
                                    </p:set>
                                    <p:animEffect transition="in" filter="dissolve">
                                      <p:cBhvr>
                                        <p:cTn id="16" dur="1000"/>
                                        <p:tgtEl>
                                          <p:spTgt spid="430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30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1.4.6 ROAD GEOMETRY</a:t>
            </a:r>
            <a:endParaRPr lang="en-US" dirty="0">
              <a:ea typeface="+mj-ea"/>
            </a:endParaRPr>
          </a:p>
        </p:txBody>
      </p:sp>
      <p:sp>
        <p:nvSpPr>
          <p:cNvPr id="3" name="Content Placeholder 2"/>
          <p:cNvSpPr>
            <a:spLocks noGrp="1"/>
          </p:cNvSpPr>
          <p:nvPr>
            <p:ph idx="1"/>
          </p:nvPr>
        </p:nvSpPr>
        <p:spPr>
          <a:xfrm>
            <a:off x="5232400" y="1957388"/>
            <a:ext cx="3454400" cy="26971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Road geometry is the phrase used to describe the shape, slope and gradient of the road.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slope and gradient of the road will be expressed as either a percentage or a comparison i.e. 500:1 meaning for every 500 metres along the road, the road will rise for 1 metre.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ivil construction site 2026304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25663"/>
            <a:ext cx="3571875"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919663"/>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Road geometry will be determined by the engineers and designers and will be contained in the specifications.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1.4.6 ROAD GEOMETRY</a:t>
            </a:r>
            <a:endParaRPr lang="en-US" dirty="0">
              <a:ea typeface="+mj-ea"/>
            </a:endParaRPr>
          </a:p>
        </p:txBody>
      </p:sp>
      <p:sp>
        <p:nvSpPr>
          <p:cNvPr id="3" name="Content Placeholder 2"/>
          <p:cNvSpPr>
            <a:spLocks noGrp="1"/>
          </p:cNvSpPr>
          <p:nvPr>
            <p:ph idx="1"/>
          </p:nvPr>
        </p:nvSpPr>
        <p:spPr>
          <a:xfrm>
            <a:off x="1541463" y="2233613"/>
            <a:ext cx="4075112"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You will need to identify the geometry from the plans and relay the geometry requirements to the grader or other plant operators.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Road geometry is an important aspect of road building as it is the geometry that determines how water is drained off the surface, how vehicles will drive around curves in the road and the general safe usability of the road.</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checking the plans.jpg"/>
          <p:cNvPicPr>
            <a:picLocks noChangeAspect="1"/>
          </p:cNvPicPr>
          <p:nvPr/>
        </p:nvPicPr>
        <p:blipFill>
          <a:blip r:embed="rId2">
            <a:extLst>
              <a:ext uri="{28A0092B-C50C-407E-A947-70E740481C1C}">
                <a14:useLocalDpi xmlns:a14="http://schemas.microsoft.com/office/drawing/2010/main" val="0"/>
              </a:ext>
            </a:extLst>
          </a:blip>
          <a:srcRect l="3728" r="1601"/>
          <a:stretch>
            <a:fillRect/>
          </a:stretch>
        </p:blipFill>
        <p:spPr bwMode="auto">
          <a:xfrm>
            <a:off x="5746750" y="2341563"/>
            <a:ext cx="29400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1.4.7 TYPES OF ASPHALT</a:t>
            </a:r>
            <a:endParaRPr lang="en-US" dirty="0">
              <a:ea typeface="+mj-ea"/>
            </a:endParaRPr>
          </a:p>
        </p:txBody>
      </p:sp>
      <p:sp>
        <p:nvSpPr>
          <p:cNvPr id="3" name="Content Placeholder 2"/>
          <p:cNvSpPr>
            <a:spLocks noGrp="1"/>
          </p:cNvSpPr>
          <p:nvPr>
            <p:ph idx="1"/>
          </p:nvPr>
        </p:nvSpPr>
        <p:spPr>
          <a:xfrm>
            <a:off x="4948238" y="2274888"/>
            <a:ext cx="3738562" cy="17541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Asphalt is a common product used for surfacing and maintaining roads or areas where high traffic (both vehicle and pedestrian) may occur.</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most common type of asphalt used in civil construction is dense graded asphalt. </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road works construction bitumen 953731_xl.jpg"/>
          <p:cNvPicPr>
            <a:picLocks noChangeAspect="1"/>
          </p:cNvPicPr>
          <p:nvPr/>
        </p:nvPicPr>
        <p:blipFill>
          <a:blip r:embed="rId2">
            <a:extLst>
              <a:ext uri="{28A0092B-C50C-407E-A947-70E740481C1C}">
                <a14:useLocalDpi xmlns:a14="http://schemas.microsoft.com/office/drawing/2010/main" val="0"/>
              </a:ext>
            </a:extLst>
          </a:blip>
          <a:srcRect b="6055"/>
          <a:stretch>
            <a:fillRect/>
          </a:stretch>
        </p:blipFill>
        <p:spPr bwMode="auto">
          <a:xfrm>
            <a:off x="1541463" y="2274888"/>
            <a:ext cx="319246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668838"/>
            <a:ext cx="71453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This is also known as hot mix, AC (asphalt concrete), and BC (bitumen concrete).</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1.4.7 TYPES OF ASPHALT</a:t>
            </a:r>
            <a:endParaRPr lang="en-US" dirty="0">
              <a:ea typeface="+mj-ea"/>
            </a:endParaRPr>
          </a:p>
        </p:txBody>
      </p:sp>
      <p:sp>
        <p:nvSpPr>
          <p:cNvPr id="3" name="Content Placeholder 2"/>
          <p:cNvSpPr>
            <a:spLocks noGrp="1"/>
          </p:cNvSpPr>
          <p:nvPr>
            <p:ph idx="1"/>
          </p:nvPr>
        </p:nvSpPr>
        <p:spPr>
          <a:xfrm>
            <a:off x="1541463" y="1963738"/>
            <a:ext cx="4424362"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Application of the asphalt is done at temperatures over 70 degrees Celsius. Asphalts must be placed and compacted hot to ensure that the product can be worked correctly and so that the performance is kept at a high level.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As the asphalt cools down, it hardens which significantly reduces the workability of the product.</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Close up of roller and bituman.jpg"/>
          <p:cNvPicPr>
            <a:picLocks noChangeAspect="1"/>
          </p:cNvPicPr>
          <p:nvPr/>
        </p:nvPicPr>
        <p:blipFill>
          <a:blip r:embed="rId2">
            <a:extLst>
              <a:ext uri="{28A0092B-C50C-407E-A947-70E740481C1C}">
                <a14:useLocalDpi xmlns:a14="http://schemas.microsoft.com/office/drawing/2010/main" val="0"/>
              </a:ext>
            </a:extLst>
          </a:blip>
          <a:srcRect l="17931" r="12175"/>
          <a:stretch>
            <a:fillRect/>
          </a:stretch>
        </p:blipFill>
        <p:spPr bwMode="auto">
          <a:xfrm>
            <a:off x="6062663" y="1963738"/>
            <a:ext cx="2624137"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4672013"/>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Layer thickness is important. Usually, asphalt is placed in layers so that the correct compaction can be achieved.</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1.4.7 TYPES OF ASPHALT</a:t>
            </a:r>
            <a:endParaRPr lang="en-US" dirty="0">
              <a:ea typeface="+mj-ea"/>
            </a:endParaRPr>
          </a:p>
        </p:txBody>
      </p:sp>
      <p:sp>
        <p:nvSpPr>
          <p:cNvPr id="3" name="Content Placeholder 2"/>
          <p:cNvSpPr>
            <a:spLocks noGrp="1"/>
          </p:cNvSpPr>
          <p:nvPr>
            <p:ph idx="1"/>
          </p:nvPr>
        </p:nvSpPr>
        <p:spPr>
          <a:xfrm>
            <a:off x="4257675" y="2179638"/>
            <a:ext cx="4424363" cy="17541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asphalt mix design will account for different characteristics and different applications. Asphalt may have bitumen or polymer binders. The correct mix design must be applied to the task to reduce the risk of defects and failure and to correctly meet specification requirements.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street pothole repair worker maunal  116869684.jpg"/>
          <p:cNvPicPr>
            <a:picLocks noChangeAspect="1"/>
          </p:cNvPicPr>
          <p:nvPr/>
        </p:nvPicPr>
        <p:blipFill>
          <a:blip r:embed="rId2">
            <a:extLst>
              <a:ext uri="{28A0092B-C50C-407E-A947-70E740481C1C}">
                <a14:useLocalDpi xmlns:a14="http://schemas.microsoft.com/office/drawing/2010/main" val="0"/>
              </a:ext>
            </a:extLst>
          </a:blip>
          <a:srcRect l="6989" r="5084"/>
          <a:stretch>
            <a:fillRect/>
          </a:stretch>
        </p:blipFill>
        <p:spPr bwMode="auto">
          <a:xfrm>
            <a:off x="1541463" y="2179638"/>
            <a:ext cx="2568575"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229100"/>
            <a:ext cx="71405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When using any asphalt products, it is important to know and understand the safety requirements for working with hot products. Bitumen and asphalt burns can be very severe, so everyone must be aware of the handling requirements.</a:t>
            </a:r>
            <a:r>
              <a:rPr lang="en-US" altLang="en-US" sz="1600">
                <a:solidFill>
                  <a:srgbClr val="000000"/>
                </a:solidFill>
                <a:latin typeface="Arial Narrow" panose="020B0606020202030204" pitchFamily="34" charset="0"/>
                <a:ea typeface="ＭＳ Ｐゴシック" panose="020B0600070205080204" pitchFamily="3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upervisor worker documents checklist report writing 3825961_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76925" y="3382963"/>
            <a:ext cx="3136900" cy="296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1.4.8 SITE HAZARDS, CONSTRAINTS AND CONDITIONS</a:t>
            </a:r>
            <a:endParaRPr lang="en-US" dirty="0">
              <a:ea typeface="+mj-ea"/>
            </a:endParaRPr>
          </a:p>
        </p:txBody>
      </p:sp>
      <p:sp>
        <p:nvSpPr>
          <p:cNvPr id="3" name="Content Placeholder 2"/>
          <p:cNvSpPr>
            <a:spLocks noGrp="1"/>
          </p:cNvSpPr>
          <p:nvPr>
            <p:ph idx="1"/>
          </p:nvPr>
        </p:nvSpPr>
        <p:spPr>
          <a:xfrm>
            <a:off x="1541463" y="3505200"/>
            <a:ext cx="4065587" cy="1784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Constraints and conditions are those factors that will or may impact on the activities.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impact could be through actions that need to be taken, areas that need to be avoided or resource and material choices.</a:t>
            </a:r>
            <a:endParaRPr lang="en-US" altLang="en-US" smtClean="0">
              <a:latin typeface="Arial Narrow" panose="020B0606020202030204" pitchFamily="34" charset="0"/>
              <a:ea typeface="ＭＳ Ｐゴシック" panose="020B0600070205080204" pitchFamily="34" charset="-128"/>
            </a:endParaRPr>
          </a:p>
        </p:txBody>
      </p:sp>
      <p:sp>
        <p:nvSpPr>
          <p:cNvPr id="7" name="Rectangle 6"/>
          <p:cNvSpPr>
            <a:spLocks noChangeArrowheads="1"/>
          </p:cNvSpPr>
          <p:nvPr/>
        </p:nvSpPr>
        <p:spPr bwMode="auto">
          <a:xfrm>
            <a:off x="1541463" y="1519238"/>
            <a:ext cx="7145337" cy="16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These could include known hazards, constraints and conditions or the hazards that have the potential to occur.</a:t>
            </a:r>
            <a:endParaRPr lang="en-US" altLang="en-US" sz="16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 </a:t>
            </a:r>
            <a:endParaRPr lang="en-US" altLang="en-US" sz="16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Hazard identification should be an activity that is undertaken by every member of the team, but as a supervisor it is your responsibility to ensure you and your team are undertaking regular hazard identification actions.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1.4.9 SITE CULTURAL AND HERITAGE INFORMATION</a:t>
            </a:r>
            <a:endParaRPr lang="en-US" dirty="0">
              <a:ea typeface="+mj-ea"/>
            </a:endParaRPr>
          </a:p>
        </p:txBody>
      </p:sp>
      <p:sp>
        <p:nvSpPr>
          <p:cNvPr id="3" name="Content Placeholder 2"/>
          <p:cNvSpPr>
            <a:spLocks noGrp="1"/>
          </p:cNvSpPr>
          <p:nvPr>
            <p:ph idx="1"/>
          </p:nvPr>
        </p:nvSpPr>
        <p:spPr>
          <a:xfrm>
            <a:off x="4492625" y="2276475"/>
            <a:ext cx="4194175" cy="17541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data is the information that relates to the history of the area in which you are working.</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Often when the local population object to the construction of the project, they will use cultural, environmental or heritage grounds.</a:t>
            </a:r>
            <a:endParaRPr lang="en-US" altLang="en-US" smtClean="0">
              <a:latin typeface="Arial Narrow" panose="020B0606020202030204" pitchFamily="34" charset="0"/>
              <a:ea typeface="ＭＳ Ｐゴシック" panose="020B0600070205080204" pitchFamily="34" charset="-128"/>
            </a:endParaRPr>
          </a:p>
        </p:txBody>
      </p:sp>
      <p:pic>
        <p:nvPicPr>
          <p:cNvPr id="54277" name="Picture 5" descr="Heritage listed 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76475"/>
            <a:ext cx="2832100" cy="212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541463" y="4462463"/>
            <a:ext cx="71453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Cultural and heritage data may form some of the constraints and conditions on the site that affect what resources are used, the areas where access needs to be restricted and other factors.</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4277"/>
                                        </p:tgtEl>
                                        <p:attrNameLst>
                                          <p:attrName>style.visibility</p:attrName>
                                        </p:attrNameLst>
                                      </p:cBhvr>
                                      <p:to>
                                        <p:strVal val="visible"/>
                                      </p:to>
                                    </p:set>
                                    <p:animEffect transition="in" filter="dissolve">
                                      <p:cBhvr>
                                        <p:cTn id="13" dur="1000"/>
                                        <p:tgtEl>
                                          <p:spTgt spid="5427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1.4.9 SITE CULTURAL AND HERITAGE INFORMATION</a:t>
            </a:r>
            <a:endParaRPr lang="en-US" dirty="0">
              <a:ea typeface="+mj-ea"/>
            </a:endParaRPr>
          </a:p>
        </p:txBody>
      </p:sp>
      <p:sp>
        <p:nvSpPr>
          <p:cNvPr id="3" name="Content Placeholder 2"/>
          <p:cNvSpPr>
            <a:spLocks noGrp="1"/>
          </p:cNvSpPr>
          <p:nvPr>
            <p:ph idx="1"/>
          </p:nvPr>
        </p:nvSpPr>
        <p:spPr>
          <a:xfrm>
            <a:off x="1541463" y="2695575"/>
            <a:ext cx="3476625"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person is then able to assess the cultural and heritage value of any objects found on the site.</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As a supervisor you need to be aware of the impact the cultural and heritage data can have on the conditions in which your team is working.</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4" name="Picture 3" descr="refinery read clipboard worker coveralls hard hat pp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9725" y="2868613"/>
            <a:ext cx="3267075"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541463" y="2130425"/>
            <a:ext cx="7145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latin typeface="Arial Narrow" panose="020B0606020202030204" pitchFamily="34" charset="0"/>
                <a:ea typeface="ＭＳ Ｐゴシック" panose="020B0600070205080204" pitchFamily="34" charset="-128"/>
              </a:rPr>
              <a:t>A cultural and heritage officer may be appointed to work on some large sites. </a:t>
            </a:r>
            <a:endParaRPr lang="en-US" altLang="en-US" sz="1600">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1000"/>
                                        <p:tgtEl>
                                          <p:spTgt spid="8"/>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1.4.10 CIVIL CONSTRUCTION SEQUENCING</a:t>
            </a:r>
            <a:endParaRPr lang="en-US" dirty="0">
              <a:ea typeface="+mj-ea"/>
            </a:endParaRPr>
          </a:p>
        </p:txBody>
      </p:sp>
      <p:sp>
        <p:nvSpPr>
          <p:cNvPr id="3" name="Content Placeholder 2"/>
          <p:cNvSpPr>
            <a:spLocks noGrp="1"/>
          </p:cNvSpPr>
          <p:nvPr>
            <p:ph idx="1"/>
          </p:nvPr>
        </p:nvSpPr>
        <p:spPr>
          <a:xfrm>
            <a:off x="4851400" y="2139950"/>
            <a:ext cx="3835400" cy="32924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Knowing the sequence of work activities allows you to plan effectively. For example: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t>
            </a:r>
            <a:r>
              <a:rPr lang="en-AU" altLang="en-US" b="1" smtClean="0">
                <a:latin typeface="Arial Narrow" panose="020B0606020202030204" pitchFamily="34" charset="0"/>
                <a:ea typeface="ＭＳ Ｐゴシック" panose="020B0600070205080204" pitchFamily="34" charset="-128"/>
              </a:rPr>
              <a:t>Earthworks:</a:t>
            </a:r>
            <a:r>
              <a:rPr lang="en-AU" altLang="en-US" smtClean="0">
                <a:latin typeface="Arial Narrow" panose="020B0606020202030204" pitchFamily="34" charset="0"/>
                <a:ea typeface="ＭＳ Ｐゴシック" panose="020B0600070205080204" pitchFamily="34" charset="-128"/>
              </a:rPr>
              <a:t>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Mark out the work area.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Clear and grub – which is vegetation removal.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Topsoil removal.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Creation of contours, drains or next step in the</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construction process.</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excavator haul truck conservation earthworks civil 3628394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39950"/>
            <a:ext cx="3190875" cy="319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1.4.10 CIVIL CONSTRUCTION SEQUENCING</a:t>
            </a:r>
            <a:endParaRPr lang="en-US" dirty="0">
              <a:ea typeface="+mj-ea"/>
            </a:endParaRPr>
          </a:p>
        </p:txBody>
      </p:sp>
      <p:sp>
        <p:nvSpPr>
          <p:cNvPr id="3" name="Content Placeholder 2"/>
          <p:cNvSpPr>
            <a:spLocks noGrp="1"/>
          </p:cNvSpPr>
          <p:nvPr>
            <p:ph idx="1"/>
          </p:nvPr>
        </p:nvSpPr>
        <p:spPr>
          <a:xfrm>
            <a:off x="1541463" y="1828800"/>
            <a:ext cx="3514725" cy="3016250"/>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Roadwork Construction:</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Would follow the earthworks steps, but then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Formation of drain lines or contours.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Cut and fill to the needed level.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Compaction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Pavement layers.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road works construction civil backhoe loader barriers safety 14047557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395538"/>
            <a:ext cx="3505200" cy="263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1.4.10 CIVIL CONSTRUCTION SEQUENCING</a:t>
            </a:r>
            <a:endParaRPr lang="en-US" dirty="0">
              <a:ea typeface="+mj-ea"/>
            </a:endParaRPr>
          </a:p>
        </p:txBody>
      </p:sp>
      <p:sp>
        <p:nvSpPr>
          <p:cNvPr id="3" name="Content Placeholder 2"/>
          <p:cNvSpPr>
            <a:spLocks noGrp="1"/>
          </p:cNvSpPr>
          <p:nvPr>
            <p:ph idx="1"/>
          </p:nvPr>
        </p:nvSpPr>
        <p:spPr>
          <a:xfrm>
            <a:off x="5008563" y="1901825"/>
            <a:ext cx="3949700" cy="3940175"/>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Drainage:</a:t>
            </a:r>
            <a:r>
              <a:rPr lang="en-AU" altLang="en-US" smtClean="0">
                <a:latin typeface="Arial Narrow" panose="020B0606020202030204" pitchFamily="34" charset="0"/>
                <a:ea typeface="ＭＳ Ｐゴシック" panose="020B0600070205080204" pitchFamily="34" charset="-128"/>
              </a:rPr>
              <a:t> </a:t>
            </a:r>
          </a:p>
          <a:p>
            <a:pPr marL="0" indent="0">
              <a:buFontTx/>
              <a:buNone/>
            </a:pP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Would include the steps for earthworks then: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Form drain lines.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Form out the area to be worked in – that is build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the frame to hold the drain system.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Lay pipes, box drains or culverts.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Back fill.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Landscape appropriately.</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Civil construction drainage.jpg"/>
          <p:cNvPicPr>
            <a:picLocks noChangeAspect="1"/>
          </p:cNvPicPr>
          <p:nvPr/>
        </p:nvPicPr>
        <p:blipFill>
          <a:blip r:embed="rId2">
            <a:extLst>
              <a:ext uri="{28A0092B-C50C-407E-A947-70E740481C1C}">
                <a14:useLocalDpi xmlns:a14="http://schemas.microsoft.com/office/drawing/2010/main" val="0"/>
              </a:ext>
            </a:extLst>
          </a:blip>
          <a:srcRect l="10493" r="14035"/>
          <a:stretch>
            <a:fillRect/>
          </a:stretch>
        </p:blipFill>
        <p:spPr bwMode="auto">
          <a:xfrm>
            <a:off x="1684338" y="2124075"/>
            <a:ext cx="3048000" cy="302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2514600"/>
            <a:ext cx="3730625" cy="27082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most common calculations will be for: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Area.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Volume.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Percentage.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Grade.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Resource consumption figures.</a:t>
            </a:r>
            <a:endParaRPr lang="en-US" altLang="en-US" smtClean="0">
              <a:latin typeface="Arial Narrow" panose="020B0606020202030204" pitchFamily="34" charset="0"/>
              <a:ea typeface="ＭＳ Ｐゴシック" panose="020B0600070205080204" pitchFamily="34" charset="-128"/>
            </a:endParaRPr>
          </a:p>
        </p:txBody>
      </p:sp>
      <p:sp>
        <p:nvSpPr>
          <p:cNvPr id="6" name="Rectangle 5"/>
          <p:cNvSpPr>
            <a:spLocks noChangeArrowheads="1"/>
          </p:cNvSpPr>
          <p:nvPr/>
        </p:nvSpPr>
        <p:spPr bwMode="auto">
          <a:xfrm>
            <a:off x="1541463" y="1573213"/>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As a supervisor, you may be required to complete a variety of calculation tasks to determine quantities for materials required on the worksite.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pic>
        <p:nvPicPr>
          <p:cNvPr id="59398" name="Picture 6" descr="Generic calcula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4975" y="2578100"/>
            <a:ext cx="3019425"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9398"/>
                                        </p:tgtEl>
                                        <p:attrNameLst>
                                          <p:attrName>style.visibility</p:attrName>
                                        </p:attrNameLst>
                                      </p:cBhvr>
                                      <p:to>
                                        <p:strVal val="visible"/>
                                      </p:to>
                                    </p:set>
                                    <p:animEffect transition="in" filter="dissolve">
                                      <p:cBhvr>
                                        <p:cTn id="16" dur="10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573213"/>
            <a:ext cx="7145337" cy="369887"/>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Area</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RIICWM401B 1.4.11 pg 23.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4713" y="2062163"/>
            <a:ext cx="5122862" cy="355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541463" y="561657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If you were given an area, and you know one of the dimensions (e.g. width or length), you can work out the other factor.</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573213"/>
            <a:ext cx="7145337" cy="1138237"/>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Volume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Another common calculation is for volume. This is calculated by multiplying length x width x depth or height. That is, depth if it is hole or height if it is a pile.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RIICWM401B 1.4.11 pg 24.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92325" y="2784475"/>
            <a:ext cx="5148263"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5480050" y="2636838"/>
            <a:ext cx="3206750"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Once you have determined the volume of materials required, you will be able to work out the tonnage requirements, or tonnage usage.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To do this, multiply the volume required (in cubic metres) by the common materials weight in tonnes.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Haul truck dumping material.jpg"/>
          <p:cNvPicPr>
            <a:picLocks noChangeAspect="1"/>
          </p:cNvPicPr>
          <p:nvPr/>
        </p:nvPicPr>
        <p:blipFill>
          <a:blip r:embed="rId2">
            <a:extLst>
              <a:ext uri="{28A0092B-C50C-407E-A947-70E740481C1C}">
                <a14:useLocalDpi xmlns:a14="http://schemas.microsoft.com/office/drawing/2010/main" val="0"/>
              </a:ext>
            </a:extLst>
          </a:blip>
          <a:srcRect l="3998" r="7117" b="8559"/>
          <a:stretch>
            <a:fillRect/>
          </a:stretch>
        </p:blipFill>
        <p:spPr bwMode="auto">
          <a:xfrm>
            <a:off x="1541463" y="2566988"/>
            <a:ext cx="3773487" cy="258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962150"/>
            <a:ext cx="7145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b="1">
                <a:latin typeface="Arial Narrow" panose="020B0606020202030204" pitchFamily="34" charset="0"/>
                <a:ea typeface="ＭＳ Ｐゴシック" panose="020B0600070205080204" pitchFamily="34" charset="-128"/>
              </a:rPr>
              <a:t>Tonnage Requirements</a:t>
            </a:r>
            <a:endParaRPr lang="en-US" altLang="en-US" sz="1800">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573213"/>
            <a:ext cx="7145337" cy="3698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weights for common materials are shown in the table below.</a:t>
            </a:r>
            <a:endParaRPr lang="en-US" altLang="en-US" smtClean="0">
              <a:latin typeface="Arial Narrow" panose="020B0606020202030204" pitchFamily="34" charset="0"/>
              <a:ea typeface="ＭＳ Ｐゴシック" panose="020B0600070205080204" pitchFamily="34" charset="-128"/>
            </a:endParaRPr>
          </a:p>
        </p:txBody>
      </p:sp>
      <p:graphicFrame>
        <p:nvGraphicFramePr>
          <p:cNvPr id="6" name="Table 5"/>
          <p:cNvGraphicFramePr>
            <a:graphicFrameLocks noGrp="1"/>
          </p:cNvGraphicFramePr>
          <p:nvPr/>
        </p:nvGraphicFramePr>
        <p:xfrm>
          <a:off x="1541463" y="2149475"/>
          <a:ext cx="7145337" cy="3224213"/>
        </p:xfrm>
        <a:graphic>
          <a:graphicData uri="http://schemas.openxmlformats.org/drawingml/2006/table">
            <a:tbl>
              <a:tblPr firstRow="1" bandRow="1">
                <a:tableStyleId>{5C22544A-7EE6-4342-B048-85BDC9FD1C3A}</a:tableStyleId>
              </a:tblPr>
              <a:tblGrid>
                <a:gridCol w="1786334"/>
                <a:gridCol w="1786334"/>
                <a:gridCol w="1786334"/>
                <a:gridCol w="1786334"/>
              </a:tblGrid>
              <a:tr h="358246">
                <a:tc gridSpan="4">
                  <a:txBody>
                    <a:bodyPr/>
                    <a:lstStyle/>
                    <a:p>
                      <a:pPr algn="ctr">
                        <a:spcAft>
                          <a:spcPts val="0"/>
                        </a:spcAft>
                      </a:pPr>
                      <a:r>
                        <a:rPr lang="en-AU" sz="1800" b="1" dirty="0">
                          <a:solidFill>
                            <a:srgbClr val="FFFFFF"/>
                          </a:solidFill>
                          <a:effectLst/>
                          <a:latin typeface="Arial Narrow"/>
                          <a:ea typeface="MS Mincho"/>
                          <a:cs typeface="Times New Roman"/>
                        </a:rPr>
                        <a:t>Common Material Weights: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358246">
                <a:tc>
                  <a:txBody>
                    <a:bodyPr/>
                    <a:lstStyle/>
                    <a:p>
                      <a:pPr>
                        <a:spcAft>
                          <a:spcPts val="0"/>
                        </a:spcAft>
                      </a:pPr>
                      <a:r>
                        <a:rPr lang="en-AU" sz="1800" b="1" dirty="0">
                          <a:effectLst/>
                          <a:latin typeface="Arial Narrow"/>
                          <a:ea typeface="MS Mincho"/>
                          <a:cs typeface="Times New Roman"/>
                        </a:rPr>
                        <a:t>Bronze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8.5t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dirty="0">
                          <a:effectLst/>
                          <a:latin typeface="Arial Narrow"/>
                          <a:ea typeface="MS Mincho"/>
                          <a:cs typeface="Times New Roman"/>
                        </a:rPr>
                        <a:t>Lead</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11.4t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Clay</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1.9t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a:effectLst/>
                          <a:latin typeface="Arial Narrow"/>
                          <a:ea typeface="MS Mincho"/>
                          <a:cs typeface="Times New Roman"/>
                        </a:rPr>
                        <a:t>Lime (stone)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2.6t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Coal</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864kg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a:effectLst/>
                          <a:latin typeface="Arial Narrow"/>
                          <a:ea typeface="MS Mincho"/>
                          <a:cs typeface="Times New Roman"/>
                        </a:rPr>
                        <a:t>Sand, beach, dry</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2.0t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Concrete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2.4t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a:effectLst/>
                          <a:latin typeface="Arial Narrow"/>
                          <a:ea typeface="MS Mincho"/>
                          <a:cs typeface="Times New Roman"/>
                        </a:rPr>
                        <a:t>Sand, beach, wet</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2.3t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Earth</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1.9t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a:effectLst/>
                          <a:latin typeface="Arial Narrow"/>
                          <a:ea typeface="MS Mincho"/>
                          <a:cs typeface="Times New Roman"/>
                        </a:rPr>
                        <a:t>Sand, river, wet</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1.5t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Granite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2.6t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a:effectLst/>
                          <a:latin typeface="Arial Narrow"/>
                          <a:ea typeface="MS Mincho"/>
                          <a:cs typeface="Times New Roman"/>
                        </a:rPr>
                        <a:t>Shale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2.6t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a:effectLst/>
                          <a:latin typeface="Arial Narrow"/>
                          <a:ea typeface="MS Mincho"/>
                          <a:cs typeface="Times New Roman"/>
                        </a:rPr>
                        <a:t>Gypsum</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a:effectLst/>
                          <a:latin typeface="Arial Narrow"/>
                          <a:ea typeface="MS Mincho"/>
                          <a:cs typeface="Times New Roman"/>
                        </a:rPr>
                        <a:t>2.3t / cubic metre</a:t>
                      </a:r>
                      <a:endParaRPr lang="en-US" sz="180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dirty="0">
                          <a:effectLst/>
                          <a:latin typeface="Arial Narrow"/>
                          <a:ea typeface="MS Mincho"/>
                          <a:cs typeface="Times New Roman"/>
                        </a:rPr>
                        <a:t>Terracotta</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1.8t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58246">
                <a:tc>
                  <a:txBody>
                    <a:bodyPr/>
                    <a:lstStyle/>
                    <a:p>
                      <a:pPr>
                        <a:spcAft>
                          <a:spcPts val="0"/>
                        </a:spcAft>
                      </a:pPr>
                      <a:r>
                        <a:rPr lang="en-AU" sz="1800" b="1" dirty="0">
                          <a:effectLst/>
                          <a:latin typeface="Arial Narrow"/>
                          <a:ea typeface="MS Mincho"/>
                          <a:cs typeface="Times New Roman"/>
                        </a:rPr>
                        <a:t>Iron Ore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5.4t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b="1" dirty="0">
                          <a:effectLst/>
                          <a:latin typeface="Arial Narrow"/>
                          <a:ea typeface="MS Mincho"/>
                          <a:cs typeface="Times New Roman"/>
                        </a:rPr>
                        <a:t>Zinc</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7.0t / cubic metre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
        <p:nvSpPr>
          <p:cNvPr id="7" name="Rectangle 6"/>
          <p:cNvSpPr>
            <a:spLocks noChangeArrowheads="1"/>
          </p:cNvSpPr>
          <p:nvPr/>
        </p:nvSpPr>
        <p:spPr bwMode="auto">
          <a:xfrm>
            <a:off x="1541463" y="5621338"/>
            <a:ext cx="71453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latin typeface="Arial Narrow" panose="020B0606020202030204" pitchFamily="34" charset="0"/>
                <a:ea typeface="MS Mincho" panose="02020609040205080304" pitchFamily="49" charset="-128"/>
              </a:rPr>
              <a:t>Note: Clay is more cohesive and harder to excavate, push and spread than topsoil.</a:t>
            </a:r>
            <a:endParaRPr lang="en-US" altLang="en-US" sz="1600">
              <a:latin typeface="Arial Narrow" panose="020B0606020202030204" pitchFamily="34" charset="0"/>
              <a:ea typeface="MS Mincho" panose="02020609040205080304" pitchFamily="49"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417638"/>
            <a:ext cx="7145337" cy="701675"/>
          </a:xfrm>
        </p:spPr>
        <p:txBody>
          <a:bodyPr>
            <a:spAutoFit/>
          </a:bodyPr>
          <a:lstStyle/>
          <a:p>
            <a:pPr marL="0" indent="0">
              <a:buFontTx/>
              <a:buNone/>
            </a:pPr>
            <a:r>
              <a:rPr lang="en-AU" altLang="en-US" b="1" smtClean="0">
                <a:solidFill>
                  <a:srgbClr val="06519B"/>
                </a:solidFill>
                <a:latin typeface="Arial Narrow" panose="020B0606020202030204" pitchFamily="34" charset="0"/>
                <a:ea typeface="ＭＳ Ｐゴシック" panose="020B0600070205080204" pitchFamily="34" charset="-128"/>
              </a:rPr>
              <a:t>Percentage</a:t>
            </a:r>
            <a:endParaRPr lang="en-US" altLang="en-US" smtClean="0">
              <a:solidFill>
                <a:srgbClr val="06519B"/>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A percentage of a known figure is relatively easy to determine.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RIICWM401B 1.4.11 pg 24.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9713" y="2259013"/>
            <a:ext cx="4859337" cy="325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5594350"/>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latin typeface="Arial Narrow" panose="020B0606020202030204" pitchFamily="34" charset="0"/>
                <a:ea typeface="MS Mincho" panose="02020609040205080304" pitchFamily="49" charset="-128"/>
              </a:rPr>
              <a:t>Therefore 350 kg would be left at stockpile 1, while 650kgs would be in stockpile 2, (simple subtraction of 350 from 1000).</a:t>
            </a:r>
            <a:r>
              <a:rPr lang="en-US" altLang="en-US" sz="1600">
                <a:latin typeface="Times New Roman" panose="02020603050405020304" pitchFamily="18" charset="0"/>
                <a:ea typeface="ＭＳ Ｐゴシック" panose="020B0600070205080204" pitchFamily="3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417638"/>
            <a:ext cx="7145337" cy="1138237"/>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Grade</a:t>
            </a:r>
          </a:p>
          <a:p>
            <a:pPr marL="0" indent="0">
              <a:buFontTx/>
              <a:buNone/>
            </a:pPr>
            <a:r>
              <a:rPr lang="en-AU" altLang="en-US" smtClean="0">
                <a:latin typeface="Arial Narrow" panose="020B0606020202030204" pitchFamily="34" charset="0"/>
                <a:ea typeface="ＭＳ Ｐゴシック" panose="020B0600070205080204" pitchFamily="34" charset="-128"/>
              </a:rPr>
              <a:t>Grade is generally calculated using levelling equipment. The basic formula for grade is </a:t>
            </a:r>
            <a:r>
              <a:rPr lang="en-AU" altLang="en-US" b="1" smtClean="0">
                <a:latin typeface="Arial Narrow" panose="020B0606020202030204" pitchFamily="34" charset="0"/>
                <a:ea typeface="ＭＳ Ｐゴシック" panose="020B0600070205080204" pitchFamily="34" charset="-128"/>
              </a:rPr>
              <a:t>rise over run</a:t>
            </a:r>
            <a:r>
              <a:rPr lang="en-AU" altLang="en-US" smtClean="0">
                <a:latin typeface="Arial Narrow" panose="020B0606020202030204" pitchFamily="34" charset="0"/>
                <a:ea typeface="ＭＳ Ｐゴシック" panose="020B0600070205080204" pitchFamily="34" charset="-128"/>
              </a:rPr>
              <a:t>. That is, how high the road rises compared to a known distance.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grade = rise over ru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555875"/>
            <a:ext cx="5484812" cy="360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pic>
        <p:nvPicPr>
          <p:cNvPr id="4" name="Picture 3" descr="hand pen calculator.jpg"/>
          <p:cNvPicPr>
            <a:picLocks noChangeAspect="1"/>
          </p:cNvPicPr>
          <p:nvPr/>
        </p:nvPicPr>
        <p:blipFill>
          <a:blip r:embed="rId2">
            <a:extLst>
              <a:ext uri="{28A0092B-C50C-407E-A947-70E740481C1C}">
                <a14:useLocalDpi xmlns:a14="http://schemas.microsoft.com/office/drawing/2010/main" val="0"/>
              </a:ext>
            </a:extLst>
          </a:blip>
          <a:srcRect t="41850" b="13176"/>
          <a:stretch>
            <a:fillRect/>
          </a:stretch>
        </p:blipFill>
        <p:spPr bwMode="auto">
          <a:xfrm>
            <a:off x="1541463" y="2309813"/>
            <a:ext cx="3454400"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5186363" y="2309813"/>
            <a:ext cx="35004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There are other calculations that may be required depending on the type of work activity being performed, such as resource consumption figures.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4348163" y="2566988"/>
            <a:ext cx="4340225" cy="23701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Resource consumption, including required supply rates, refers to how much material is used or consumed and how quickly it can be resupplied, either from another location on the worksite or from an external supplier.</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It is important to know supply times from external suppliers as there may be a delay to the works if materials are not available when needed.</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onstruction site worker clipboard ppe supervisor inspect pipe excavator dozer  111945812.jpg"/>
          <p:cNvPicPr>
            <a:picLocks noChangeAspect="1"/>
          </p:cNvPicPr>
          <p:nvPr/>
        </p:nvPicPr>
        <p:blipFill>
          <a:blip r:embed="rId2">
            <a:extLst>
              <a:ext uri="{28A0092B-C50C-407E-A947-70E740481C1C}">
                <a14:useLocalDpi xmlns:a14="http://schemas.microsoft.com/office/drawing/2010/main" val="0"/>
              </a:ext>
            </a:extLst>
          </a:blip>
          <a:srcRect l="26967"/>
          <a:stretch>
            <a:fillRect/>
          </a:stretch>
        </p:blipFill>
        <p:spPr bwMode="auto">
          <a:xfrm>
            <a:off x="1541463" y="2706688"/>
            <a:ext cx="2732087"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1998663"/>
            <a:ext cx="71453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b="1">
                <a:latin typeface="Arial Narrow" panose="020B0606020202030204" pitchFamily="34" charset="0"/>
                <a:ea typeface="ＭＳ Ｐゴシック" panose="020B0600070205080204" pitchFamily="34" charset="-128"/>
              </a:rPr>
              <a:t>Resource Consumption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1.4.11 QUANTITY CALCULATION</a:t>
            </a:r>
            <a:endParaRPr lang="en-US" dirty="0">
              <a:ea typeface="+mj-ea"/>
            </a:endParaRPr>
          </a:p>
        </p:txBody>
      </p:sp>
      <p:sp>
        <p:nvSpPr>
          <p:cNvPr id="3" name="Content Placeholder 2"/>
          <p:cNvSpPr>
            <a:spLocks noGrp="1"/>
          </p:cNvSpPr>
          <p:nvPr>
            <p:ph idx="1"/>
          </p:nvPr>
        </p:nvSpPr>
        <p:spPr>
          <a:xfrm>
            <a:off x="1541463" y="1831975"/>
            <a:ext cx="4097337" cy="29733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Daily production figures will often be used as a guideline to work out consumption rates. Be aware, however, that not all materials are consumed at the same rate and supply rates may differ from worksite to worksite.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If you are unsure about how to correctly calculate any of these quantities or interpret resource consumption figures, your manager will be able to help you.</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Woman sitting on Rocks with hard hat taking notes.jpg"/>
          <p:cNvPicPr>
            <a:picLocks noChangeAspect="1"/>
          </p:cNvPicPr>
          <p:nvPr/>
        </p:nvPicPr>
        <p:blipFill>
          <a:blip r:embed="rId2">
            <a:extLst>
              <a:ext uri="{28A0092B-C50C-407E-A947-70E740481C1C}">
                <a14:useLocalDpi xmlns:a14="http://schemas.microsoft.com/office/drawing/2010/main" val="0"/>
              </a:ext>
            </a:extLst>
          </a:blip>
          <a:srcRect l="34032"/>
          <a:stretch>
            <a:fillRect/>
          </a:stretch>
        </p:blipFill>
        <p:spPr bwMode="auto">
          <a:xfrm>
            <a:off x="5738813" y="1831975"/>
            <a:ext cx="2947987"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5087938"/>
            <a:ext cx="71453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600">
                <a:latin typeface="Arial Narrow" panose="020B0606020202030204" pitchFamily="34" charset="0"/>
                <a:ea typeface="ＭＳ Ｐゴシック" panose="020B0600070205080204" pitchFamily="34" charset="-128"/>
              </a:rPr>
              <a:t>Different civil works applications will also use different formulas for determining calculations.</a:t>
            </a:r>
            <a:r>
              <a:rPr lang="en-US" altLang="en-US" sz="1600">
                <a:latin typeface="Arial Narrow" panose="020B0606020202030204" pitchFamily="34" charset="0"/>
                <a:ea typeface="ＭＳ Ｐゴシック" panose="020B0600070205080204" pitchFamily="3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1.4.12 ESTIMATION PRINCIPLES</a:t>
            </a:r>
            <a:endParaRPr lang="en-US" dirty="0">
              <a:ea typeface="+mj-ea"/>
            </a:endParaRPr>
          </a:p>
        </p:txBody>
      </p:sp>
      <p:sp>
        <p:nvSpPr>
          <p:cNvPr id="3" name="Content Placeholder 2"/>
          <p:cNvSpPr>
            <a:spLocks noGrp="1"/>
          </p:cNvSpPr>
          <p:nvPr>
            <p:ph idx="1"/>
          </p:nvPr>
        </p:nvSpPr>
        <p:spPr>
          <a:xfrm>
            <a:off x="1541463" y="2160588"/>
            <a:ext cx="3994150" cy="25225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On civil construction sites you will need to use different estimation techniques on occasions.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principle of estimation is to attempt to make an educated guess as to what amounts, distances or other unit of measurement is required.</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Commonly materials or time are the main factors that will require estimation.</a:t>
            </a:r>
            <a:r>
              <a:rPr lang="en-US" altLang="en-US" smtClean="0">
                <a:latin typeface="Arial Narrow" panose="020B0606020202030204" pitchFamily="34" charset="0"/>
                <a:ea typeface="ＭＳ Ｐゴシック" panose="020B0600070205080204" pitchFamily="34" charset="-128"/>
              </a:rPr>
              <a:t> </a:t>
            </a:r>
          </a:p>
        </p:txBody>
      </p:sp>
      <p:pic>
        <p:nvPicPr>
          <p:cNvPr id="5" name="Picture 4" descr="worker young man white hat thinking clipboard grey overalls stk311197rkn.jpg"/>
          <p:cNvPicPr>
            <a:picLocks noChangeAspect="1"/>
          </p:cNvPicPr>
          <p:nvPr/>
        </p:nvPicPr>
        <p:blipFill>
          <a:blip r:embed="rId2">
            <a:extLst>
              <a:ext uri="{28A0092B-C50C-407E-A947-70E740481C1C}">
                <a14:useLocalDpi xmlns:a14="http://schemas.microsoft.com/office/drawing/2010/main" val="0"/>
              </a:ext>
            </a:extLst>
          </a:blip>
          <a:srcRect l="27888"/>
          <a:stretch>
            <a:fillRect/>
          </a:stretch>
        </p:blipFill>
        <p:spPr bwMode="auto">
          <a:xfrm>
            <a:off x="5726113" y="2217738"/>
            <a:ext cx="2960687"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1.4.13 TASK SPECIFICATIONS</a:t>
            </a:r>
            <a:endParaRPr lang="en-US" dirty="0">
              <a:ea typeface="+mj-ea"/>
            </a:endParaRPr>
          </a:p>
        </p:txBody>
      </p:sp>
      <p:sp>
        <p:nvSpPr>
          <p:cNvPr id="3" name="Content Placeholder 2"/>
          <p:cNvSpPr>
            <a:spLocks noGrp="1"/>
          </p:cNvSpPr>
          <p:nvPr>
            <p:ph idx="1"/>
          </p:nvPr>
        </p:nvSpPr>
        <p:spPr>
          <a:xfrm>
            <a:off x="4779963" y="1979613"/>
            <a:ext cx="3906837"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information is how the activity is to be completed, based on your client’s requirements. It can be conveyed in site or task drawings, plans and documents.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Project specifications may give an acceptable range of data, but they may also be highly specific in what must be achieved.</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onstruction Manager with plans.jpg"/>
          <p:cNvPicPr>
            <a:picLocks noChangeAspect="1"/>
          </p:cNvPicPr>
          <p:nvPr/>
        </p:nvPicPr>
        <p:blipFill>
          <a:blip r:embed="rId2">
            <a:extLst>
              <a:ext uri="{28A0092B-C50C-407E-A947-70E740481C1C}">
                <a14:useLocalDpi xmlns:a14="http://schemas.microsoft.com/office/drawing/2010/main" val="0"/>
              </a:ext>
            </a:extLst>
          </a:blip>
          <a:srcRect l="1180" t="7742" r="28333"/>
          <a:stretch>
            <a:fillRect/>
          </a:stretch>
        </p:blipFill>
        <p:spPr bwMode="auto">
          <a:xfrm>
            <a:off x="1541463" y="1979613"/>
            <a:ext cx="3054350" cy="266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68947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When interpreting and sharing this information with members of your team, ensure you are just as clear and detailed about what must be achieved and how the requirements are to be met.</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1.4.14 CONTRACTORS AND OTHER ORGANISATIONS</a:t>
            </a:r>
            <a:endParaRPr lang="en-US" dirty="0">
              <a:ea typeface="+mj-ea"/>
            </a:endParaRPr>
          </a:p>
        </p:txBody>
      </p:sp>
      <p:sp>
        <p:nvSpPr>
          <p:cNvPr id="3" name="Content Placeholder 2"/>
          <p:cNvSpPr>
            <a:spLocks noGrp="1"/>
          </p:cNvSpPr>
          <p:nvPr>
            <p:ph idx="1"/>
          </p:nvPr>
        </p:nvSpPr>
        <p:spPr>
          <a:xfrm>
            <a:off x="1541463" y="2225675"/>
            <a:ext cx="330358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Different contractors and other organisations will have an impact on the activities undertaken on the site.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As a supervisor it is important that you understand the roles these others will play in the construction project and how their activities will impact the activities of your team.</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worker supervisor construction site communication meeting hard hats clipboard 79084898.jpg"/>
          <p:cNvPicPr>
            <a:picLocks noChangeAspect="1"/>
          </p:cNvPicPr>
          <p:nvPr/>
        </p:nvPicPr>
        <p:blipFill>
          <a:blip r:embed="rId2">
            <a:extLst>
              <a:ext uri="{28A0092B-C50C-407E-A947-70E740481C1C}">
                <a14:useLocalDpi xmlns:a14="http://schemas.microsoft.com/office/drawing/2010/main" val="0"/>
              </a:ext>
            </a:extLst>
          </a:blip>
          <a:srcRect l="9995" r="6108"/>
          <a:stretch>
            <a:fillRect/>
          </a:stretch>
        </p:blipFill>
        <p:spPr bwMode="auto">
          <a:xfrm>
            <a:off x="5056188" y="2109788"/>
            <a:ext cx="3630612"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1.4.14 CONTRACTORS AND OTHER ORGANISATIONS</a:t>
            </a:r>
            <a:endParaRPr lang="en-US" dirty="0">
              <a:ea typeface="+mj-ea"/>
            </a:endParaRPr>
          </a:p>
        </p:txBody>
      </p:sp>
      <p:sp>
        <p:nvSpPr>
          <p:cNvPr id="3" name="Content Placeholder 2"/>
          <p:cNvSpPr>
            <a:spLocks noGrp="1"/>
          </p:cNvSpPr>
          <p:nvPr>
            <p:ph idx="1"/>
          </p:nvPr>
        </p:nvSpPr>
        <p:spPr>
          <a:xfrm>
            <a:off x="5272088" y="2125663"/>
            <a:ext cx="3414712" cy="32924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On most projects there are various teams working on different stages of the project, with each team relying on the others to complete tasks on time so the next task can start on time.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Without a good working relationship between the various work teams, it can be extremely difficult to achieve a good end result without a significant amount of stress and anxiety.</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onstruction meeting discussion team group s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90750"/>
            <a:ext cx="3465512" cy="310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1.4.15 COORDINATION, TIMING AND BUDGETING</a:t>
            </a:r>
            <a:endParaRPr lang="en-US" dirty="0">
              <a:ea typeface="+mj-ea"/>
            </a:endParaRPr>
          </a:p>
        </p:txBody>
      </p:sp>
      <p:sp>
        <p:nvSpPr>
          <p:cNvPr id="3" name="Content Placeholder 2"/>
          <p:cNvSpPr>
            <a:spLocks noGrp="1"/>
          </p:cNvSpPr>
          <p:nvPr>
            <p:ph idx="1"/>
          </p:nvPr>
        </p:nvSpPr>
        <p:spPr>
          <a:xfrm>
            <a:off x="1541463" y="1597025"/>
            <a:ext cx="7145337" cy="12001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Coordination, timing and budgeting requirements need to be managed on a worksite to ensure all actions and activities are within the required costs and timeframes. Budgeting is a constant factor with all civil construction projects to ensure the project finishes within the financial constraints.</a:t>
            </a:r>
            <a:r>
              <a:rPr lang="en-US" altLang="en-US" smtClean="0">
                <a:latin typeface="Arial Narrow" panose="020B0606020202030204" pitchFamily="34" charset="0"/>
                <a:ea typeface="ＭＳ Ｐゴシック" panose="020B0600070205080204" pitchFamily="34" charset="-128"/>
              </a:rPr>
              <a:t> </a:t>
            </a:r>
          </a:p>
        </p:txBody>
      </p:sp>
      <p:pic>
        <p:nvPicPr>
          <p:cNvPr id="5" name="Picture 4" descr="civil construction road ramp highway 1299331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6063" y="3006725"/>
            <a:ext cx="4678362"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1.5 PREPARE JOB PLAN IN CONJUCTION WITH TEAM MEMBERS</a:t>
            </a:r>
            <a:endParaRPr lang="en-US" dirty="0">
              <a:ea typeface="+mj-ea"/>
            </a:endParaRPr>
          </a:p>
        </p:txBody>
      </p:sp>
      <p:sp>
        <p:nvSpPr>
          <p:cNvPr id="3" name="Content Placeholder 2"/>
          <p:cNvSpPr>
            <a:spLocks noGrp="1"/>
          </p:cNvSpPr>
          <p:nvPr>
            <p:ph idx="1"/>
          </p:nvPr>
        </p:nvSpPr>
        <p:spPr>
          <a:xfrm>
            <a:off x="1541463" y="2052638"/>
            <a:ext cx="7145337" cy="6445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Job plans are used in order to complete the tasks assigned to your team. There are a number of aspects to be considered when creating a job plan.</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Builders looking at plans.jpg"/>
          <p:cNvPicPr>
            <a:picLocks noChangeAspect="1"/>
          </p:cNvPicPr>
          <p:nvPr/>
        </p:nvPicPr>
        <p:blipFill>
          <a:blip r:embed="rId2">
            <a:extLst>
              <a:ext uri="{28A0092B-C50C-407E-A947-70E740481C1C}">
                <a14:useLocalDpi xmlns:a14="http://schemas.microsoft.com/office/drawing/2010/main" val="0"/>
              </a:ext>
            </a:extLst>
          </a:blip>
          <a:srcRect r="6239"/>
          <a:stretch>
            <a:fillRect/>
          </a:stretch>
        </p:blipFill>
        <p:spPr bwMode="auto">
          <a:xfrm>
            <a:off x="2746375" y="2697163"/>
            <a:ext cx="3940175" cy="310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TASK REQUIREMENTS</a:t>
            </a:r>
            <a:endParaRPr lang="en-US" dirty="0">
              <a:ea typeface="+mj-ea"/>
            </a:endParaRPr>
          </a:p>
        </p:txBody>
      </p:sp>
      <p:sp>
        <p:nvSpPr>
          <p:cNvPr id="3" name="Content Placeholder 2"/>
          <p:cNvSpPr>
            <a:spLocks noGrp="1"/>
          </p:cNvSpPr>
          <p:nvPr>
            <p:ph idx="1"/>
          </p:nvPr>
        </p:nvSpPr>
        <p:spPr>
          <a:xfrm>
            <a:off x="1541463" y="1728788"/>
            <a:ext cx="7145337" cy="3698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Task requirements should include: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RIICWM401B 1.5.1 pg 2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76425" y="2316163"/>
            <a:ext cx="6480175"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TASK REQUIREMENTS</a:t>
            </a:r>
            <a:endParaRPr lang="en-US" dirty="0">
              <a:ea typeface="+mj-ea"/>
            </a:endParaRPr>
          </a:p>
        </p:txBody>
      </p:sp>
      <p:sp>
        <p:nvSpPr>
          <p:cNvPr id="3" name="Content Placeholder 2"/>
          <p:cNvSpPr>
            <a:spLocks noGrp="1"/>
          </p:cNvSpPr>
          <p:nvPr>
            <p:ph idx="1"/>
          </p:nvPr>
        </p:nvSpPr>
        <p:spPr>
          <a:xfrm>
            <a:off x="1541463" y="2160588"/>
            <a:ext cx="3921125" cy="21415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Operational techniques will vary greatly from task to task and site to site due to the varying specifications and site requirements.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Flexibility in the application of techniques is essential to ensuring you are achieving the best possible results.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ivil Construction Site 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11813" y="2252663"/>
            <a:ext cx="3074987" cy="20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578350"/>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By selecting and assigning the most appropriate plant, equipment and personnel/workers to completing the tasks you will have better end result.</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TASK REQUIREMENTS</a:t>
            </a:r>
            <a:endParaRPr lang="en-US" dirty="0">
              <a:ea typeface="+mj-ea"/>
            </a:endParaRPr>
          </a:p>
        </p:txBody>
      </p:sp>
      <p:sp>
        <p:nvSpPr>
          <p:cNvPr id="3" name="Content Placeholder 2"/>
          <p:cNvSpPr>
            <a:spLocks noGrp="1"/>
          </p:cNvSpPr>
          <p:nvPr>
            <p:ph idx="1"/>
          </p:nvPr>
        </p:nvSpPr>
        <p:spPr>
          <a:xfrm>
            <a:off x="4935538" y="3130550"/>
            <a:ext cx="3746500" cy="20621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Sometimes it is necessary to assign a person to a task they are not yet competent in completing, so that they can develop the skills required.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If you need to do this, ensure you have a competent person assisting them to ensure the task is completed adequately.</a:t>
            </a:r>
            <a:endParaRPr lang="en-US" altLang="en-US" smtClean="0">
              <a:latin typeface="Arial Narrow" panose="020B0606020202030204" pitchFamily="34" charset="0"/>
              <a:ea typeface="ＭＳ Ｐゴシック" panose="020B0600070205080204" pitchFamily="34" charset="-128"/>
            </a:endParaRPr>
          </a:p>
        </p:txBody>
      </p:sp>
      <p:sp>
        <p:nvSpPr>
          <p:cNvPr id="7" name="Rectangle 6"/>
          <p:cNvSpPr>
            <a:spLocks noChangeArrowheads="1"/>
          </p:cNvSpPr>
          <p:nvPr/>
        </p:nvSpPr>
        <p:spPr bwMode="auto">
          <a:xfrm>
            <a:off x="1546225" y="1893888"/>
            <a:ext cx="7140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When evaluating which people should be working where, look at the strengths, skills, competencies and abilities of each person and assign them to tasks they are able to complete.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pic>
        <p:nvPicPr>
          <p:cNvPr id="77829" name="Picture 5" descr="CONSTRUCTION ONLY group meeting site workers plans ppe hi vis vests hard hat dv1961024 cropped"/>
          <p:cNvPicPr>
            <a:picLocks noChangeAspect="1" noChangeArrowheads="1"/>
          </p:cNvPicPr>
          <p:nvPr/>
        </p:nvPicPr>
        <p:blipFill>
          <a:blip r:embed="rId2">
            <a:extLst>
              <a:ext uri="{28A0092B-C50C-407E-A947-70E740481C1C}">
                <a14:useLocalDpi xmlns:a14="http://schemas.microsoft.com/office/drawing/2010/main" val="0"/>
              </a:ext>
            </a:extLst>
          </a:blip>
          <a:srcRect t="7272" b="4736"/>
          <a:stretch>
            <a:fillRect/>
          </a:stretch>
        </p:blipFill>
        <p:spPr bwMode="auto">
          <a:xfrm>
            <a:off x="1546225" y="2978150"/>
            <a:ext cx="3216275" cy="267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77829"/>
                                        </p:tgtEl>
                                        <p:attrNameLst>
                                          <p:attrName>style.visibility</p:attrName>
                                        </p:attrNameLst>
                                      </p:cBhvr>
                                      <p:to>
                                        <p:strVal val="visible"/>
                                      </p:to>
                                    </p:set>
                                    <p:animEffect transition="in" filter="dissolve">
                                      <p:cBhvr>
                                        <p:cTn id="16" dur="1000"/>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TASK REQUIREMENTS</a:t>
            </a:r>
            <a:endParaRPr lang="en-US" dirty="0">
              <a:ea typeface="+mj-ea"/>
            </a:endParaRPr>
          </a:p>
        </p:txBody>
      </p:sp>
      <p:sp>
        <p:nvSpPr>
          <p:cNvPr id="3" name="Content Placeholder 2"/>
          <p:cNvSpPr>
            <a:spLocks noGrp="1"/>
          </p:cNvSpPr>
          <p:nvPr>
            <p:ph idx="1"/>
          </p:nvPr>
        </p:nvSpPr>
        <p:spPr>
          <a:xfrm>
            <a:off x="1541463" y="2220913"/>
            <a:ext cx="3549650" cy="29733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Assigning plant and equipment to tasks is a straightforward process of ensuring best fit between the task and the available equipment, plant or machinery.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Knowing the capabilities of each item of plant or equipment that is being used on the site will allow you to select the most appropriate item to use in the civil works construction tasks.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Parked Civil Excavatordozers ripper .JPG"/>
          <p:cNvPicPr>
            <a:picLocks noChangeAspect="1"/>
          </p:cNvPicPr>
          <p:nvPr/>
        </p:nvPicPr>
        <p:blipFill>
          <a:blip r:embed="rId2">
            <a:extLst>
              <a:ext uri="{28A0092B-C50C-407E-A947-70E740481C1C}">
                <a14:useLocalDpi xmlns:a14="http://schemas.microsoft.com/office/drawing/2010/main" val="0"/>
              </a:ext>
            </a:extLst>
          </a:blip>
          <a:srcRect r="5843"/>
          <a:stretch>
            <a:fillRect/>
          </a:stretch>
        </p:blipFill>
        <p:spPr bwMode="auto">
          <a:xfrm>
            <a:off x="5283200" y="2386013"/>
            <a:ext cx="3403600"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1.5.2 COMMUNICATION REQUIREMENTS</a:t>
            </a:r>
            <a:endParaRPr lang="en-US" dirty="0">
              <a:ea typeface="+mj-ea"/>
            </a:endParaRPr>
          </a:p>
        </p:txBody>
      </p:sp>
      <p:sp>
        <p:nvSpPr>
          <p:cNvPr id="3" name="Content Placeholder 2"/>
          <p:cNvSpPr>
            <a:spLocks noGrp="1"/>
          </p:cNvSpPr>
          <p:nvPr>
            <p:ph idx="1"/>
          </p:nvPr>
        </p:nvSpPr>
        <p:spPr>
          <a:xfrm>
            <a:off x="5019675" y="2100263"/>
            <a:ext cx="3667125" cy="26765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Communication requirements could relate to internal or team communications and also external communications to suppliers, testing agents, surveillance officers, media or community liaison personnel/workers.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How communications must be conducted will be detailed in your organisational communications plan and procedures.</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supervisor worker radio communication 14212680_l.jpg"/>
          <p:cNvPicPr>
            <a:picLocks noChangeAspect="1"/>
          </p:cNvPicPr>
          <p:nvPr/>
        </p:nvPicPr>
        <p:blipFill>
          <a:blip r:embed="rId2">
            <a:extLst>
              <a:ext uri="{28A0092B-C50C-407E-A947-70E740481C1C}">
                <a14:useLocalDpi xmlns:a14="http://schemas.microsoft.com/office/drawing/2010/main" val="0"/>
              </a:ext>
            </a:extLst>
          </a:blip>
          <a:srcRect l="16640"/>
          <a:stretch>
            <a:fillRect/>
          </a:stretch>
        </p:blipFill>
        <p:spPr bwMode="auto">
          <a:xfrm>
            <a:off x="1541463" y="2232025"/>
            <a:ext cx="3349625"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1.5.3 REPORTING REQUIREMENTS</a:t>
            </a:r>
            <a:endParaRPr lang="en-US" dirty="0">
              <a:ea typeface="+mj-ea"/>
            </a:endParaRPr>
          </a:p>
        </p:txBody>
      </p:sp>
      <p:sp>
        <p:nvSpPr>
          <p:cNvPr id="3" name="Content Placeholder 2"/>
          <p:cNvSpPr>
            <a:spLocks noGrp="1"/>
          </p:cNvSpPr>
          <p:nvPr>
            <p:ph idx="1"/>
          </p:nvPr>
        </p:nvSpPr>
        <p:spPr>
          <a:xfrm>
            <a:off x="1541463" y="1725613"/>
            <a:ext cx="7145337" cy="11382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Reporting requirements will impact how you conduct tasks and activities.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Knowing these requirements allows you to plan for time to complete the reports or for time to collect and collate the information required to go into the reports.</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worker construction computer type typing document communication ppe hard hat desk 116812263.jpg"/>
          <p:cNvPicPr>
            <a:picLocks noChangeAspect="1"/>
          </p:cNvPicPr>
          <p:nvPr/>
        </p:nvPicPr>
        <p:blipFill>
          <a:blip r:embed="rId2">
            <a:extLst>
              <a:ext uri="{28A0092B-C50C-407E-A947-70E740481C1C}">
                <a14:useLocalDpi xmlns:a14="http://schemas.microsoft.com/office/drawing/2010/main" val="0"/>
              </a:ext>
            </a:extLst>
          </a:blip>
          <a:srcRect l="6137" r="3415"/>
          <a:stretch>
            <a:fillRect/>
          </a:stretch>
        </p:blipFill>
        <p:spPr bwMode="auto">
          <a:xfrm>
            <a:off x="2974975" y="3357563"/>
            <a:ext cx="3654425" cy="269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240587" cy="1143000"/>
          </a:xfrm>
        </p:spPr>
        <p:txBody>
          <a:bodyPr>
            <a:normAutofit/>
          </a:bodyPr>
          <a:lstStyle/>
          <a:p>
            <a:pPr eaLnBrk="1" fontAlgn="auto" hangingPunct="1">
              <a:spcAft>
                <a:spcPts val="0"/>
              </a:spcAft>
              <a:defRPr/>
            </a:pPr>
            <a:r>
              <a:rPr lang="en-US" dirty="0" smtClean="0">
                <a:ea typeface="+mj-ea"/>
              </a:rPr>
              <a:t>1.5.4 RISK ASSESSMENTS AND MANAGEMENT REQUIREMENTS</a:t>
            </a:r>
            <a:endParaRPr lang="en-US" dirty="0">
              <a:ea typeface="+mj-ea"/>
            </a:endParaRPr>
          </a:p>
        </p:txBody>
      </p:sp>
      <p:sp>
        <p:nvSpPr>
          <p:cNvPr id="3" name="Content Placeholder 2"/>
          <p:cNvSpPr>
            <a:spLocks noGrp="1"/>
          </p:cNvSpPr>
          <p:nvPr>
            <p:ph idx="1"/>
          </p:nvPr>
        </p:nvSpPr>
        <p:spPr>
          <a:xfrm>
            <a:off x="4768850" y="2039938"/>
            <a:ext cx="3917950" cy="31384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Conducting risk assessments on the tasks and activities is essential to ensure the health and wellbeing of your team members.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How these assessments are to be conducted will be determined by the organisational policies and procedures.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site will have specific requirements that must be met and procedures that must be adhered to.</a:t>
            </a:r>
            <a:endParaRPr lang="en-US" altLang="en-US" smtClean="0">
              <a:latin typeface="Arial Narrow" panose="020B0606020202030204" pitchFamily="34" charset="0"/>
              <a:ea typeface="ＭＳ Ｐゴシック" panose="020B0600070205080204" pitchFamily="34" charset="-128"/>
            </a:endParaRPr>
          </a:p>
        </p:txBody>
      </p:sp>
      <p:pic>
        <p:nvPicPr>
          <p:cNvPr id="93185" name="Picture 1" descr="risk sign exclamation10088013_xx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51075"/>
            <a:ext cx="3036887"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93185"/>
                                        </p:tgtEl>
                                        <p:attrNameLst>
                                          <p:attrName>style.visibility</p:attrName>
                                        </p:attrNameLst>
                                      </p:cBhvr>
                                      <p:to>
                                        <p:strVal val="visible"/>
                                      </p:to>
                                    </p:set>
                                    <p:animEffect transition="in" filter="dissolve">
                                      <p:cBhvr>
                                        <p:cTn id="13" dur="1000"/>
                                        <p:tgtEl>
                                          <p:spTgt spid="93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1.5.5 OHS/WHS REQUIREMENTS</a:t>
            </a:r>
            <a:endParaRPr lang="en-US" dirty="0">
              <a:ea typeface="+mj-ea"/>
            </a:endParaRPr>
          </a:p>
        </p:txBody>
      </p:sp>
      <p:sp>
        <p:nvSpPr>
          <p:cNvPr id="3" name="Content Placeholder 2"/>
          <p:cNvSpPr>
            <a:spLocks noGrp="1"/>
          </p:cNvSpPr>
          <p:nvPr>
            <p:ph idx="1"/>
          </p:nvPr>
        </p:nvSpPr>
        <p:spPr>
          <a:xfrm>
            <a:off x="1541463" y="2173288"/>
            <a:ext cx="3598862" cy="24177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These will work closely with the risk assessment and management process.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Ensure you know the OHS/WHS requirements for the tasks your team members are undertaking to ensure you are able to inform the team as to what is required of them.</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documents files folders white background.jpg"/>
          <p:cNvPicPr>
            <a:picLocks noChangeAspect="1"/>
          </p:cNvPicPr>
          <p:nvPr/>
        </p:nvPicPr>
        <p:blipFill>
          <a:blip r:embed="rId2">
            <a:extLst>
              <a:ext uri="{28A0092B-C50C-407E-A947-70E740481C1C}">
                <a14:useLocalDpi xmlns:a14="http://schemas.microsoft.com/office/drawing/2010/main" val="0"/>
              </a:ext>
            </a:extLst>
          </a:blip>
          <a:srcRect l="27913" t="9708" b="10493"/>
          <a:stretch>
            <a:fillRect/>
          </a:stretch>
        </p:blipFill>
        <p:spPr bwMode="auto">
          <a:xfrm>
            <a:off x="5343525" y="2232025"/>
            <a:ext cx="3343275"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878388"/>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Each site will have slightly different requirements and it is essential you identify and apply these in accordance with the needs of the site.</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smtClean="0">
                <a:ea typeface="ＭＳ Ｐゴシック" charset="-128"/>
              </a:rPr>
              <a:t>1.5.1.1 HARMONISATION OF WORK HEALTH &amp; SAFETY LEGISLATION</a:t>
            </a:r>
          </a:p>
        </p:txBody>
      </p:sp>
      <p:sp>
        <p:nvSpPr>
          <p:cNvPr id="3" name="Content Placeholder 2"/>
          <p:cNvSpPr>
            <a:spLocks noGrp="1"/>
          </p:cNvSpPr>
          <p:nvPr>
            <p:ph idx="1"/>
          </p:nvPr>
        </p:nvSpPr>
        <p:spPr>
          <a:xfrm>
            <a:off x="1541463" y="2055813"/>
            <a:ext cx="4144962" cy="32924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In response to industry calls for greater national consistency, the Commonwealth, states and territories have agreed to implement nationally harmonised Work Health &amp; Safety (WHS) legislation to commence on 1 January 2012.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While not all states and territories have actually implemented the model WHS legislation as of the start of 2012, it is important to be aware of these changes, as all states and territories will eventually implement them.</a:t>
            </a:r>
            <a:endParaRPr lang="en-US" altLang="en-US" smtClean="0">
              <a:latin typeface="Arial Narrow" panose="020B0606020202030204" pitchFamily="34" charset="0"/>
              <a:ea typeface="ＭＳ Ｐゴシック" panose="020B0600070205080204" pitchFamily="34" charset="-128"/>
            </a:endParaRPr>
          </a:p>
        </p:txBody>
      </p:sp>
      <p:pic>
        <p:nvPicPr>
          <p:cNvPr id="2" name="Picture 1" descr="australia map.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5013" y="2343150"/>
            <a:ext cx="2871787"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charset="-128"/>
              </a:rPr>
              <a:t>1.5.1.1 HARMONISATION OF WORK HEALTH &amp; SAFETY LEGISLATION</a:t>
            </a:r>
            <a:r>
              <a:rPr lang="en-US" smtClean="0">
                <a:ea typeface="ＭＳ Ｐゴシック" charset="-128"/>
              </a:rPr>
              <a:t> </a:t>
            </a:r>
          </a:p>
        </p:txBody>
      </p:sp>
      <p:sp>
        <p:nvSpPr>
          <p:cNvPr id="2" name="Content Placeholder 1"/>
          <p:cNvSpPr>
            <a:spLocks noGrp="1"/>
          </p:cNvSpPr>
          <p:nvPr>
            <p:ph idx="1"/>
          </p:nvPr>
        </p:nvSpPr>
        <p:spPr>
          <a:xfrm>
            <a:off x="1541463" y="1703388"/>
            <a:ext cx="7145337" cy="9239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Harmonisation aims to develop consistent, reasonable and effective safety standards and protections for all Australian workers through uniform WHS laws, regulations and codes of practice.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73325" y="2771775"/>
            <a:ext cx="4670425" cy="311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charset="-128"/>
              </a:rPr>
              <a:t>1.5.1.1 HARMONISATION OF WORK HEALTH &amp; SAFETY LEGISLATION</a:t>
            </a:r>
            <a:r>
              <a:rPr lang="en-US" smtClean="0">
                <a:ea typeface="ＭＳ Ｐゴシック" charset="-128"/>
              </a:rPr>
              <a:t> </a:t>
            </a:r>
          </a:p>
        </p:txBody>
      </p:sp>
      <p:sp>
        <p:nvSpPr>
          <p:cNvPr id="2" name="Content Placeholder 1"/>
          <p:cNvSpPr>
            <a:spLocks noGrp="1"/>
          </p:cNvSpPr>
          <p:nvPr>
            <p:ph idx="1"/>
          </p:nvPr>
        </p:nvSpPr>
        <p:spPr>
          <a:xfrm>
            <a:off x="1541463" y="1417638"/>
            <a:ext cx="7145337" cy="1138237"/>
          </a:xfrm>
        </p:spPr>
        <p:txBody>
          <a:bodyPr>
            <a:spAutoFit/>
          </a:bodyPr>
          <a:lstStyle/>
          <a:p>
            <a:pPr marL="0" indent="0">
              <a:buFontTx/>
              <a:buNone/>
            </a:pPr>
            <a:r>
              <a:rPr lang="en-AU" altLang="en-US" b="1" smtClean="0">
                <a:solidFill>
                  <a:srgbClr val="06519B"/>
                </a:solidFill>
                <a:latin typeface="Arial Narrow" panose="020B0606020202030204" pitchFamily="34" charset="0"/>
                <a:ea typeface="ＭＳ Ｐゴシック" panose="020B0600070205080204" pitchFamily="34" charset="-128"/>
              </a:rPr>
              <a:t>Key Elements Of The Work Health &amp; Safety Legislation</a:t>
            </a:r>
            <a:endParaRPr lang="en-US" altLang="en-US" smtClean="0">
              <a:solidFill>
                <a:srgbClr val="06519B"/>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The following key elements of the WHS legislation will impact the way you do your job, and the responsibilities of your workplace: </a:t>
            </a:r>
            <a:endParaRPr lang="en-US" altLang="en-US" smtClean="0">
              <a:latin typeface="Arial Narrow" panose="020B0606020202030204" pitchFamily="34" charset="0"/>
              <a:ea typeface="ＭＳ Ｐゴシック" panose="020B0600070205080204" pitchFamily="34" charset="-128"/>
            </a:endParaRPr>
          </a:p>
        </p:txBody>
      </p:sp>
      <p:grpSp>
        <p:nvGrpSpPr>
          <p:cNvPr id="3" name="Group 19"/>
          <p:cNvGrpSpPr>
            <a:grpSpLocks/>
          </p:cNvGrpSpPr>
          <p:nvPr/>
        </p:nvGrpSpPr>
        <p:grpSpPr bwMode="auto">
          <a:xfrm>
            <a:off x="1838325" y="2687638"/>
            <a:ext cx="6569075" cy="3484562"/>
            <a:chOff x="1844676" y="2778865"/>
            <a:chExt cx="6569564" cy="3483055"/>
          </a:xfrm>
        </p:grpSpPr>
        <p:grpSp>
          <p:nvGrpSpPr>
            <p:cNvPr id="87045" name="Group 16"/>
            <p:cNvGrpSpPr>
              <a:grpSpLocks/>
            </p:cNvGrpSpPr>
            <p:nvPr/>
          </p:nvGrpSpPr>
          <p:grpSpPr bwMode="auto">
            <a:xfrm>
              <a:off x="1844676" y="2778865"/>
              <a:ext cx="6569564" cy="1228110"/>
              <a:chOff x="1844676" y="2778865"/>
              <a:chExt cx="6569564" cy="1228110"/>
            </a:xfrm>
          </p:grpSpPr>
          <p:sp>
            <p:nvSpPr>
              <p:cNvPr id="87056" name="Rectangle 6"/>
              <p:cNvSpPr>
                <a:spLocks noChangeArrowheads="1"/>
              </p:cNvSpPr>
              <p:nvPr/>
            </p:nvSpPr>
            <p:spPr bwMode="auto">
              <a:xfrm>
                <a:off x="2697163" y="2778865"/>
                <a:ext cx="571707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There is a primary duty of care requiring </a:t>
                </a:r>
                <a:r>
                  <a:rPr lang="en-AU" altLang="en-US" sz="1800" b="1" i="1">
                    <a:solidFill>
                      <a:srgbClr val="000000"/>
                    </a:solidFill>
                    <a:latin typeface="Arial Narrow" panose="020B0606020202030204" pitchFamily="34" charset="0"/>
                    <a:ea typeface="ＭＳ Ｐゴシック" panose="020B0600070205080204" pitchFamily="34" charset="-128"/>
                  </a:rPr>
                  <a:t>persons conducting a business or undertaking (PCBU)</a:t>
                </a:r>
                <a:r>
                  <a:rPr lang="en-AU" altLang="en-US" sz="1800">
                    <a:solidFill>
                      <a:srgbClr val="000000"/>
                    </a:solidFill>
                    <a:latin typeface="Arial Narrow" panose="020B0606020202030204" pitchFamily="34" charset="0"/>
                    <a:ea typeface="ＭＳ Ｐゴシック" panose="020B0600070205080204" pitchFamily="34" charset="-128"/>
                  </a:rPr>
                  <a:t> to ensure, so far as is </a:t>
                </a:r>
                <a:r>
                  <a:rPr lang="en-AU" altLang="en-US" sz="1800" b="1" i="1">
                    <a:solidFill>
                      <a:srgbClr val="000000"/>
                    </a:solidFill>
                    <a:latin typeface="Arial Narrow" panose="020B0606020202030204" pitchFamily="34" charset="0"/>
                    <a:ea typeface="ＭＳ Ｐゴシック" panose="020B0600070205080204" pitchFamily="34" charset="-128"/>
                  </a:rPr>
                  <a:t>reasonably practicable</a:t>
                </a:r>
                <a:r>
                  <a:rPr lang="en-AU" altLang="en-US" sz="1800">
                    <a:solidFill>
                      <a:srgbClr val="000000"/>
                    </a:solidFill>
                    <a:latin typeface="Arial Narrow" panose="020B0606020202030204" pitchFamily="34" charset="0"/>
                    <a:ea typeface="ＭＳ Ｐゴシック" panose="020B0600070205080204" pitchFamily="34" charset="-128"/>
                  </a:rPr>
                  <a:t>, the health and safety of </a:t>
                </a:r>
                <a:r>
                  <a:rPr lang="en-AU" altLang="en-US" sz="1800" b="1" i="1">
                    <a:solidFill>
                      <a:srgbClr val="000000"/>
                    </a:solidFill>
                    <a:latin typeface="Arial Narrow" panose="020B0606020202030204" pitchFamily="34" charset="0"/>
                    <a:ea typeface="ＭＳ Ｐゴシック" panose="020B0600070205080204" pitchFamily="34" charset="-128"/>
                  </a:rPr>
                  <a:t>workers</a:t>
                </a:r>
                <a:r>
                  <a:rPr lang="en-AU" altLang="en-US" sz="1800">
                    <a:solidFill>
                      <a:srgbClr val="000000"/>
                    </a:solidFill>
                    <a:latin typeface="Arial Narrow" panose="020B0606020202030204" pitchFamily="34" charset="0"/>
                    <a:ea typeface="ＭＳ Ｐゴシック" panose="020B0600070205080204" pitchFamily="34" charset="-128"/>
                  </a:rPr>
                  <a:t> and others who may be affected by the carrying out of work.</a:t>
                </a:r>
                <a:endParaRPr lang="en-US" altLang="en-US" sz="1800">
                  <a:solidFill>
                    <a:srgbClr val="000000"/>
                  </a:solidFill>
                  <a:latin typeface="Calibri" panose="020F0502020204030204" pitchFamily="34" charset="0"/>
                  <a:ea typeface="ＭＳ Ｐゴシック" panose="020B0600070205080204" pitchFamily="34" charset="-128"/>
                </a:endParaRPr>
              </a:p>
            </p:txBody>
          </p:sp>
          <p:grpSp>
            <p:nvGrpSpPr>
              <p:cNvPr id="87057" name="Group 15"/>
              <p:cNvGrpSpPr>
                <a:grpSpLocks/>
              </p:cNvGrpSpPr>
              <p:nvPr/>
            </p:nvGrpSpPr>
            <p:grpSpPr bwMode="auto">
              <a:xfrm>
                <a:off x="1844676" y="3143375"/>
                <a:ext cx="852487" cy="863600"/>
                <a:chOff x="1844676" y="3143375"/>
                <a:chExt cx="852487" cy="863600"/>
              </a:xfrm>
            </p:grpSpPr>
            <p:pic>
              <p:nvPicPr>
                <p:cNvPr id="87058"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3143375"/>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59" name="Text Box 11"/>
                <p:cNvSpPr txBox="1">
                  <a:spLocks noChangeArrowheads="1"/>
                </p:cNvSpPr>
                <p:nvPr/>
              </p:nvSpPr>
              <p:spPr bwMode="auto">
                <a:xfrm>
                  <a:off x="1951038" y="3171157"/>
                  <a:ext cx="63976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1</a:t>
                  </a:r>
                  <a:endParaRPr lang="en-US" altLang="en-US" sz="4000">
                    <a:solidFill>
                      <a:srgbClr val="000000"/>
                    </a:solidFill>
                    <a:latin typeface="Times New Roman" panose="02020603050405020304" pitchFamily="18" charset="0"/>
                    <a:ea typeface="ＭＳ Ｐゴシック" panose="020B0600070205080204" pitchFamily="34" charset="-128"/>
                  </a:endParaRPr>
                </a:p>
              </p:txBody>
            </p:sp>
          </p:grpSp>
        </p:grpSp>
        <p:grpSp>
          <p:nvGrpSpPr>
            <p:cNvPr id="87046" name="Group 17"/>
            <p:cNvGrpSpPr>
              <a:grpSpLocks/>
            </p:cNvGrpSpPr>
            <p:nvPr/>
          </p:nvGrpSpPr>
          <p:grpSpPr bwMode="auto">
            <a:xfrm>
              <a:off x="1844676" y="4256163"/>
              <a:ext cx="6569564" cy="863600"/>
              <a:chOff x="1844676" y="4256163"/>
              <a:chExt cx="6569564" cy="863600"/>
            </a:xfrm>
          </p:grpSpPr>
          <p:sp>
            <p:nvSpPr>
              <p:cNvPr id="87052" name="Rectangle 20"/>
              <p:cNvSpPr>
                <a:spLocks noChangeArrowheads="1"/>
              </p:cNvSpPr>
              <p:nvPr/>
            </p:nvSpPr>
            <p:spPr bwMode="auto">
              <a:xfrm>
                <a:off x="2697163" y="4360102"/>
                <a:ext cx="571707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A requirement that </a:t>
                </a:r>
                <a:r>
                  <a:rPr lang="en-AU" altLang="en-US" sz="1800" b="1" i="1">
                    <a:solidFill>
                      <a:srgbClr val="000000"/>
                    </a:solidFill>
                    <a:latin typeface="Arial Narrow" panose="020B0606020202030204" pitchFamily="34" charset="0"/>
                    <a:ea typeface="ＭＳ Ｐゴシック" panose="020B0600070205080204" pitchFamily="34" charset="-128"/>
                  </a:rPr>
                  <a:t>officers</a:t>
                </a:r>
                <a:r>
                  <a:rPr lang="en-AU" altLang="en-US" sz="1800">
                    <a:solidFill>
                      <a:srgbClr val="000000"/>
                    </a:solidFill>
                    <a:latin typeface="Arial Narrow" panose="020B0606020202030204" pitchFamily="34" charset="0"/>
                    <a:ea typeface="ＭＳ Ｐゴシック" panose="020B0600070205080204" pitchFamily="34" charset="-128"/>
                  </a:rPr>
                  <a:t> of corporations and unincorporated bodies exercise </a:t>
                </a:r>
                <a:r>
                  <a:rPr lang="en-AU" altLang="en-US" sz="1800" b="1" i="1">
                    <a:solidFill>
                      <a:srgbClr val="000000"/>
                    </a:solidFill>
                    <a:latin typeface="Arial Narrow" panose="020B0606020202030204" pitchFamily="34" charset="0"/>
                    <a:ea typeface="ＭＳ Ｐゴシック" panose="020B0600070205080204" pitchFamily="34" charset="-128"/>
                  </a:rPr>
                  <a:t>due diligence</a:t>
                </a:r>
                <a:r>
                  <a:rPr lang="en-AU" altLang="en-US" sz="1800">
                    <a:solidFill>
                      <a:srgbClr val="000000"/>
                    </a:solidFill>
                    <a:latin typeface="Arial Narrow" panose="020B0606020202030204" pitchFamily="34" charset="0"/>
                    <a:ea typeface="ＭＳ Ｐゴシック" panose="020B0600070205080204" pitchFamily="34" charset="-128"/>
                  </a:rPr>
                  <a:t> to ensure compliance.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grpSp>
            <p:nvGrpSpPr>
              <p:cNvPr id="87053" name="Group 3"/>
              <p:cNvGrpSpPr>
                <a:grpSpLocks/>
              </p:cNvGrpSpPr>
              <p:nvPr/>
            </p:nvGrpSpPr>
            <p:grpSpPr bwMode="auto">
              <a:xfrm>
                <a:off x="1844676" y="4256163"/>
                <a:ext cx="852487" cy="863600"/>
                <a:chOff x="1844676" y="4243420"/>
                <a:chExt cx="852487" cy="863600"/>
              </a:xfrm>
            </p:grpSpPr>
            <p:pic>
              <p:nvPicPr>
                <p:cNvPr id="87054"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4243420"/>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55" name="Text Box 12"/>
                <p:cNvSpPr txBox="1">
                  <a:spLocks noChangeArrowheads="1"/>
                </p:cNvSpPr>
                <p:nvPr/>
              </p:nvSpPr>
              <p:spPr bwMode="auto">
                <a:xfrm>
                  <a:off x="1951832" y="4271201"/>
                  <a:ext cx="638175"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2</a:t>
                  </a:r>
                  <a:endParaRPr lang="en-US" altLang="en-US" sz="1800">
                    <a:solidFill>
                      <a:srgbClr val="000000"/>
                    </a:solidFill>
                    <a:latin typeface="Times New Roman" panose="02020603050405020304" pitchFamily="18" charset="0"/>
                    <a:ea typeface="ＭＳ Ｐゴシック" panose="020B0600070205080204" pitchFamily="34" charset="-128"/>
                  </a:endParaRPr>
                </a:p>
              </p:txBody>
            </p:sp>
          </p:grpSp>
        </p:grpSp>
        <p:grpSp>
          <p:nvGrpSpPr>
            <p:cNvPr id="87047" name="Group 18"/>
            <p:cNvGrpSpPr>
              <a:grpSpLocks/>
            </p:cNvGrpSpPr>
            <p:nvPr/>
          </p:nvGrpSpPr>
          <p:grpSpPr bwMode="auto">
            <a:xfrm>
              <a:off x="1844676" y="5339583"/>
              <a:ext cx="6569564" cy="922337"/>
              <a:chOff x="1844676" y="5339583"/>
              <a:chExt cx="6569564" cy="922337"/>
            </a:xfrm>
          </p:grpSpPr>
          <p:sp>
            <p:nvSpPr>
              <p:cNvPr id="87048" name="Rectangle 21"/>
              <p:cNvSpPr>
                <a:spLocks noChangeArrowheads="1"/>
              </p:cNvSpPr>
              <p:nvPr/>
            </p:nvSpPr>
            <p:spPr bwMode="auto">
              <a:xfrm>
                <a:off x="2697163" y="5339583"/>
                <a:ext cx="571707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b="1" i="1">
                    <a:solidFill>
                      <a:srgbClr val="000000"/>
                    </a:solidFill>
                    <a:latin typeface="Arial Narrow" panose="020B0606020202030204" pitchFamily="34" charset="0"/>
                    <a:ea typeface="ＭＳ Ｐゴシック" panose="020B0600070205080204" pitchFamily="34" charset="-128"/>
                  </a:rPr>
                  <a:t>Workers</a:t>
                </a:r>
                <a:r>
                  <a:rPr lang="en-AU" altLang="en-US" sz="1800">
                    <a:solidFill>
                      <a:srgbClr val="000000"/>
                    </a:solidFill>
                    <a:latin typeface="Arial Narrow" panose="020B0606020202030204" pitchFamily="34" charset="0"/>
                    <a:ea typeface="ＭＳ Ｐゴシック" panose="020B0600070205080204" pitchFamily="34" charset="-128"/>
                  </a:rPr>
                  <a:t> must exercise reasonable care that their acts or omissions do not adversely affect the health and safety of persons at a workplace.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grpSp>
            <p:nvGrpSpPr>
              <p:cNvPr id="87049" name="Group 2"/>
              <p:cNvGrpSpPr>
                <a:grpSpLocks/>
              </p:cNvGrpSpPr>
              <p:nvPr/>
            </p:nvGrpSpPr>
            <p:grpSpPr bwMode="auto">
              <a:xfrm>
                <a:off x="1844676" y="5368951"/>
                <a:ext cx="852487" cy="863600"/>
                <a:chOff x="1844676" y="5368951"/>
                <a:chExt cx="852487" cy="863600"/>
              </a:xfrm>
            </p:grpSpPr>
            <p:pic>
              <p:nvPicPr>
                <p:cNvPr id="87050"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5368951"/>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51" name="Text Box 13"/>
                <p:cNvSpPr txBox="1">
                  <a:spLocks noChangeArrowheads="1"/>
                </p:cNvSpPr>
                <p:nvPr/>
              </p:nvSpPr>
              <p:spPr bwMode="auto">
                <a:xfrm>
                  <a:off x="1995488" y="5396733"/>
                  <a:ext cx="550862"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3</a:t>
                  </a:r>
                  <a:endParaRPr lang="en-US" altLang="en-US" sz="4000">
                    <a:solidFill>
                      <a:srgbClr val="000000"/>
                    </a:solidFill>
                    <a:latin typeface="Times New Roman" panose="02020603050405020304" pitchFamily="18" charset="0"/>
                    <a:ea typeface="ＭＳ Ｐゴシック" panose="020B0600070205080204" pitchFamily="34" charset="-128"/>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charset="-128"/>
              </a:rPr>
              <a:t>1.5.1.1 HARMONISATION OF WORK HEALTH &amp; SAFETY LEGISLATION</a:t>
            </a:r>
            <a:r>
              <a:rPr lang="en-US" smtClean="0">
                <a:ea typeface="ＭＳ Ｐゴシック" charset="-128"/>
              </a:rPr>
              <a:t> </a:t>
            </a:r>
          </a:p>
        </p:txBody>
      </p:sp>
      <p:sp>
        <p:nvSpPr>
          <p:cNvPr id="2" name="Content Placeholder 1"/>
          <p:cNvSpPr>
            <a:spLocks noGrp="1"/>
          </p:cNvSpPr>
          <p:nvPr>
            <p:ph idx="1"/>
          </p:nvPr>
        </p:nvSpPr>
        <p:spPr>
          <a:xfrm>
            <a:off x="1541463" y="1843088"/>
            <a:ext cx="4106862" cy="40624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legislation also outlines requirements for: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The reporting requirements for notifiable incidents.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Licences, permits and registrations (e.g. for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persons engaged in high risk work or users of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certain plant or substances).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Provision for worker consultation, participation and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representation at the workplace.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Provision for the resolution of health and safety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issues.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Protection against discrimination.</a:t>
            </a:r>
            <a:endParaRPr lang="en-US" altLang="en-US" smtClean="0">
              <a:latin typeface="Arial Narrow" panose="020B0606020202030204" pitchFamily="34" charset="0"/>
              <a:ea typeface="ＭＳ Ｐゴシック" panose="020B0600070205080204" pitchFamily="34" charset="-128"/>
            </a:endParaRPr>
          </a:p>
        </p:txBody>
      </p:sp>
      <p:pic>
        <p:nvPicPr>
          <p:cNvPr id="99351" name="Picture 16" descr="Description: 135813642.jpg"/>
          <p:cNvPicPr>
            <a:picLocks noChangeAspect="1" noChangeArrowheads="1"/>
          </p:cNvPicPr>
          <p:nvPr/>
        </p:nvPicPr>
        <p:blipFill>
          <a:blip r:embed="rId2">
            <a:extLst>
              <a:ext uri="{28A0092B-C50C-407E-A947-70E740481C1C}">
                <a14:useLocalDpi xmlns:a14="http://schemas.microsoft.com/office/drawing/2010/main" val="0"/>
              </a:ext>
            </a:extLst>
          </a:blip>
          <a:srcRect l="4404" r="23759"/>
          <a:stretch>
            <a:fillRect/>
          </a:stretch>
        </p:blipFill>
        <p:spPr bwMode="auto">
          <a:xfrm>
            <a:off x="5648325" y="2241550"/>
            <a:ext cx="3051175" cy="318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99351"/>
                                        </p:tgtEl>
                                        <p:attrNameLst>
                                          <p:attrName>style.visibility</p:attrName>
                                        </p:attrNameLst>
                                      </p:cBhvr>
                                      <p:to>
                                        <p:strVal val="visible"/>
                                      </p:to>
                                    </p:set>
                                    <p:animEffect transition="in" filter="dissolve">
                                      <p:cBhvr>
                                        <p:cTn id="13" dur="1000"/>
                                        <p:tgtEl>
                                          <p:spTgt spid="99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charset="-128"/>
              </a:rPr>
              <a:t>1.5.1.1 HARMONISATION OF WORK HEALTH &amp; SAFETY LEGISLATION</a:t>
            </a:r>
            <a:r>
              <a:rPr lang="en-US" smtClean="0">
                <a:ea typeface="ＭＳ Ｐゴシック" charset="-128"/>
              </a:rPr>
              <a:t> </a:t>
            </a:r>
          </a:p>
        </p:txBody>
      </p:sp>
      <p:sp>
        <p:nvSpPr>
          <p:cNvPr id="2" name="Content Placeholder 1"/>
          <p:cNvSpPr>
            <a:spLocks noGrp="1"/>
          </p:cNvSpPr>
          <p:nvPr>
            <p:ph idx="1"/>
          </p:nvPr>
        </p:nvSpPr>
        <p:spPr>
          <a:xfrm>
            <a:off x="4524375" y="2416175"/>
            <a:ext cx="4162425" cy="26971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Many specific details relating to WHS will be negotiated within the workplace in accordance with the legislation.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It is important that you speak with your Health and Safety Representative or supervisor for more information on how these elements will effect your day-to-day operations, or if you have any concerns relating to health and safety.</a:t>
            </a:r>
            <a:endParaRPr lang="en-US" altLang="en-US" smtClean="0">
              <a:latin typeface="Arial Narrow" panose="020B0606020202030204" pitchFamily="34" charset="0"/>
              <a:ea typeface="ＭＳ Ｐゴシック" panose="020B0600070205080204" pitchFamily="34" charset="-128"/>
            </a:endParaRPr>
          </a:p>
        </p:txBody>
      </p:sp>
      <p:pic>
        <p:nvPicPr>
          <p:cNvPr id="102401" name="Picture 15" descr="Description: 10853629_m"/>
          <p:cNvPicPr>
            <a:picLocks noChangeAspect="1" noChangeArrowheads="1"/>
          </p:cNvPicPr>
          <p:nvPr/>
        </p:nvPicPr>
        <p:blipFill>
          <a:blip r:embed="rId2">
            <a:extLst>
              <a:ext uri="{28A0092B-C50C-407E-A947-70E740481C1C}">
                <a14:useLocalDpi xmlns:a14="http://schemas.microsoft.com/office/drawing/2010/main" val="0"/>
              </a:ext>
            </a:extLst>
          </a:blip>
          <a:srcRect l="6670" t="5307" b="14708"/>
          <a:stretch>
            <a:fillRect/>
          </a:stretch>
        </p:blipFill>
        <p:spPr bwMode="auto">
          <a:xfrm>
            <a:off x="1528763" y="1955800"/>
            <a:ext cx="278447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102401"/>
                                        </p:tgtEl>
                                        <p:attrNameLst>
                                          <p:attrName>style.visibility</p:attrName>
                                        </p:attrNameLst>
                                      </p:cBhvr>
                                      <p:to>
                                        <p:strVal val="visible"/>
                                      </p:to>
                                    </p:set>
                                    <p:animEffect transition="in" filter="dissolve">
                                      <p:cBhvr>
                                        <p:cTn id="13" dur="1000"/>
                                        <p:tgtEl>
                                          <p:spTgt spid="102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1.5.6 ENVIRONMENTAL REQUIREMENTS</a:t>
            </a:r>
            <a:endParaRPr lang="en-US" dirty="0">
              <a:ea typeface="+mj-ea"/>
            </a:endParaRPr>
          </a:p>
        </p:txBody>
      </p:sp>
      <p:sp>
        <p:nvSpPr>
          <p:cNvPr id="3" name="Content Placeholder 2"/>
          <p:cNvSpPr>
            <a:spLocks noGrp="1"/>
          </p:cNvSpPr>
          <p:nvPr>
            <p:ph idx="1"/>
          </p:nvPr>
        </p:nvSpPr>
        <p:spPr>
          <a:xfrm>
            <a:off x="4276725" y="2160588"/>
            <a:ext cx="4410075" cy="28305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protection of the environment is a task that needs to be undertaken by all members of the site.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You will need to know the environmental protection requirements so you are able to create job plans that adhere to these requirements.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site will have slightly different requirements and it is essential you identify and apply these in accordance with the needs of the site.</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Environmental protection hand holding plant tree.jpg"/>
          <p:cNvPicPr>
            <a:picLocks noChangeAspect="1"/>
          </p:cNvPicPr>
          <p:nvPr/>
        </p:nvPicPr>
        <p:blipFill>
          <a:blip r:embed="rId2">
            <a:extLst>
              <a:ext uri="{28A0092B-C50C-407E-A947-70E740481C1C}">
                <a14:useLocalDpi xmlns:a14="http://schemas.microsoft.com/office/drawing/2010/main" val="0"/>
              </a:ext>
            </a:extLst>
          </a:blip>
          <a:srcRect l="2789" t="4369" r="4308" b="4782"/>
          <a:stretch>
            <a:fillRect/>
          </a:stretch>
        </p:blipFill>
        <p:spPr bwMode="auto">
          <a:xfrm>
            <a:off x="1541463" y="2101850"/>
            <a:ext cx="26162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1.5.7 TRAFFIC MANAGEMENT REQUIREMENTS</a:t>
            </a:r>
            <a:endParaRPr lang="en-US" dirty="0">
              <a:ea typeface="+mj-ea"/>
            </a:endParaRPr>
          </a:p>
        </p:txBody>
      </p:sp>
      <p:sp>
        <p:nvSpPr>
          <p:cNvPr id="3" name="Content Placeholder 2"/>
          <p:cNvSpPr>
            <a:spLocks noGrp="1"/>
          </p:cNvSpPr>
          <p:nvPr>
            <p:ph idx="1"/>
          </p:nvPr>
        </p:nvSpPr>
        <p:spPr>
          <a:xfrm>
            <a:off x="1541463" y="2351088"/>
            <a:ext cx="4079875"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Traffic management requirements could include contracting a traffic management company or having your own trained staff undertaking traffic management.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Traffic management plans account for signage requirements, site access or isolation needs and activities being undertaken.</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Traffic Management Plan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26113" y="1417638"/>
            <a:ext cx="2960687" cy="484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1.5.7 TRAFFIC MANAGEMENT REQUIREMENTS</a:t>
            </a:r>
            <a:endParaRPr lang="en-US" dirty="0">
              <a:ea typeface="+mj-ea"/>
            </a:endParaRPr>
          </a:p>
        </p:txBody>
      </p:sp>
      <p:sp>
        <p:nvSpPr>
          <p:cNvPr id="3" name="Content Placeholder 2"/>
          <p:cNvSpPr>
            <a:spLocks noGrp="1"/>
          </p:cNvSpPr>
          <p:nvPr>
            <p:ph idx="1"/>
          </p:nvPr>
        </p:nvSpPr>
        <p:spPr>
          <a:xfrm>
            <a:off x="4645025" y="1998663"/>
            <a:ext cx="4041775" cy="3478212"/>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 design and creation of traffic management plans is a specialised area that requires additional training.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On some worksites these plans may need to be submitted to an authorising body, such as the RTA for approval before they can be used.</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traffic management plan will differ, so always double check that you are using the correct plan or drawing before passing on the information to your team members.</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supervisor ppe hard hat vest write clipboard 1140603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35200"/>
            <a:ext cx="2943225"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lipboard write pen ppe hard hat 91287815.jpg"/>
          <p:cNvPicPr>
            <a:picLocks noChangeAspect="1"/>
          </p:cNvPicPr>
          <p:nvPr/>
        </p:nvPicPr>
        <p:blipFill>
          <a:blip r:embed="rId2">
            <a:extLst>
              <a:ext uri="{28A0092B-C50C-407E-A947-70E740481C1C}">
                <a14:useLocalDpi xmlns:a14="http://schemas.microsoft.com/office/drawing/2010/main" val="0"/>
              </a:ext>
            </a:extLst>
          </a:blip>
          <a:srcRect b="9837"/>
          <a:stretch>
            <a:fillRect/>
          </a:stretch>
        </p:blipFill>
        <p:spPr bwMode="auto">
          <a:xfrm>
            <a:off x="6384925" y="2974975"/>
            <a:ext cx="2454275"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1.5.8 QUALITY REQUIREMENTS</a:t>
            </a:r>
            <a:endParaRPr lang="en-US" dirty="0">
              <a:ea typeface="+mj-ea"/>
            </a:endParaRPr>
          </a:p>
        </p:txBody>
      </p:sp>
      <p:sp>
        <p:nvSpPr>
          <p:cNvPr id="3" name="Content Placeholder 2"/>
          <p:cNvSpPr>
            <a:spLocks noGrp="1"/>
          </p:cNvSpPr>
          <p:nvPr>
            <p:ph idx="1"/>
          </p:nvPr>
        </p:nvSpPr>
        <p:spPr>
          <a:xfrm>
            <a:off x="1541463" y="3284538"/>
            <a:ext cx="3957637"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Some of the common quality requirements include testing of materials and tasks, compactions, scheduling, and inspection by Quality Assurance (QA) staff.</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If you are unsure of the quality management requirements on your worksite speak to your quality assurance manager or site QA officer.</a:t>
            </a:r>
            <a:endParaRPr lang="en-US" altLang="en-US" smtClean="0">
              <a:latin typeface="Arial Narrow" panose="020B0606020202030204" pitchFamily="34" charset="0"/>
              <a:ea typeface="ＭＳ Ｐゴシック" panose="020B0600070205080204" pitchFamily="34" charset="-128"/>
            </a:endParaRPr>
          </a:p>
        </p:txBody>
      </p:sp>
      <p:sp>
        <p:nvSpPr>
          <p:cNvPr id="6" name="Rectangle 5"/>
          <p:cNvSpPr>
            <a:spLocks noChangeArrowheads="1"/>
          </p:cNvSpPr>
          <p:nvPr/>
        </p:nvSpPr>
        <p:spPr bwMode="auto">
          <a:xfrm>
            <a:off x="1541463" y="1695450"/>
            <a:ext cx="71453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Each civil construction activity will have quality requirements.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These requirements will be outlined in the task or site specifications. You must know and apply these quality requirements to the task.</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1.5.9 TASK RESOURCE REQUIREMENTS</a:t>
            </a:r>
            <a:endParaRPr lang="en-US" dirty="0">
              <a:ea typeface="+mj-ea"/>
            </a:endParaRPr>
          </a:p>
        </p:txBody>
      </p:sp>
      <p:sp>
        <p:nvSpPr>
          <p:cNvPr id="3" name="Content Placeholder 2"/>
          <p:cNvSpPr>
            <a:spLocks noGrp="1"/>
          </p:cNvSpPr>
          <p:nvPr>
            <p:ph idx="1"/>
          </p:nvPr>
        </p:nvSpPr>
        <p:spPr>
          <a:xfrm>
            <a:off x="1541463" y="1928813"/>
            <a:ext cx="7145337" cy="3698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following are examples of Task Resource Requirements:</a:t>
            </a:r>
            <a:endParaRPr lang="en-US" altLang="en-US" smtClean="0">
              <a:latin typeface="Arial Narrow" panose="020B0606020202030204" pitchFamily="34" charset="0"/>
              <a:ea typeface="ＭＳ Ｐゴシック" panose="020B0600070205080204" pitchFamily="34" charset="-128"/>
            </a:endParaRPr>
          </a:p>
        </p:txBody>
      </p:sp>
      <p:graphicFrame>
        <p:nvGraphicFramePr>
          <p:cNvPr id="4" name="Table 3"/>
          <p:cNvGraphicFramePr>
            <a:graphicFrameLocks noGrp="1"/>
          </p:cNvGraphicFramePr>
          <p:nvPr/>
        </p:nvGraphicFramePr>
        <p:xfrm>
          <a:off x="1541463" y="2547938"/>
          <a:ext cx="7145337" cy="2400300"/>
        </p:xfrm>
        <a:graphic>
          <a:graphicData uri="http://schemas.openxmlformats.org/drawingml/2006/table">
            <a:tbl>
              <a:tblPr firstRow="1" bandRow="1">
                <a:tableStyleId>{5C22544A-7EE6-4342-B048-85BDC9FD1C3A}</a:tableStyleId>
              </a:tblPr>
              <a:tblGrid>
                <a:gridCol w="2356229"/>
                <a:gridCol w="4789108"/>
              </a:tblGrid>
              <a:tr h="441365">
                <a:tc gridSpan="2">
                  <a:txBody>
                    <a:bodyPr/>
                    <a:lstStyle/>
                    <a:p>
                      <a:pPr algn="ctr">
                        <a:spcAft>
                          <a:spcPts val="0"/>
                        </a:spcAft>
                      </a:pPr>
                      <a:r>
                        <a:rPr lang="en-AU" sz="1800" b="1" dirty="0">
                          <a:solidFill>
                            <a:srgbClr val="FFFFFF"/>
                          </a:solidFill>
                          <a:effectLst/>
                          <a:latin typeface="Arial Narrow"/>
                          <a:ea typeface="MS Mincho"/>
                          <a:cs typeface="Times New Roman"/>
                        </a:rPr>
                        <a:t>Task Resource </a:t>
                      </a:r>
                      <a:r>
                        <a:rPr lang="en-AU" sz="1800" b="1" dirty="0" smtClean="0">
                          <a:solidFill>
                            <a:srgbClr val="FFFFFF"/>
                          </a:solidFill>
                          <a:effectLst/>
                          <a:latin typeface="Arial Narrow"/>
                          <a:ea typeface="MS Mincho"/>
                          <a:cs typeface="Times New Roman"/>
                        </a:rPr>
                        <a:t>Requirements: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652978">
                <a:tc>
                  <a:txBody>
                    <a:bodyPr/>
                    <a:lstStyle/>
                    <a:p>
                      <a:pPr>
                        <a:spcAft>
                          <a:spcPts val="0"/>
                        </a:spcAft>
                      </a:pPr>
                      <a:r>
                        <a:rPr lang="en-AU" sz="1800" dirty="0">
                          <a:effectLst/>
                          <a:latin typeface="Arial Narrow"/>
                          <a:ea typeface="MS Mincho"/>
                          <a:cs typeface="Times New Roman"/>
                        </a:rPr>
                        <a:t>Personnel/workers requirements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Arial Narrow"/>
                          <a:ea typeface="MS Mincho"/>
                          <a:cs typeface="Times New Roman"/>
                        </a:rPr>
                        <a:t>Do you have enough trained and competent people to complete the tasks in the timeframe given to you?</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52978">
                <a:tc>
                  <a:txBody>
                    <a:bodyPr/>
                    <a:lstStyle/>
                    <a:p>
                      <a:pPr>
                        <a:spcAft>
                          <a:spcPts val="0"/>
                        </a:spcAft>
                      </a:pPr>
                      <a:r>
                        <a:rPr lang="en-AU" sz="1800" dirty="0">
                          <a:effectLst/>
                          <a:latin typeface="Arial Narrow"/>
                          <a:ea typeface="MS Mincho"/>
                          <a:cs typeface="Times New Roman"/>
                        </a:rPr>
                        <a:t>Plant, machinery and equipment requirements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Do you have access to the machinery needed to complete the tasks?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652978">
                <a:tc>
                  <a:txBody>
                    <a:bodyPr/>
                    <a:lstStyle/>
                    <a:p>
                      <a:pPr>
                        <a:spcAft>
                          <a:spcPts val="0"/>
                        </a:spcAft>
                      </a:pPr>
                      <a:r>
                        <a:rPr lang="en-AU" sz="1800" dirty="0">
                          <a:effectLst/>
                          <a:latin typeface="Arial Narrow"/>
                          <a:ea typeface="MS Mincho"/>
                          <a:cs typeface="Times New Roman"/>
                        </a:rPr>
                        <a:t>Coordination requirements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dirty="0">
                          <a:effectLst/>
                          <a:latin typeface="Arial Narrow"/>
                          <a:ea typeface="MS Mincho"/>
                          <a:cs typeface="Times New Roman"/>
                        </a:rPr>
                        <a:t>This is how each component of the plan will work together to achieve the end result.</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1.5.10 ACTIVITY SCHEDULING</a:t>
            </a:r>
            <a:endParaRPr lang="en-US" dirty="0">
              <a:ea typeface="+mj-ea"/>
            </a:endParaRPr>
          </a:p>
        </p:txBody>
      </p:sp>
      <p:sp>
        <p:nvSpPr>
          <p:cNvPr id="3" name="Content Placeholder 2"/>
          <p:cNvSpPr>
            <a:spLocks noGrp="1"/>
          </p:cNvSpPr>
          <p:nvPr>
            <p:ph idx="1"/>
          </p:nvPr>
        </p:nvSpPr>
        <p:spPr>
          <a:xfrm>
            <a:off x="1541463" y="1773238"/>
            <a:ext cx="7145337" cy="9223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Every plan will consist of many small parts that must be achieved in a set order to gain the end result. Activity scheduling is an art form that a supervisor should develop.</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male worker supervisor inspector look clipboard ppe write 9582128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9238" y="2792413"/>
            <a:ext cx="463867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1.5.11 MATERIAL DELIVERY SCHEDULING</a:t>
            </a:r>
            <a:endParaRPr lang="en-US" dirty="0">
              <a:ea typeface="+mj-ea"/>
            </a:endParaRPr>
          </a:p>
        </p:txBody>
      </p:sp>
      <p:sp>
        <p:nvSpPr>
          <p:cNvPr id="3" name="Content Placeholder 2"/>
          <p:cNvSpPr>
            <a:spLocks noGrp="1"/>
          </p:cNvSpPr>
          <p:nvPr>
            <p:ph idx="1"/>
          </p:nvPr>
        </p:nvSpPr>
        <p:spPr>
          <a:xfrm>
            <a:off x="4972050" y="3438525"/>
            <a:ext cx="3714750" cy="21415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advantage to just-in-time deliveries is less material wastage and loss and smaller storage areas required.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disadvantage of a just-in-time system is the chance that a material is not able to be delivered when you need it. </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tip truck haul covered load  cropped 139896874.jpg"/>
          <p:cNvPicPr>
            <a:picLocks noChangeAspect="1"/>
          </p:cNvPicPr>
          <p:nvPr/>
        </p:nvPicPr>
        <p:blipFill>
          <a:blip r:embed="rId2">
            <a:extLst>
              <a:ext uri="{28A0092B-C50C-407E-A947-70E740481C1C}">
                <a14:useLocalDpi xmlns:a14="http://schemas.microsoft.com/office/drawing/2010/main" val="0"/>
              </a:ext>
            </a:extLst>
          </a:blip>
          <a:srcRect b="7391"/>
          <a:stretch>
            <a:fillRect/>
          </a:stretch>
        </p:blipFill>
        <p:spPr bwMode="auto">
          <a:xfrm>
            <a:off x="1541463" y="3292475"/>
            <a:ext cx="3298825"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836738"/>
            <a:ext cx="71453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Just-in-time deliveries are the most commonly used method of material delivery on a civil construction worksite.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 </a:t>
            </a:r>
            <a:endParaRPr lang="en-US" altLang="en-US" sz="1800">
              <a:solidFill>
                <a:srgbClr val="000000"/>
              </a:solidFill>
              <a:latin typeface="Arial Narrow" panose="020B0606020202030204" pitchFamily="34" charset="0"/>
              <a:ea typeface="ＭＳ Ｐゴシック" panose="020B0600070205080204" pitchFamily="34" charset="-128"/>
            </a:endParaRPr>
          </a:p>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This is a system of material ordering and delivery that has very little waiting time.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orker clipboard phone mobile hi vis hard hat communication 11977880_l.jpg"/>
          <p:cNvPicPr>
            <a:picLocks noChangeAspect="1"/>
          </p:cNvPicPr>
          <p:nvPr/>
        </p:nvPicPr>
        <p:blipFill>
          <a:blip r:embed="rId2">
            <a:extLst>
              <a:ext uri="{28A0092B-C50C-407E-A947-70E740481C1C}">
                <a14:useLocalDpi xmlns:a14="http://schemas.microsoft.com/office/drawing/2010/main" val="0"/>
              </a:ext>
            </a:extLst>
          </a:blip>
          <a:srcRect l="8269"/>
          <a:stretch>
            <a:fillRect/>
          </a:stretch>
        </p:blipFill>
        <p:spPr bwMode="auto">
          <a:xfrm>
            <a:off x="5505450" y="2395538"/>
            <a:ext cx="2990850" cy="355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1.5.11 MATERIAL DELIVERY SCHEDULING</a:t>
            </a:r>
            <a:endParaRPr lang="en-US" dirty="0">
              <a:ea typeface="+mj-ea"/>
            </a:endParaRPr>
          </a:p>
        </p:txBody>
      </p:sp>
      <p:sp>
        <p:nvSpPr>
          <p:cNvPr id="3" name="Content Placeholder 2"/>
          <p:cNvSpPr>
            <a:spLocks noGrp="1"/>
          </p:cNvSpPr>
          <p:nvPr>
            <p:ph idx="1"/>
          </p:nvPr>
        </p:nvSpPr>
        <p:spPr>
          <a:xfrm>
            <a:off x="1541463" y="2228850"/>
            <a:ext cx="4460875" cy="19081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Good communications are required with suppliers to minimise the likelihood of supply problems.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Material quality and delivery procedures will be determined by the site requirements.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It is important to apply site procedures at all times.</a:t>
            </a:r>
            <a:endParaRPr lang="en-US" altLang="en-US" smtClean="0">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1.5.12 SUB-CONTRACTOR SUPPORT REQUIREMENTS</a:t>
            </a:r>
            <a:endParaRPr lang="en-US" dirty="0">
              <a:ea typeface="+mj-ea"/>
            </a:endParaRPr>
          </a:p>
        </p:txBody>
      </p:sp>
      <p:sp>
        <p:nvSpPr>
          <p:cNvPr id="3" name="Content Placeholder 2"/>
          <p:cNvSpPr>
            <a:spLocks noGrp="1"/>
          </p:cNvSpPr>
          <p:nvPr>
            <p:ph idx="1"/>
          </p:nvPr>
        </p:nvSpPr>
        <p:spPr>
          <a:xfrm>
            <a:off x="4864100" y="3105150"/>
            <a:ext cx="3822700" cy="17541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If you are using sub-contractors you must have the support structures in place to ensure efficient use of the sub-contractor. These support structures could include contracts, supervisory staff, materials or other requests made by the sub-contractor.</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plant machinery operator workers communication 10116033_m.jpg"/>
          <p:cNvPicPr>
            <a:picLocks noChangeAspect="1"/>
          </p:cNvPicPr>
          <p:nvPr/>
        </p:nvPicPr>
        <p:blipFill>
          <a:blip r:embed="rId2">
            <a:extLst>
              <a:ext uri="{28A0092B-C50C-407E-A947-70E740481C1C}">
                <a14:useLocalDpi xmlns:a14="http://schemas.microsoft.com/office/drawing/2010/main" val="0"/>
              </a:ext>
            </a:extLst>
          </a:blip>
          <a:srcRect b="8960"/>
          <a:stretch>
            <a:fillRect/>
          </a:stretch>
        </p:blipFill>
        <p:spPr bwMode="auto">
          <a:xfrm>
            <a:off x="1541463" y="2938463"/>
            <a:ext cx="3167062"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214947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Often sub-contractors can be used to supply deficiencies within the available people, plant, equipment and machinery. </a:t>
            </a:r>
            <a:endParaRPr lang="en-US" altLang="en-US" sz="16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1.5.13 WASTE DISPOSAL REQUIREMENTS</a:t>
            </a:r>
            <a:endParaRPr lang="en-US" dirty="0">
              <a:ea typeface="+mj-ea"/>
            </a:endParaRPr>
          </a:p>
        </p:txBody>
      </p:sp>
      <p:sp>
        <p:nvSpPr>
          <p:cNvPr id="3" name="Content Placeholder 2"/>
          <p:cNvSpPr>
            <a:spLocks noGrp="1"/>
          </p:cNvSpPr>
          <p:nvPr>
            <p:ph idx="1"/>
          </p:nvPr>
        </p:nvSpPr>
        <p:spPr>
          <a:xfrm>
            <a:off x="1541463" y="2147888"/>
            <a:ext cx="3197225" cy="28622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Each civil construction project will create waste materials.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Sometimes this waste material can be reused onsite. Other times it will need to be disposed of.</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In your plan you must know the waste materials that will be created and what you will do with them.</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5" name="Picture 4" descr="waste disposal clean up bin 126940418.jpg"/>
          <p:cNvPicPr>
            <a:picLocks noChangeAspect="1"/>
          </p:cNvPicPr>
          <p:nvPr/>
        </p:nvPicPr>
        <p:blipFill>
          <a:blip r:embed="rId2">
            <a:extLst>
              <a:ext uri="{28A0092B-C50C-407E-A947-70E740481C1C}">
                <a14:useLocalDpi xmlns:a14="http://schemas.microsoft.com/office/drawing/2010/main" val="0"/>
              </a:ext>
            </a:extLst>
          </a:blip>
          <a:srcRect l="3761" r="11255"/>
          <a:stretch>
            <a:fillRect/>
          </a:stretch>
        </p:blipFill>
        <p:spPr bwMode="auto">
          <a:xfrm>
            <a:off x="4899025" y="2193925"/>
            <a:ext cx="3787775" cy="296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1.5.14 DRAFTING AND ADMINISTERING JOB PLANS</a:t>
            </a:r>
            <a:endParaRPr lang="en-US" dirty="0">
              <a:ea typeface="+mj-ea"/>
            </a:endParaRPr>
          </a:p>
        </p:txBody>
      </p:sp>
      <p:sp>
        <p:nvSpPr>
          <p:cNvPr id="3" name="Content Placeholder 2"/>
          <p:cNvSpPr>
            <a:spLocks noGrp="1"/>
          </p:cNvSpPr>
          <p:nvPr>
            <p:ph idx="1"/>
          </p:nvPr>
        </p:nvSpPr>
        <p:spPr>
          <a:xfrm>
            <a:off x="4360863" y="2090738"/>
            <a:ext cx="4325937"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Drafting and administering job plans is a process of documenting the plan in a manner that is accessible to anyone who may need to use it and distributing the plan to those people who need to be aware of what is required of them.</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Job plans are living documents. They need to have the flexibility to change if required. </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ropped Clipboard PPE Woman inspect pipe 97390745.jpg"/>
          <p:cNvPicPr>
            <a:picLocks noChangeAspect="1"/>
          </p:cNvPicPr>
          <p:nvPr/>
        </p:nvPicPr>
        <p:blipFill>
          <a:blip r:embed="rId2">
            <a:extLst>
              <a:ext uri="{28A0092B-C50C-407E-A947-70E740481C1C}">
                <a14:useLocalDpi xmlns:a14="http://schemas.microsoft.com/office/drawing/2010/main" val="0"/>
              </a:ext>
            </a:extLst>
          </a:blip>
          <a:srcRect l="10246" r="10893"/>
          <a:stretch>
            <a:fillRect/>
          </a:stretch>
        </p:blipFill>
        <p:spPr bwMode="auto">
          <a:xfrm>
            <a:off x="1541463" y="2090738"/>
            <a:ext cx="2700337"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799013"/>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While plans should not be changed on a whim, they do need to be able to adjust to unforeseen circumstances such as breakdowns. Having a backup plan is a good idea.</a:t>
            </a:r>
            <a:r>
              <a:rPr lang="en-US" altLang="en-US" sz="1600">
                <a:solidFill>
                  <a:srgbClr val="000000"/>
                </a:solidFill>
                <a:latin typeface="Arial Narrow" panose="020B0606020202030204" pitchFamily="34" charset="0"/>
                <a:ea typeface="ＭＳ Ｐゴシック" panose="020B0600070205080204" pitchFamily="3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1.5.14 DRAFTING AND ADMINISTERING JOB PLANS</a:t>
            </a:r>
            <a:endParaRPr lang="en-US" dirty="0">
              <a:ea typeface="+mj-ea"/>
            </a:endParaRPr>
          </a:p>
        </p:txBody>
      </p:sp>
      <p:sp>
        <p:nvSpPr>
          <p:cNvPr id="3" name="Content Placeholder 2"/>
          <p:cNvSpPr>
            <a:spLocks noGrp="1"/>
          </p:cNvSpPr>
          <p:nvPr>
            <p:ph idx="1"/>
          </p:nvPr>
        </p:nvSpPr>
        <p:spPr>
          <a:xfrm>
            <a:off x="1541463" y="2316163"/>
            <a:ext cx="4329112" cy="24177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Work planning techniques are highly individual. What works for one person or one team, may not work for another.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It is a task that must be practiced with a willingness to adjust processes until you are able to find a combination of factors that suit your planning style and the needs of your work team.</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People  Man and woman workers planning coordination.png"/>
          <p:cNvPicPr>
            <a:picLocks noChangeAspect="1"/>
          </p:cNvPicPr>
          <p:nvPr/>
        </p:nvPicPr>
        <p:blipFill>
          <a:blip r:embed="rId2">
            <a:extLst>
              <a:ext uri="{28A0092B-C50C-407E-A947-70E740481C1C}">
                <a14:useLocalDpi xmlns:a14="http://schemas.microsoft.com/office/drawing/2010/main" val="0"/>
              </a:ext>
            </a:extLst>
          </a:blip>
          <a:srcRect l="5106" r="2979"/>
          <a:stretch>
            <a:fillRect/>
          </a:stretch>
        </p:blipFill>
        <p:spPr bwMode="auto">
          <a:xfrm>
            <a:off x="5978525" y="2300288"/>
            <a:ext cx="2708275" cy="252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1.5.15 CONSULTING WHEN CREATING PLANS</a:t>
            </a:r>
            <a:endParaRPr lang="en-US" dirty="0">
              <a:ea typeface="+mj-ea"/>
            </a:endParaRPr>
          </a:p>
        </p:txBody>
      </p:sp>
      <p:sp>
        <p:nvSpPr>
          <p:cNvPr id="3" name="Content Placeholder 2"/>
          <p:cNvSpPr>
            <a:spLocks noGrp="1"/>
          </p:cNvSpPr>
          <p:nvPr>
            <p:ph idx="1"/>
          </p:nvPr>
        </p:nvSpPr>
        <p:spPr>
          <a:xfrm>
            <a:off x="4357688" y="2798763"/>
            <a:ext cx="4329112" cy="30162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Relevant team members could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Other managers, supervisor or leading hands.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Suppliers.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Sub-contractors.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Team members doing the tasks and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Supervisors or managers of external teams you need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to coordinate with.</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 construction supervisor clipboard 119588957.jpg"/>
          <p:cNvPicPr>
            <a:picLocks noChangeAspect="1"/>
          </p:cNvPicPr>
          <p:nvPr/>
        </p:nvPicPr>
        <p:blipFill>
          <a:blip r:embed="rId2">
            <a:extLst>
              <a:ext uri="{28A0092B-C50C-407E-A947-70E740481C1C}">
                <a14:useLocalDpi xmlns:a14="http://schemas.microsoft.com/office/drawing/2010/main" val="0"/>
              </a:ext>
            </a:extLst>
          </a:blip>
          <a:srcRect t="7358" b="14806"/>
          <a:stretch>
            <a:fillRect/>
          </a:stretch>
        </p:blipFill>
        <p:spPr bwMode="auto">
          <a:xfrm>
            <a:off x="1541463" y="2570163"/>
            <a:ext cx="2638425" cy="309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646238"/>
            <a:ext cx="7145337"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buClrTx/>
              <a:buFontTx/>
              <a:buNone/>
            </a:pPr>
            <a:r>
              <a:rPr lang="en-AU" altLang="en-US" sz="1600">
                <a:solidFill>
                  <a:srgbClr val="000000"/>
                </a:solidFill>
                <a:latin typeface="Arial Narrow" panose="020B0606020202030204" pitchFamily="34" charset="0"/>
                <a:ea typeface="ＭＳ Ｐゴシック" panose="020B0600070205080204" pitchFamily="34" charset="-128"/>
              </a:rPr>
              <a:t>When creating a job plan, try to include relevant team members in the process. This will allow you to draw on a great variety of experiences that can make the planning process easier to complete</a:t>
            </a:r>
            <a:r>
              <a:rPr lang="en-AU" altLang="en-US" sz="1800">
                <a:solidFill>
                  <a:srgbClr val="000000"/>
                </a:solidFill>
                <a:latin typeface="Arial Narrow" panose="020B0606020202030204" pitchFamily="34" charset="0"/>
                <a:ea typeface="ＭＳ Ｐゴシック" panose="020B0600070205080204" pitchFamily="34" charset="-128"/>
              </a:rPr>
              <a:t>.</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1.5.15 CONSULTING WHEN CREATING PLANS</a:t>
            </a:r>
            <a:endParaRPr lang="en-US" dirty="0">
              <a:ea typeface="+mj-ea"/>
            </a:endParaRPr>
          </a:p>
        </p:txBody>
      </p:sp>
      <p:sp>
        <p:nvSpPr>
          <p:cNvPr id="3" name="Content Placeholder 2"/>
          <p:cNvSpPr>
            <a:spLocks noGrp="1"/>
          </p:cNvSpPr>
          <p:nvPr>
            <p:ph idx="1"/>
          </p:nvPr>
        </p:nvSpPr>
        <p:spPr>
          <a:xfrm>
            <a:off x="1541463" y="1858963"/>
            <a:ext cx="3849687" cy="36004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By consulting with others while you are creating a job plan you are: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Developing and strengthening your team by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showing them you value their experiences and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judgement.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Allowing for the various contractors and other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teams to place their priorities and tasks into the</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plan.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Allowing for greater commitment to the plan</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and the timeframes.</a:t>
            </a:r>
            <a:r>
              <a:rPr lang="en-US" altLang="en-US" smtClean="0">
                <a:latin typeface="Arial Narrow" panose="020B0606020202030204" pitchFamily="34" charset="0"/>
                <a:ea typeface="ＭＳ Ｐゴシック" panose="020B0600070205080204" pitchFamily="34" charset="-128"/>
              </a:rPr>
              <a:t> </a:t>
            </a:r>
          </a:p>
        </p:txBody>
      </p:sp>
      <p:pic>
        <p:nvPicPr>
          <p:cNvPr id="5" name="Picture 4" descr="supervisor worker consult files documents plans risk 11382463_l.jpg"/>
          <p:cNvPicPr>
            <a:picLocks noChangeAspect="1"/>
          </p:cNvPicPr>
          <p:nvPr/>
        </p:nvPicPr>
        <p:blipFill>
          <a:blip r:embed="rId2">
            <a:extLst>
              <a:ext uri="{28A0092B-C50C-407E-A947-70E740481C1C}">
                <a14:useLocalDpi xmlns:a14="http://schemas.microsoft.com/office/drawing/2010/main" val="0"/>
              </a:ext>
            </a:extLst>
          </a:blip>
          <a:srcRect t="13966"/>
          <a:stretch>
            <a:fillRect/>
          </a:stretch>
        </p:blipFill>
        <p:spPr bwMode="auto">
          <a:xfrm>
            <a:off x="5583238" y="1858963"/>
            <a:ext cx="3103562"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89"/>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1815</TotalTime>
  <Words>3800</Words>
  <Application>Microsoft Office PowerPoint</Application>
  <PresentationFormat>On-screen Show (4:3)</PresentationFormat>
  <Paragraphs>427</Paragraphs>
  <Slides>89</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89</vt:i4>
      </vt:variant>
    </vt:vector>
  </HeadingPairs>
  <TitlesOfParts>
    <vt:vector size="102" baseType="lpstr">
      <vt:lpstr>MS Mincho</vt:lpstr>
      <vt:lpstr>ＭＳ Ｐゴシック</vt:lpstr>
      <vt:lpstr>Arial</vt:lpstr>
      <vt:lpstr>Arial Black</vt:lpstr>
      <vt:lpstr>Arial Narrow</vt:lpstr>
      <vt:lpstr>Calibri</vt:lpstr>
      <vt:lpstr>Impact</vt:lpstr>
      <vt:lpstr>Symbol</vt:lpstr>
      <vt:lpstr>Times New Roman</vt:lpstr>
      <vt:lpstr>Verdana</vt:lpstr>
      <vt:lpstr>Wingdings</vt:lpstr>
      <vt:lpstr>Custom Design</vt:lpstr>
      <vt:lpstr>Corporate PPT Template</vt:lpstr>
      <vt:lpstr>PowerPoint Presentation</vt:lpstr>
      <vt:lpstr>1.1 INTRODUCTION</vt:lpstr>
      <vt:lpstr>1.1 INTRODUCTION</vt:lpstr>
      <vt:lpstr>1.1.1 CIVIL WORKS</vt:lpstr>
      <vt:lpstr>1.1.1 CIVIL WORKS</vt:lpstr>
      <vt:lpstr>1.1.1 CIVIL WORKS</vt:lpstr>
      <vt:lpstr>1.1.2 CIVIL WORKS TASKS</vt:lpstr>
      <vt:lpstr>1.2 COMPLIANCE DOCUMENTATION</vt:lpstr>
      <vt:lpstr>1.2 COMPLIANCE DOCUMENTATION</vt:lpstr>
      <vt:lpstr>1.2 COMPLIANCE DOCUMENTATION</vt:lpstr>
      <vt:lpstr>1.2 COMPLIANCE DOCUMENTATION</vt:lpstr>
      <vt:lpstr>1.2 COMPLIANCE DOCUMENTATION</vt:lpstr>
      <vt:lpstr>1.2.1 interpret compliance documentation</vt:lpstr>
      <vt:lpstr>1.2.1 interpret compliance documentation</vt:lpstr>
      <vt:lpstr>1.2.1 interpret compliance documentation</vt:lpstr>
      <vt:lpstr>1.2.1 interpret compliance documentation</vt:lpstr>
      <vt:lpstr>1.3 ADMINISTRATIVE REQUIREMENTS</vt:lpstr>
      <vt:lpstr>1.3.1 CONTRACT REQUIREMENTS</vt:lpstr>
      <vt:lpstr>1.3.1 CONTRACT REQUIREMENTS</vt:lpstr>
      <vt:lpstr>1.3.1 CONTRACT REQUIREMENTS</vt:lpstr>
      <vt:lpstr>1.3.1 CONTRACT REQUIREMENTS</vt:lpstr>
      <vt:lpstr>1.3.1 CONTRACT REQUIREMENTS</vt:lpstr>
      <vt:lpstr>1.3.1 CONTRACT REQUIREMENTS</vt:lpstr>
      <vt:lpstr>1.4 ACCESS AND SHARE TASK INFORMATION AND REQUIREMENTS</vt:lpstr>
      <vt:lpstr>1.4.1 SITE GEOLOGICAL AND GEOTECHNICAL DATA</vt:lpstr>
      <vt:lpstr>1.4.1 SITE GEOLOGICAL AND GEOTECHNICAL DATA</vt:lpstr>
      <vt:lpstr>1.4.1.1 ROCK AND SOIL TYPES</vt:lpstr>
      <vt:lpstr>1.4.2 SITE HYDROLOGICAL DATA</vt:lpstr>
      <vt:lpstr>1.4.2 SITE HYDROLOGICAL DATA</vt:lpstr>
      <vt:lpstr>1.4.3 SITE METEOROLOGICAL DATA</vt:lpstr>
      <vt:lpstr>1.4.4 ENGINEERING SURVEY PRINCIPLES AND DATA</vt:lpstr>
      <vt:lpstr>1.4.4 ENGINEERING SURVEY PRINCIPLES AND DATA</vt:lpstr>
      <vt:lpstr>1.4.4.1 LARGE STRUCTURES AND INFRASTRUCTURE WORKS</vt:lpstr>
      <vt:lpstr>1.4.4.1 LARGE STRUCTURES AND INFRASTRUCTURE WORKS</vt:lpstr>
      <vt:lpstr>1.4.5 MATERIAL PROPERTIES AND TEST RESULTS</vt:lpstr>
      <vt:lpstr>1.4.6 ROAD GEOMETRY</vt:lpstr>
      <vt:lpstr>1.4.6 ROAD GEOMETRY</vt:lpstr>
      <vt:lpstr>1.4.7 TYPES OF ASPHALT</vt:lpstr>
      <vt:lpstr>1.4.7 TYPES OF ASPHALT</vt:lpstr>
      <vt:lpstr>1.4.7 TYPES OF ASPHALT</vt:lpstr>
      <vt:lpstr>1.4.8 SITE HAZARDS, CONSTRAINTS AND CONDITIONS</vt:lpstr>
      <vt:lpstr>1.4.9 SITE CULTURAL AND HERITAGE INFORMATION</vt:lpstr>
      <vt:lpstr>1.4.9 SITE CULTURAL AND HERITAGE INFORMATION</vt:lpstr>
      <vt:lpstr>1.4.10 CIVIL CONSTRUCTION SEQUENCING</vt:lpstr>
      <vt:lpstr>1.4.10 CIVIL CONSTRUCTION SEQUENCING</vt:lpstr>
      <vt:lpstr>1.4.10 CIVIL CONSTRUCTION SEQUENCING</vt:lpstr>
      <vt:lpstr>1.4.11 QUANTITY CALCULATION</vt:lpstr>
      <vt:lpstr>1.4.11 QUANTITY CALCULATION</vt:lpstr>
      <vt:lpstr>1.4.11 QUANTITY CALCULATION</vt:lpstr>
      <vt:lpstr>1.4.11 QUANTITY CALCULATION</vt:lpstr>
      <vt:lpstr>1.4.11 QUANTITY CALCULATION</vt:lpstr>
      <vt:lpstr>1.4.11 QUANTITY CALCULATION</vt:lpstr>
      <vt:lpstr>1.4.11 QUANTITY CALCULATION</vt:lpstr>
      <vt:lpstr>1.4.11 QUANTITY CALCULATION</vt:lpstr>
      <vt:lpstr>1.4.11 QUANTITY CALCULATION</vt:lpstr>
      <vt:lpstr>1.4.11 QUANTITY CALCULATION</vt:lpstr>
      <vt:lpstr>1.4.12 ESTIMATION PRINCIPLES</vt:lpstr>
      <vt:lpstr>1.4.13 TASK SPECIFICATIONS</vt:lpstr>
      <vt:lpstr>1.4.14 CONTRACTORS AND OTHER ORGANISATIONS</vt:lpstr>
      <vt:lpstr>1.4.14 CONTRACTORS AND OTHER ORGANISATIONS</vt:lpstr>
      <vt:lpstr>1.4.15 COORDINATION, TIMING AND BUDGETING</vt:lpstr>
      <vt:lpstr>1.5 PREPARE JOB PLAN IN CONJUCTION WITH TEAM MEMBERS</vt:lpstr>
      <vt:lpstr>1.5.1 TASK REQUIREMENTS</vt:lpstr>
      <vt:lpstr>1.5.1 TASK REQUIREMENTS</vt:lpstr>
      <vt:lpstr>1.5.1 TASK REQUIREMENTS</vt:lpstr>
      <vt:lpstr>1.5.1 TASK REQUIREMENTS</vt:lpstr>
      <vt:lpstr>1.5.2 COMMUNICATION REQUIREMENTS</vt:lpstr>
      <vt:lpstr>1.5.3 REPORTING REQUIREMENTS</vt:lpstr>
      <vt:lpstr>1.5.4 RISK ASSESSMENTS AND MANAGEMENT REQUIREMENTS</vt:lpstr>
      <vt:lpstr>1.5.5 OHS/WHS REQUIREMENTS</vt:lpstr>
      <vt:lpstr>1.5.1.1 HARMONISATION OF WORK HEALTH &amp; SAFETY LEGISLATION</vt:lpstr>
      <vt:lpstr>1.5.1.1 HARMONISATION OF WORK HEALTH &amp; SAFETY LEGISLATION </vt:lpstr>
      <vt:lpstr>1.5.1.1 HARMONISATION OF WORK HEALTH &amp; SAFETY LEGISLATION </vt:lpstr>
      <vt:lpstr>1.5.1.1 HARMONISATION OF WORK HEALTH &amp; SAFETY LEGISLATION </vt:lpstr>
      <vt:lpstr>1.5.1.1 HARMONISATION OF WORK HEALTH &amp; SAFETY LEGISLATION </vt:lpstr>
      <vt:lpstr>1.5.6 ENVIRONMENTAL REQUIREMENTS</vt:lpstr>
      <vt:lpstr>1.5.7 TRAFFIC MANAGEMENT REQUIREMENTS</vt:lpstr>
      <vt:lpstr>1.5.7 TRAFFIC MANAGEMENT REQUIREMENTS</vt:lpstr>
      <vt:lpstr>1.5.8 QUALITY REQUIREMENTS</vt:lpstr>
      <vt:lpstr>1.5.9 TASK RESOURCE REQUIREMENTS</vt:lpstr>
      <vt:lpstr>1.5.10 ACTIVITY SCHEDULING</vt:lpstr>
      <vt:lpstr>1.5.11 MATERIAL DELIVERY SCHEDULING</vt:lpstr>
      <vt:lpstr>1.5.11 MATERIAL DELIVERY SCHEDULING</vt:lpstr>
      <vt:lpstr>1.5.12 SUB-CONTRACTOR SUPPORT REQUIREMENTS</vt:lpstr>
      <vt:lpstr>1.5.13 WASTE DISPOSAL REQUIREMENTS</vt:lpstr>
      <vt:lpstr>1.5.14 DRAFTING AND ADMINISTERING JOB PLANS</vt:lpstr>
      <vt:lpstr>1.5.14 DRAFTING AND ADMINISTERING JOB PLANS</vt:lpstr>
      <vt:lpstr>1.5.15 CONSULTING WHEN CREATING PLANS</vt:lpstr>
      <vt:lpstr>1.5.15 CONSULTING WHEN CREATING PLANS</vt:lpstr>
    </vt:vector>
  </TitlesOfParts>
  <Company>Safe Work Resources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Peachey</dc:creator>
  <cp:lastModifiedBy>Jonathan Curro</cp:lastModifiedBy>
  <cp:revision>205</cp:revision>
  <dcterms:created xsi:type="dcterms:W3CDTF">2011-08-09T01:40:17Z</dcterms:created>
  <dcterms:modified xsi:type="dcterms:W3CDTF">2018-12-11T01:51:50Z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EE7D5D6A-CA4C-492D-B2ED-60D1446FDA7F</vt:lpwstr>
  </property>
  <property fmtid="{D5CDD505-2E9C-101B-9397-08002B2CF9AE}" pid="3" name="ArticulatePath">
    <vt:lpwstr>RIICWM401D PowerPoint 1_1-0</vt:lpwstr>
  </property>
</Properties>
</file>