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58"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77" d="100"/>
          <a:sy n="77" d="100"/>
        </p:scale>
        <p:origin x="9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315884" y="2892829"/>
            <a:ext cx="7448204" cy="2677656"/>
          </a:xfrm>
          <a:prstGeom prst="rect">
            <a:avLst/>
          </a:prstGeom>
          <a:noFill/>
        </p:spPr>
        <p:txBody>
          <a:bodyPr wrap="square" rtlCol="0">
            <a:spAutoFit/>
          </a:bodyPr>
          <a:lstStyle/>
          <a:p>
            <a:r>
              <a:rPr lang="en-AU" sz="2800" dirty="0" smtClean="0"/>
              <a:t>TRAINING</a:t>
            </a:r>
          </a:p>
          <a:p>
            <a:endParaRPr lang="en-AU" sz="2800" dirty="0" smtClean="0"/>
          </a:p>
          <a:p>
            <a:endParaRPr lang="en-AU" sz="2800" dirty="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endParaRPr lang="en-AU" dirty="0"/>
          </a:p>
          <a:p>
            <a:pPr lvl="0"/>
            <a:r>
              <a:rPr lang="en-US" dirty="0"/>
              <a:t>Identify relevant areas of education for personnel within the workplace</a:t>
            </a:r>
            <a:r>
              <a:rPr lang="en-US" dirty="0" smtClean="0"/>
              <a:t>.</a:t>
            </a:r>
          </a:p>
          <a:p>
            <a:pPr marL="0" lvl="0" indent="0">
              <a:buNone/>
            </a:pPr>
            <a:endParaRPr lang="en-AU" dirty="0"/>
          </a:p>
          <a:p>
            <a:pPr lvl="0"/>
            <a:r>
              <a:rPr lang="en-US" dirty="0" smtClean="0"/>
              <a:t>Ensure </a:t>
            </a:r>
            <a:r>
              <a:rPr lang="en-US" dirty="0"/>
              <a:t>educational programs are developed, delivered and reviewed.</a:t>
            </a:r>
            <a:endParaRPr lang="en-AU" dirty="0"/>
          </a:p>
          <a:p>
            <a:endParaRPr lang="en-AU" dirty="0"/>
          </a:p>
        </p:txBody>
      </p:sp>
    </p:spTree>
    <p:extLst>
      <p:ext uri="{BB962C8B-B14F-4D97-AF65-F5344CB8AC3E}">
        <p14:creationId xmlns:p14="http://schemas.microsoft.com/office/powerpoint/2010/main" val="211656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5049"/>
            <a:ext cx="8229600" cy="1143000"/>
          </a:xfrm>
        </p:spPr>
        <p:txBody>
          <a:bodyPr>
            <a:normAutofit fontScale="90000"/>
          </a:bodyPr>
          <a:lstStyle/>
          <a:p>
            <a:r>
              <a:rPr lang="en-AU" dirty="0" smtClean="0"/>
              <a:t>Where does training fit in the administration process?</a:t>
            </a:r>
            <a:endParaRPr lang="en-AU" dirty="0"/>
          </a:p>
        </p:txBody>
      </p:sp>
      <p:sp>
        <p:nvSpPr>
          <p:cNvPr id="3" name="Content Placeholder 2"/>
          <p:cNvSpPr>
            <a:spLocks noGrp="1"/>
          </p:cNvSpPr>
          <p:nvPr>
            <p:ph idx="1"/>
          </p:nvPr>
        </p:nvSpPr>
        <p:spPr>
          <a:xfrm>
            <a:off x="457200" y="1924396"/>
            <a:ext cx="8229600" cy="4525963"/>
          </a:xfrm>
        </p:spPr>
        <p:txBody>
          <a:bodyPr>
            <a:normAutofit fontScale="92500" lnSpcReduction="10000"/>
          </a:bodyPr>
          <a:lstStyle/>
          <a:p>
            <a:r>
              <a:rPr lang="en-US" dirty="0"/>
              <a:t>Training is one example of an administrative control. As with the use of personal protective equipment, administrative controls are lowest on the list of control priorities and should only be used when risk cannot be eliminated or </a:t>
            </a:r>
            <a:r>
              <a:rPr lang="en-US" dirty="0" err="1"/>
              <a:t>minimised</a:t>
            </a:r>
            <a:r>
              <a:rPr lang="en-US" dirty="0"/>
              <a:t> by other means.</a:t>
            </a:r>
            <a:endParaRPr lang="en-AU" dirty="0"/>
          </a:p>
          <a:p>
            <a:r>
              <a:rPr lang="en-US" dirty="0"/>
              <a:t>The aim of training is to ensure that workers have the appropriate skills and knowledge to perform their work without risk to the health and safety of themselves and others.</a:t>
            </a:r>
            <a:endParaRPr lang="en-AU" dirty="0"/>
          </a:p>
        </p:txBody>
      </p:sp>
    </p:spTree>
    <p:extLst>
      <p:ext uri="{BB962C8B-B14F-4D97-AF65-F5344CB8AC3E}">
        <p14:creationId xmlns:p14="http://schemas.microsoft.com/office/powerpoint/2010/main" val="3274292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pPr marL="0" indent="0">
              <a:buNone/>
            </a:pPr>
            <a:r>
              <a:rPr lang="en-AU" dirty="0"/>
              <a:t>If training has been identified as one of the control measures to minimise exposure to a risk, the </a:t>
            </a:r>
            <a:r>
              <a:rPr lang="en-AU" dirty="0" smtClean="0"/>
              <a:t>PCBU </a:t>
            </a:r>
            <a:r>
              <a:rPr lang="en-AU" dirty="0"/>
              <a:t>must make sure such training is provided. </a:t>
            </a:r>
            <a:endParaRPr lang="en-AU" dirty="0"/>
          </a:p>
        </p:txBody>
      </p:sp>
    </p:spTree>
    <p:extLst>
      <p:ext uri="{BB962C8B-B14F-4D97-AF65-F5344CB8AC3E}">
        <p14:creationId xmlns:p14="http://schemas.microsoft.com/office/powerpoint/2010/main" val="1559509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Training as a control measure</a:t>
            </a:r>
            <a:endParaRPr lang="en-AU" dirty="0"/>
          </a:p>
        </p:txBody>
      </p:sp>
      <p:sp>
        <p:nvSpPr>
          <p:cNvPr id="3" name="Content Placeholder 2"/>
          <p:cNvSpPr>
            <a:spLocks noGrp="1"/>
          </p:cNvSpPr>
          <p:nvPr>
            <p:ph idx="1"/>
          </p:nvPr>
        </p:nvSpPr>
        <p:spPr>
          <a:xfrm>
            <a:off x="457200" y="1600200"/>
            <a:ext cx="8229600" cy="5041669"/>
          </a:xfrm>
        </p:spPr>
        <p:txBody>
          <a:bodyPr>
            <a:normAutofit fontScale="77500" lnSpcReduction="20000"/>
          </a:bodyPr>
          <a:lstStyle/>
          <a:p>
            <a:pPr marL="0" indent="0">
              <a:buNone/>
            </a:pPr>
            <a:r>
              <a:rPr lang="en-AU" b="1" dirty="0" smtClean="0"/>
              <a:t>Identify who should be trained</a:t>
            </a:r>
          </a:p>
          <a:p>
            <a:pPr lvl="0"/>
            <a:r>
              <a:rPr lang="en-US" dirty="0"/>
              <a:t>workers (including casual staff) </a:t>
            </a:r>
            <a:endParaRPr lang="en-US" dirty="0" smtClean="0"/>
          </a:p>
          <a:p>
            <a:pPr lvl="0"/>
            <a:r>
              <a:rPr lang="en-US" dirty="0" smtClean="0"/>
              <a:t>supervisors </a:t>
            </a:r>
            <a:r>
              <a:rPr lang="en-US" dirty="0"/>
              <a:t>of workers </a:t>
            </a:r>
            <a:endParaRPr lang="en-US" dirty="0" smtClean="0"/>
          </a:p>
          <a:p>
            <a:pPr lvl="0"/>
            <a:r>
              <a:rPr lang="en-US" dirty="0" smtClean="0"/>
              <a:t>Managers</a:t>
            </a:r>
          </a:p>
          <a:p>
            <a:pPr lvl="0"/>
            <a:r>
              <a:rPr lang="en-US" dirty="0" smtClean="0"/>
              <a:t>safety </a:t>
            </a:r>
            <a:r>
              <a:rPr lang="en-US" dirty="0"/>
              <a:t>committee member(s) and health and safety representative(s);</a:t>
            </a:r>
            <a:endParaRPr lang="en-AU" dirty="0"/>
          </a:p>
          <a:p>
            <a:pPr lvl="0"/>
            <a:r>
              <a:rPr lang="en-US" dirty="0"/>
              <a:t>people responsible for purchasing items related to the hazard (including the hazard itself) </a:t>
            </a:r>
            <a:endParaRPr lang="en-US" dirty="0" smtClean="0"/>
          </a:p>
          <a:p>
            <a:pPr lvl="0"/>
            <a:r>
              <a:rPr lang="en-US" dirty="0" smtClean="0"/>
              <a:t>people </a:t>
            </a:r>
            <a:r>
              <a:rPr lang="en-US" dirty="0"/>
              <a:t>who have direct involvement in emergency procedures relating to the hazard;</a:t>
            </a:r>
            <a:endParaRPr lang="en-AU" dirty="0"/>
          </a:p>
          <a:p>
            <a:pPr lvl="0"/>
            <a:r>
              <a:rPr lang="en-US" dirty="0"/>
              <a:t>contractors and other regular visitors to the workplace;</a:t>
            </a:r>
            <a:endParaRPr lang="en-AU" dirty="0"/>
          </a:p>
          <a:p>
            <a:pPr lvl="0"/>
            <a:r>
              <a:rPr lang="en-US" dirty="0"/>
              <a:t>maintenance personnel; and</a:t>
            </a:r>
            <a:endParaRPr lang="en-AU" dirty="0"/>
          </a:p>
          <a:p>
            <a:pPr lvl="0"/>
            <a:r>
              <a:rPr lang="en-US" dirty="0"/>
              <a:t>anyone else who is potentially at risk</a:t>
            </a:r>
            <a:endParaRPr lang="en-AU" dirty="0"/>
          </a:p>
          <a:p>
            <a:pPr marL="0" indent="0">
              <a:buNone/>
            </a:pPr>
            <a:endParaRPr lang="en-AU" dirty="0"/>
          </a:p>
        </p:txBody>
      </p:sp>
    </p:spTree>
    <p:extLst>
      <p:ext uri="{BB962C8B-B14F-4D97-AF65-F5344CB8AC3E}">
        <p14:creationId xmlns:p14="http://schemas.microsoft.com/office/powerpoint/2010/main" val="2205792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Training as a control measure</a:t>
            </a:r>
          </a:p>
        </p:txBody>
      </p:sp>
      <p:sp>
        <p:nvSpPr>
          <p:cNvPr id="3" name="Content Placeholder 2"/>
          <p:cNvSpPr>
            <a:spLocks noGrp="1"/>
          </p:cNvSpPr>
          <p:nvPr>
            <p:ph idx="1"/>
          </p:nvPr>
        </p:nvSpPr>
        <p:spPr/>
        <p:txBody>
          <a:bodyPr>
            <a:normAutofit lnSpcReduction="10000"/>
          </a:bodyPr>
          <a:lstStyle/>
          <a:p>
            <a:pPr marL="0" indent="0">
              <a:buNone/>
            </a:pPr>
            <a:r>
              <a:rPr lang="en-AU" b="1" dirty="0" smtClean="0"/>
              <a:t>Identify what training is required</a:t>
            </a:r>
          </a:p>
          <a:p>
            <a:r>
              <a:rPr lang="en-AU" dirty="0" smtClean="0"/>
              <a:t>Induction</a:t>
            </a:r>
          </a:p>
          <a:p>
            <a:r>
              <a:rPr lang="en-AU" dirty="0" smtClean="0"/>
              <a:t>Supervisor and management training</a:t>
            </a:r>
          </a:p>
          <a:p>
            <a:r>
              <a:rPr lang="en-AU" dirty="0" smtClean="0"/>
              <a:t>Specific job training</a:t>
            </a:r>
          </a:p>
          <a:p>
            <a:r>
              <a:rPr lang="en-AU" dirty="0" smtClean="0"/>
              <a:t>Specific hazard training</a:t>
            </a:r>
          </a:p>
          <a:p>
            <a:r>
              <a:rPr lang="en-AU" dirty="0" smtClean="0"/>
              <a:t>Ongoing training</a:t>
            </a:r>
          </a:p>
          <a:p>
            <a:r>
              <a:rPr lang="en-AU" dirty="0" smtClean="0"/>
              <a:t>Emergency procedures training</a:t>
            </a:r>
          </a:p>
          <a:p>
            <a:r>
              <a:rPr lang="en-AU" dirty="0" smtClean="0"/>
              <a:t>First aid training </a:t>
            </a:r>
            <a:endParaRPr lang="en-AU" dirty="0"/>
          </a:p>
        </p:txBody>
      </p:sp>
    </p:spTree>
    <p:extLst>
      <p:ext uri="{BB962C8B-B14F-4D97-AF65-F5344CB8AC3E}">
        <p14:creationId xmlns:p14="http://schemas.microsoft.com/office/powerpoint/2010/main" val="3208343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General training content</a:t>
            </a:r>
            <a:endParaRPr lang="en-AU" dirty="0"/>
          </a:p>
        </p:txBody>
      </p:sp>
      <p:sp>
        <p:nvSpPr>
          <p:cNvPr id="3" name="Content Placeholder 2"/>
          <p:cNvSpPr>
            <a:spLocks noGrp="1"/>
          </p:cNvSpPr>
          <p:nvPr>
            <p:ph idx="1"/>
          </p:nvPr>
        </p:nvSpPr>
        <p:spPr>
          <a:xfrm>
            <a:off x="457200" y="1600200"/>
            <a:ext cx="8229600" cy="5108171"/>
          </a:xfrm>
        </p:spPr>
        <p:txBody>
          <a:bodyPr>
            <a:normAutofit fontScale="40000" lnSpcReduction="20000"/>
          </a:bodyPr>
          <a:lstStyle/>
          <a:p>
            <a:pPr marL="0" indent="0">
              <a:buNone/>
            </a:pPr>
            <a:r>
              <a:rPr lang="en-US" sz="4000" b="1" dirty="0"/>
              <a:t>In general, all people exposed to risks should be provided with information about</a:t>
            </a:r>
            <a:r>
              <a:rPr lang="en-US" sz="4000" b="1" dirty="0" smtClean="0"/>
              <a:t>:</a:t>
            </a:r>
          </a:p>
          <a:p>
            <a:pPr marL="0" indent="0">
              <a:buNone/>
            </a:pPr>
            <a:endParaRPr lang="en-AU" sz="4000" dirty="0"/>
          </a:p>
          <a:p>
            <a:pPr lvl="0"/>
            <a:r>
              <a:rPr lang="en-US" sz="4000" dirty="0"/>
              <a:t>the health and safety legislation;</a:t>
            </a:r>
            <a:endParaRPr lang="en-AU" sz="4000" dirty="0"/>
          </a:p>
          <a:p>
            <a:pPr lvl="0"/>
            <a:r>
              <a:rPr lang="en-US" sz="4000" dirty="0"/>
              <a:t>the </a:t>
            </a:r>
            <a:r>
              <a:rPr lang="en-US" sz="4000" dirty="0" err="1"/>
              <a:t>organisations</a:t>
            </a:r>
            <a:r>
              <a:rPr lang="en-US" sz="4000" dirty="0"/>
              <a:t> health and safety program/policy;</a:t>
            </a:r>
            <a:endParaRPr lang="en-AU" sz="4000" dirty="0"/>
          </a:p>
          <a:p>
            <a:pPr lvl="0"/>
            <a:r>
              <a:rPr lang="en-US" sz="4000" dirty="0"/>
              <a:t>the health and safety risk management process;</a:t>
            </a:r>
            <a:endParaRPr lang="en-AU" sz="4000" dirty="0"/>
          </a:p>
          <a:p>
            <a:pPr lvl="0"/>
            <a:r>
              <a:rPr lang="en-US" sz="4000" dirty="0"/>
              <a:t>the control measures in place to </a:t>
            </a:r>
            <a:r>
              <a:rPr lang="en-US" sz="4000" dirty="0" err="1"/>
              <a:t>minimise</a:t>
            </a:r>
            <a:r>
              <a:rPr lang="en-US" sz="4000" dirty="0"/>
              <a:t> exposure to the </a:t>
            </a:r>
            <a:r>
              <a:rPr lang="en-US" sz="4000" dirty="0" smtClean="0"/>
              <a:t>risks</a:t>
            </a:r>
          </a:p>
          <a:p>
            <a:pPr lvl="0"/>
            <a:r>
              <a:rPr lang="en-US" sz="4000" dirty="0" smtClean="0"/>
              <a:t>any </a:t>
            </a:r>
            <a:r>
              <a:rPr lang="en-US" sz="4000" dirty="0"/>
              <a:t>known residual risk;</a:t>
            </a:r>
            <a:endParaRPr lang="en-AU" sz="4000" dirty="0"/>
          </a:p>
          <a:p>
            <a:pPr lvl="0"/>
            <a:r>
              <a:rPr lang="en-US" sz="4000" dirty="0"/>
              <a:t>safe working procedures;</a:t>
            </a:r>
            <a:endParaRPr lang="en-AU" sz="4000" dirty="0"/>
          </a:p>
          <a:p>
            <a:pPr lvl="0"/>
            <a:r>
              <a:rPr lang="en-US" sz="4000" dirty="0"/>
              <a:t>safe use of hazardous chemicals (including information from the </a:t>
            </a:r>
            <a:r>
              <a:rPr lang="en-US" sz="4000" dirty="0" smtClean="0"/>
              <a:t>SDS</a:t>
            </a:r>
            <a:r>
              <a:rPr lang="en-US" sz="4000" dirty="0"/>
              <a:t>);</a:t>
            </a:r>
            <a:endParaRPr lang="en-AU" sz="4000" dirty="0"/>
          </a:p>
          <a:p>
            <a:pPr lvl="0"/>
            <a:r>
              <a:rPr lang="en-US" sz="4000" dirty="0"/>
              <a:t>how to use and maintain equipment (refer to operator’s manuals);</a:t>
            </a:r>
            <a:endParaRPr lang="en-AU" sz="4000" dirty="0"/>
          </a:p>
          <a:p>
            <a:pPr lvl="0"/>
            <a:r>
              <a:rPr lang="en-US" sz="4000" dirty="0"/>
              <a:t>any special safety information needed </a:t>
            </a:r>
            <a:endParaRPr lang="en-AU" sz="4000" dirty="0"/>
          </a:p>
          <a:p>
            <a:pPr lvl="0"/>
            <a:r>
              <a:rPr lang="en-US" sz="4000" dirty="0"/>
              <a:t>any specific conditions and prohibitions on the use of equipment;</a:t>
            </a:r>
            <a:endParaRPr lang="en-AU" sz="4000" dirty="0"/>
          </a:p>
          <a:p>
            <a:pPr lvl="0"/>
            <a:r>
              <a:rPr lang="en-US" sz="4000" dirty="0"/>
              <a:t>inspection and maintenance programs in place at the </a:t>
            </a:r>
            <a:r>
              <a:rPr lang="en-US" sz="4000" dirty="0" smtClean="0"/>
              <a:t>workplace;</a:t>
            </a:r>
            <a:endParaRPr lang="en-AU" sz="4000" dirty="0"/>
          </a:p>
          <a:p>
            <a:pPr lvl="0"/>
            <a:r>
              <a:rPr lang="en-US" sz="4000" dirty="0"/>
              <a:t>procedures for repairs;</a:t>
            </a:r>
            <a:endParaRPr lang="en-AU" sz="4000" dirty="0"/>
          </a:p>
          <a:p>
            <a:pPr lvl="0"/>
            <a:r>
              <a:rPr lang="en-US" sz="4000" dirty="0"/>
              <a:t>how to access information about hazards, such as manufacturer’s instructions;</a:t>
            </a:r>
            <a:endParaRPr lang="en-AU" sz="4000" dirty="0"/>
          </a:p>
          <a:p>
            <a:pPr lvl="0"/>
            <a:r>
              <a:rPr lang="en-US" sz="4000" dirty="0"/>
              <a:t>personal protective equipment </a:t>
            </a:r>
            <a:r>
              <a:rPr lang="en-US" sz="4000" dirty="0" smtClean="0"/>
              <a:t>required;</a:t>
            </a:r>
            <a:endParaRPr lang="en-AU" sz="4000" dirty="0"/>
          </a:p>
          <a:p>
            <a:pPr lvl="0"/>
            <a:r>
              <a:rPr lang="en-US" sz="4000" dirty="0"/>
              <a:t>emergency procedures; and</a:t>
            </a:r>
            <a:endParaRPr lang="en-AU" sz="4000" dirty="0"/>
          </a:p>
          <a:p>
            <a:pPr lvl="0"/>
            <a:r>
              <a:rPr lang="en-US" sz="4000" dirty="0"/>
              <a:t>details of how </a:t>
            </a:r>
            <a:r>
              <a:rPr lang="en-US" sz="4000" dirty="0" smtClean="0"/>
              <a:t>incidents </a:t>
            </a:r>
            <a:r>
              <a:rPr lang="en-US" sz="4000" dirty="0"/>
              <a:t>have occurred in the past involving the same work process.</a:t>
            </a:r>
            <a:endParaRPr lang="en-AU" sz="4000" dirty="0"/>
          </a:p>
          <a:p>
            <a:pPr marL="0" indent="0">
              <a:buNone/>
            </a:pPr>
            <a:endParaRPr lang="en-AU" dirty="0"/>
          </a:p>
        </p:txBody>
      </p:sp>
    </p:spTree>
    <p:extLst>
      <p:ext uri="{BB962C8B-B14F-4D97-AF65-F5344CB8AC3E}">
        <p14:creationId xmlns:p14="http://schemas.microsoft.com/office/powerpoint/2010/main" val="1755052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Specific training content</a:t>
            </a:r>
            <a:endParaRPr lang="en-AU" dirty="0"/>
          </a:p>
        </p:txBody>
      </p:sp>
      <p:sp>
        <p:nvSpPr>
          <p:cNvPr id="3" name="Content Placeholder 2"/>
          <p:cNvSpPr>
            <a:spLocks noGrp="1"/>
          </p:cNvSpPr>
          <p:nvPr>
            <p:ph idx="1"/>
          </p:nvPr>
        </p:nvSpPr>
        <p:spPr>
          <a:xfrm>
            <a:off x="457200" y="1600200"/>
            <a:ext cx="8229600" cy="4916978"/>
          </a:xfrm>
        </p:spPr>
        <p:txBody>
          <a:bodyPr>
            <a:normAutofit lnSpcReduction="10000"/>
          </a:bodyPr>
          <a:lstStyle/>
          <a:p>
            <a:pPr marL="0" indent="0">
              <a:buNone/>
            </a:pPr>
            <a:r>
              <a:rPr lang="en-US" dirty="0"/>
              <a:t>Training needs will vary according to the specific roles of individuals. In particular, certain workplace groups may require </a:t>
            </a:r>
            <a:r>
              <a:rPr lang="en-US" dirty="0" smtClean="0"/>
              <a:t>information:</a:t>
            </a:r>
          </a:p>
          <a:p>
            <a:r>
              <a:rPr lang="en-US" dirty="0" smtClean="0"/>
              <a:t>Managers and supervisors</a:t>
            </a:r>
          </a:p>
          <a:p>
            <a:r>
              <a:rPr lang="en-US" dirty="0" smtClean="0"/>
              <a:t>Health and safety representatives and committee members</a:t>
            </a:r>
          </a:p>
          <a:p>
            <a:r>
              <a:rPr lang="en-US" dirty="0" smtClean="0"/>
              <a:t>Workers (</a:t>
            </a:r>
            <a:r>
              <a:rPr lang="en-US" dirty="0" err="1" smtClean="0"/>
              <a:t>inc.</a:t>
            </a:r>
            <a:r>
              <a:rPr lang="en-US" dirty="0" smtClean="0"/>
              <a:t> temporary staff)</a:t>
            </a:r>
          </a:p>
          <a:p>
            <a:r>
              <a:rPr lang="en-US" dirty="0"/>
              <a:t>Other Regular Visitors (such as delivery personnel and clients)</a:t>
            </a:r>
            <a:endParaRPr lang="en-AU" dirty="0"/>
          </a:p>
          <a:p>
            <a:pPr marL="0" indent="0">
              <a:buNone/>
            </a:pPr>
            <a:endParaRPr lang="en-AU" dirty="0"/>
          </a:p>
          <a:p>
            <a:pPr marL="0" indent="0">
              <a:buNone/>
            </a:pPr>
            <a:endParaRPr lang="en-AU" dirty="0"/>
          </a:p>
        </p:txBody>
      </p:sp>
    </p:spTree>
    <p:extLst>
      <p:ext uri="{BB962C8B-B14F-4D97-AF65-F5344CB8AC3E}">
        <p14:creationId xmlns:p14="http://schemas.microsoft.com/office/powerpoint/2010/main" val="2106924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Determining training delivery</a:t>
            </a:r>
            <a:endParaRPr lang="en-AU" dirty="0"/>
          </a:p>
        </p:txBody>
      </p:sp>
      <p:sp>
        <p:nvSpPr>
          <p:cNvPr id="3" name="Content Placeholder 2"/>
          <p:cNvSpPr>
            <a:spLocks noGrp="1"/>
          </p:cNvSpPr>
          <p:nvPr>
            <p:ph idx="1"/>
          </p:nvPr>
        </p:nvSpPr>
        <p:spPr>
          <a:xfrm>
            <a:off x="457200" y="1600200"/>
            <a:ext cx="8229600" cy="4883727"/>
          </a:xfrm>
        </p:spPr>
        <p:txBody>
          <a:bodyPr>
            <a:normAutofit fontScale="70000" lnSpcReduction="20000"/>
          </a:bodyPr>
          <a:lstStyle/>
          <a:p>
            <a:pPr marL="0" indent="0">
              <a:buNone/>
            </a:pPr>
            <a:r>
              <a:rPr lang="en-US" dirty="0"/>
              <a:t>Individuals have a variety of learning styles and each person will respond to information differently. Consider the following presentation options:</a:t>
            </a:r>
            <a:endParaRPr lang="en-AU" dirty="0"/>
          </a:p>
          <a:p>
            <a:pPr lvl="0"/>
            <a:r>
              <a:rPr lang="en-US" dirty="0"/>
              <a:t>audio-visual presentations;</a:t>
            </a:r>
            <a:endParaRPr lang="en-AU" dirty="0"/>
          </a:p>
          <a:p>
            <a:pPr lvl="0"/>
            <a:r>
              <a:rPr lang="en-US" dirty="0"/>
              <a:t>interactive lectures and workshops;</a:t>
            </a:r>
            <a:endParaRPr lang="en-AU" dirty="0"/>
          </a:p>
          <a:p>
            <a:pPr lvl="0"/>
            <a:r>
              <a:rPr lang="en-US" dirty="0"/>
              <a:t>panel discussions and seminars;</a:t>
            </a:r>
            <a:endParaRPr lang="en-AU" dirty="0"/>
          </a:p>
          <a:p>
            <a:pPr lvl="0"/>
            <a:r>
              <a:rPr lang="en-US" dirty="0"/>
              <a:t>case studies;</a:t>
            </a:r>
            <a:endParaRPr lang="en-AU" dirty="0"/>
          </a:p>
          <a:p>
            <a:pPr lvl="0"/>
            <a:r>
              <a:rPr lang="en-US" dirty="0"/>
              <a:t>demonstrations;</a:t>
            </a:r>
            <a:endParaRPr lang="en-AU" dirty="0"/>
          </a:p>
          <a:p>
            <a:pPr lvl="0"/>
            <a:r>
              <a:rPr lang="en-US" dirty="0"/>
              <a:t>field trips;</a:t>
            </a:r>
            <a:endParaRPr lang="en-AU" dirty="0"/>
          </a:p>
          <a:p>
            <a:pPr lvl="0"/>
            <a:r>
              <a:rPr lang="en-US" dirty="0"/>
              <a:t>surveys, questionnaires and checklists;</a:t>
            </a:r>
            <a:endParaRPr lang="en-AU" dirty="0"/>
          </a:p>
          <a:p>
            <a:pPr lvl="0"/>
            <a:r>
              <a:rPr lang="en-US" dirty="0"/>
              <a:t>computer-based training</a:t>
            </a:r>
            <a:endParaRPr lang="en-AU" dirty="0"/>
          </a:p>
          <a:p>
            <a:pPr lvl="0"/>
            <a:r>
              <a:rPr lang="en-US" dirty="0"/>
              <a:t>question and answer sessions</a:t>
            </a:r>
            <a:endParaRPr lang="en-AU" dirty="0"/>
          </a:p>
          <a:p>
            <a:pPr lvl="0"/>
            <a:r>
              <a:rPr lang="en-US" dirty="0"/>
              <a:t>on-the-job instruction</a:t>
            </a:r>
            <a:endParaRPr lang="en-AU" dirty="0"/>
          </a:p>
          <a:p>
            <a:pPr lvl="0"/>
            <a:r>
              <a:rPr lang="en-US" dirty="0"/>
              <a:t>guest speakers</a:t>
            </a:r>
            <a:endParaRPr lang="en-AU" dirty="0"/>
          </a:p>
          <a:p>
            <a:pPr marL="0" indent="0">
              <a:buNone/>
            </a:pPr>
            <a:endParaRPr lang="en-AU" dirty="0"/>
          </a:p>
        </p:txBody>
      </p:sp>
    </p:spTree>
    <p:extLst>
      <p:ext uri="{BB962C8B-B14F-4D97-AF65-F5344CB8AC3E}">
        <p14:creationId xmlns:p14="http://schemas.microsoft.com/office/powerpoint/2010/main" val="1091739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Evaluate the training program </a:t>
            </a:r>
            <a:endParaRPr lang="en-AU" dirty="0"/>
          </a:p>
        </p:txBody>
      </p:sp>
      <p:sp>
        <p:nvSpPr>
          <p:cNvPr id="3" name="Content Placeholder 2"/>
          <p:cNvSpPr>
            <a:spLocks noGrp="1"/>
          </p:cNvSpPr>
          <p:nvPr>
            <p:ph idx="1"/>
          </p:nvPr>
        </p:nvSpPr>
        <p:spPr>
          <a:xfrm>
            <a:off x="457200" y="1600200"/>
            <a:ext cx="8229600" cy="4916978"/>
          </a:xfrm>
        </p:spPr>
        <p:txBody>
          <a:bodyPr>
            <a:normAutofit lnSpcReduction="10000"/>
          </a:bodyPr>
          <a:lstStyle/>
          <a:p>
            <a:pPr lvl="0"/>
            <a:r>
              <a:rPr lang="en-US" dirty="0"/>
              <a:t>testing knowledge </a:t>
            </a:r>
            <a:endParaRPr lang="en-US" dirty="0" smtClean="0"/>
          </a:p>
          <a:p>
            <a:pPr lvl="0"/>
            <a:r>
              <a:rPr lang="en-US" dirty="0" smtClean="0"/>
              <a:t>obtaining </a:t>
            </a:r>
            <a:r>
              <a:rPr lang="en-US" dirty="0"/>
              <a:t>feedback </a:t>
            </a:r>
            <a:endParaRPr lang="en-US" dirty="0" smtClean="0"/>
          </a:p>
          <a:p>
            <a:pPr lvl="0"/>
            <a:r>
              <a:rPr lang="en-US" dirty="0" smtClean="0"/>
              <a:t>observing </a:t>
            </a:r>
            <a:r>
              <a:rPr lang="en-US" dirty="0"/>
              <a:t>workplace </a:t>
            </a:r>
            <a:r>
              <a:rPr lang="en-US" dirty="0" err="1"/>
              <a:t>behaviour</a:t>
            </a:r>
            <a:r>
              <a:rPr lang="en-US" dirty="0"/>
              <a:t>;</a:t>
            </a:r>
            <a:endParaRPr lang="en-AU" dirty="0"/>
          </a:p>
          <a:p>
            <a:pPr lvl="0"/>
            <a:r>
              <a:rPr lang="en-US" dirty="0"/>
              <a:t>checking workplace incidents records.</a:t>
            </a:r>
            <a:endParaRPr lang="en-AU" dirty="0"/>
          </a:p>
          <a:p>
            <a:pPr marL="0" indent="0">
              <a:buNone/>
            </a:pPr>
            <a:endParaRPr lang="en-AU" dirty="0" smtClean="0"/>
          </a:p>
          <a:p>
            <a:pPr marL="0" indent="0">
              <a:buNone/>
            </a:pPr>
            <a:r>
              <a:rPr lang="en-US" dirty="0"/>
              <a:t>After completion of each subject the knowledge and competency of the participant should be assessed by a competent person and the results recorded. </a:t>
            </a:r>
            <a:endParaRPr lang="en-AU" b="1" dirty="0"/>
          </a:p>
          <a:p>
            <a:pPr marL="0" indent="0">
              <a:buNone/>
            </a:pPr>
            <a:endParaRPr lang="en-AU" dirty="0"/>
          </a:p>
        </p:txBody>
      </p:sp>
    </p:spTree>
    <p:extLst>
      <p:ext uri="{BB962C8B-B14F-4D97-AF65-F5344CB8AC3E}">
        <p14:creationId xmlns:p14="http://schemas.microsoft.com/office/powerpoint/2010/main" val="2594248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Records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The training record should include:</a:t>
            </a:r>
            <a:endParaRPr lang="en-AU" dirty="0"/>
          </a:p>
          <a:p>
            <a:pPr lvl="0"/>
            <a:r>
              <a:rPr lang="en-US" dirty="0"/>
              <a:t>the names of persons receiving training;</a:t>
            </a:r>
            <a:endParaRPr lang="en-AU" dirty="0"/>
          </a:p>
          <a:p>
            <a:pPr lvl="0"/>
            <a:r>
              <a:rPr lang="en-US" dirty="0"/>
              <a:t>the dates of attendance at training sessions;</a:t>
            </a:r>
            <a:endParaRPr lang="en-AU" dirty="0"/>
          </a:p>
          <a:p>
            <a:pPr lvl="0"/>
            <a:r>
              <a:rPr lang="en-US" dirty="0"/>
              <a:t>whether the trainee successfully completed the course;</a:t>
            </a:r>
            <a:endParaRPr lang="en-AU" dirty="0"/>
          </a:p>
          <a:p>
            <a:pPr lvl="0"/>
            <a:r>
              <a:rPr lang="en-US" dirty="0"/>
              <a:t>an outline of the course content;</a:t>
            </a:r>
            <a:endParaRPr lang="en-AU" dirty="0"/>
          </a:p>
          <a:p>
            <a:pPr lvl="0"/>
            <a:r>
              <a:rPr lang="en-US" dirty="0"/>
              <a:t>the name(s) of the trainer(s) and their accreditation certificate number, where applicable.</a:t>
            </a:r>
            <a:endParaRPr lang="en-AU" dirty="0"/>
          </a:p>
          <a:p>
            <a:pPr lvl="0"/>
            <a:r>
              <a:rPr lang="en-US" dirty="0"/>
              <a:t>Maintain the assessment records</a:t>
            </a:r>
            <a:endParaRPr lang="en-AU" dirty="0"/>
          </a:p>
          <a:p>
            <a:pPr marL="0" indent="0">
              <a:buNone/>
            </a:pPr>
            <a:endParaRPr lang="en-AU" dirty="0"/>
          </a:p>
        </p:txBody>
      </p:sp>
    </p:spTree>
    <p:extLst>
      <p:ext uri="{BB962C8B-B14F-4D97-AF65-F5344CB8AC3E}">
        <p14:creationId xmlns:p14="http://schemas.microsoft.com/office/powerpoint/2010/main" val="2007542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73</TotalTime>
  <Words>611</Words>
  <Application>Microsoft Office PowerPoint</Application>
  <PresentationFormat>On-screen Show (4:3)</PresentationFormat>
  <Paragraphs>89</Paragraphs>
  <Slides>12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12</vt:i4>
      </vt:variant>
    </vt:vector>
  </HeadingPairs>
  <TitlesOfParts>
    <vt:vector size="14" baseType="lpstr">
      <vt:lpstr>Arial</vt:lpstr>
      <vt:lpstr>Office Theme</vt:lpstr>
      <vt:lpstr>PowerPoint Presentation</vt:lpstr>
      <vt:lpstr>Assessment Criteria</vt:lpstr>
      <vt:lpstr>Where does training fit in the administration process?</vt:lpstr>
      <vt:lpstr>Duties</vt:lpstr>
      <vt:lpstr>Training as a control measure</vt:lpstr>
      <vt:lpstr>Training as a control measure</vt:lpstr>
      <vt:lpstr>General training content</vt:lpstr>
      <vt:lpstr>Specific training content</vt:lpstr>
      <vt:lpstr>Determining training delivery</vt:lpstr>
      <vt:lpstr>Evaluate the training program </vt:lpstr>
      <vt:lpstr>Records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5</cp:revision>
  <dcterms:created xsi:type="dcterms:W3CDTF">2018-06-15T02:04:24Z</dcterms:created>
  <dcterms:modified xsi:type="dcterms:W3CDTF">2018-07-26T00:43:52Z</dcterms:modified>
</cp:coreProperties>
</file>