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sldIdLst>
    <p:sldId id="257" r:id="rId2"/>
    <p:sldId id="609" r:id="rId3"/>
    <p:sldId id="523" r:id="rId4"/>
    <p:sldId id="402" r:id="rId5"/>
    <p:sldId id="524" r:id="rId6"/>
    <p:sldId id="525" r:id="rId7"/>
    <p:sldId id="406" r:id="rId8"/>
    <p:sldId id="526" r:id="rId9"/>
    <p:sldId id="527" r:id="rId10"/>
    <p:sldId id="528" r:id="rId11"/>
    <p:sldId id="409" r:id="rId12"/>
    <p:sldId id="410" r:id="rId13"/>
    <p:sldId id="529" r:id="rId14"/>
    <p:sldId id="530" r:id="rId15"/>
    <p:sldId id="400" r:id="rId16"/>
    <p:sldId id="412" r:id="rId17"/>
    <p:sldId id="531" r:id="rId18"/>
    <p:sldId id="532" r:id="rId19"/>
    <p:sldId id="533" r:id="rId20"/>
    <p:sldId id="534" r:id="rId21"/>
    <p:sldId id="417" r:id="rId22"/>
    <p:sldId id="536" r:id="rId23"/>
    <p:sldId id="537" r:id="rId24"/>
    <p:sldId id="387" r:id="rId25"/>
    <p:sldId id="420" r:id="rId26"/>
    <p:sldId id="538" r:id="rId27"/>
    <p:sldId id="539" r:id="rId28"/>
    <p:sldId id="424" r:id="rId29"/>
    <p:sldId id="425" r:id="rId30"/>
    <p:sldId id="540" r:id="rId31"/>
    <p:sldId id="432" r:id="rId32"/>
    <p:sldId id="542" r:id="rId33"/>
    <p:sldId id="543" r:id="rId34"/>
    <p:sldId id="544" r:id="rId35"/>
    <p:sldId id="546" r:id="rId36"/>
    <p:sldId id="547" r:id="rId37"/>
    <p:sldId id="436" r:id="rId38"/>
    <p:sldId id="437" r:id="rId39"/>
    <p:sldId id="548" r:id="rId40"/>
    <p:sldId id="549" r:id="rId41"/>
    <p:sldId id="550" r:id="rId42"/>
    <p:sldId id="551" r:id="rId43"/>
    <p:sldId id="552" r:id="rId44"/>
    <p:sldId id="445" r:id="rId45"/>
    <p:sldId id="446" r:id="rId46"/>
    <p:sldId id="553" r:id="rId47"/>
    <p:sldId id="554" r:id="rId48"/>
    <p:sldId id="555" r:id="rId49"/>
    <p:sldId id="556" r:id="rId50"/>
    <p:sldId id="452" r:id="rId51"/>
    <p:sldId id="453" r:id="rId52"/>
    <p:sldId id="558" r:id="rId53"/>
    <p:sldId id="560" r:id="rId54"/>
    <p:sldId id="457" r:id="rId55"/>
    <p:sldId id="458" r:id="rId56"/>
    <p:sldId id="561" r:id="rId57"/>
    <p:sldId id="562" r:id="rId58"/>
    <p:sldId id="461" r:id="rId59"/>
    <p:sldId id="462" r:id="rId60"/>
    <p:sldId id="563" r:id="rId61"/>
    <p:sldId id="565" r:id="rId62"/>
    <p:sldId id="566" r:id="rId63"/>
    <p:sldId id="469" r:id="rId64"/>
    <p:sldId id="470" r:id="rId65"/>
    <p:sldId id="567" r:id="rId66"/>
    <p:sldId id="568" r:id="rId67"/>
    <p:sldId id="569" r:id="rId68"/>
    <p:sldId id="475" r:id="rId69"/>
    <p:sldId id="476" r:id="rId70"/>
    <p:sldId id="570" r:id="rId71"/>
    <p:sldId id="571" r:id="rId72"/>
    <p:sldId id="481" r:id="rId73"/>
    <p:sldId id="482" r:id="rId74"/>
    <p:sldId id="572" r:id="rId75"/>
    <p:sldId id="573" r:id="rId76"/>
    <p:sldId id="574" r:id="rId77"/>
    <p:sldId id="575" r:id="rId78"/>
    <p:sldId id="576" r:id="rId79"/>
    <p:sldId id="577" r:id="rId80"/>
    <p:sldId id="578" r:id="rId81"/>
    <p:sldId id="579" r:id="rId82"/>
    <p:sldId id="486" r:id="rId83"/>
    <p:sldId id="581" r:id="rId84"/>
    <p:sldId id="582" r:id="rId85"/>
    <p:sldId id="583" r:id="rId86"/>
    <p:sldId id="584" r:id="rId87"/>
    <p:sldId id="585" r:id="rId88"/>
    <p:sldId id="586" r:id="rId89"/>
    <p:sldId id="587" r:id="rId90"/>
    <p:sldId id="588" r:id="rId91"/>
    <p:sldId id="589" r:id="rId92"/>
    <p:sldId id="590" r:id="rId93"/>
    <p:sldId id="496" r:id="rId94"/>
    <p:sldId id="497" r:id="rId95"/>
    <p:sldId id="591" r:id="rId96"/>
    <p:sldId id="593" r:id="rId97"/>
    <p:sldId id="503" r:id="rId98"/>
    <p:sldId id="504" r:id="rId99"/>
    <p:sldId id="596" r:id="rId100"/>
    <p:sldId id="597" r:id="rId101"/>
    <p:sldId id="594" r:id="rId102"/>
    <p:sldId id="598" r:id="rId103"/>
    <p:sldId id="599" r:id="rId104"/>
    <p:sldId id="595" r:id="rId105"/>
    <p:sldId id="600" r:id="rId106"/>
    <p:sldId id="510" r:id="rId107"/>
    <p:sldId id="511" r:id="rId108"/>
    <p:sldId id="603" r:id="rId109"/>
    <p:sldId id="604" r:id="rId110"/>
    <p:sldId id="601" r:id="rId111"/>
    <p:sldId id="605" r:id="rId112"/>
    <p:sldId id="602" r:id="rId113"/>
    <p:sldId id="606" r:id="rId114"/>
    <p:sldId id="607" r:id="rId115"/>
    <p:sldId id="608" r:id="rId116"/>
    <p:sldId id="520" r:id="rId117"/>
    <p:sldId id="610" r:id="rId118"/>
    <p:sldId id="611" r:id="rId119"/>
    <p:sldId id="612" r:id="rId120"/>
    <p:sldId id="522" r:id="rId1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21" autoAdjust="0"/>
    <p:restoredTop sz="91525" autoAdjust="0"/>
  </p:normalViewPr>
  <p:slideViewPr>
    <p:cSldViewPr>
      <p:cViewPr>
        <p:scale>
          <a:sx n="60" d="100"/>
          <a:sy n="60" d="100"/>
        </p:scale>
        <p:origin x="-1872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="" xmlns:p14="http://schemas.microsoft.com/office/powerpoint/2010/main" val="1777084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</a:t>
            </a:fld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24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31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37</a:t>
            </a:fld>
            <a:endParaRPr lang="en-C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54</a:t>
            </a:fld>
            <a:endParaRPr lang="en-C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55</a:t>
            </a:fld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58</a:t>
            </a:fld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59</a:t>
            </a:fld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63</a:t>
            </a:fld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64</a:t>
            </a:fld>
            <a:endParaRPr lang="en-A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68</a:t>
            </a:fld>
            <a:endParaRPr lang="en-C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69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72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73</a:t>
            </a:fld>
            <a:endParaRPr lang="en-A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82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93</a:t>
            </a:fld>
            <a:endParaRPr lang="en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94</a:t>
            </a:fld>
            <a:endParaRPr lang="en-A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97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98</a:t>
            </a:fld>
            <a:endParaRPr lang="en-A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101</a:t>
            </a:fld>
            <a:endParaRPr lang="en-A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104</a:t>
            </a:fld>
            <a:endParaRPr lang="en-A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106</a:t>
            </a:fld>
            <a:endParaRPr lang="en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107</a:t>
            </a:fld>
            <a:endParaRPr lang="en-A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110</a:t>
            </a:fld>
            <a:endParaRPr lang="en-A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112</a:t>
            </a:fld>
            <a:endParaRPr lang="en-A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116</a:t>
            </a:fld>
            <a:endParaRPr lang="en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117</a:t>
            </a:fld>
            <a:endParaRPr lang="en-CA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119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357188"/>
            <a:ext cx="7000875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endParaRPr lang="en-AU" sz="2400" b="1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764704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AU" sz="4400" b="1" dirty="0" smtClean="0">
                <a:solidFill>
                  <a:srgbClr val="FF0000"/>
                </a:solidFill>
              </a:rPr>
              <a:t>BSBPMG522 </a:t>
            </a:r>
            <a:r>
              <a:rPr lang="en-AU" sz="4400" b="1" dirty="0">
                <a:solidFill>
                  <a:srgbClr val="FF0000"/>
                </a:solidFill>
              </a:rPr>
              <a:t>Undertake project work</a:t>
            </a:r>
            <a:endParaRPr lang="en-AU" sz="3200" dirty="0"/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996952"/>
            <a:ext cx="3555365" cy="3114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security Issues </a:t>
            </a:r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b="1" i="1" dirty="0" smtClean="0"/>
              <a:t>Know</a:t>
            </a:r>
            <a:r>
              <a:rPr lang="en-AU" dirty="0" smtClean="0"/>
              <a:t> how to define project</a:t>
            </a:r>
            <a:endParaRPr lang="en-GB" dirty="0" smtClean="0"/>
          </a:p>
          <a:p>
            <a:r>
              <a:rPr lang="en-AU" b="1" i="1" dirty="0" smtClean="0"/>
              <a:t>Understand</a:t>
            </a:r>
            <a:r>
              <a:rPr lang="en-AU" dirty="0" smtClean="0"/>
              <a:t> how to develop project plan</a:t>
            </a:r>
            <a:endParaRPr lang="en-GB" dirty="0" smtClean="0"/>
          </a:p>
          <a:p>
            <a:r>
              <a:rPr lang="en-AU" b="1" i="1" dirty="0" smtClean="0"/>
              <a:t>Learn</a:t>
            </a:r>
            <a:r>
              <a:rPr lang="en-AU" dirty="0" smtClean="0"/>
              <a:t> how to administer and monitor project</a:t>
            </a:r>
            <a:endParaRPr lang="en-GB" dirty="0" smtClean="0"/>
          </a:p>
          <a:p>
            <a:r>
              <a:rPr lang="en-AU" b="1" i="1" dirty="0" smtClean="0"/>
              <a:t>Discover</a:t>
            </a:r>
            <a:r>
              <a:rPr lang="en-AU" dirty="0" smtClean="0"/>
              <a:t> how to finalise and review project</a:t>
            </a:r>
          </a:p>
          <a:p>
            <a:r>
              <a:rPr lang="en-AU" b="1" i="1" smtClean="0"/>
              <a:t>Gain </a:t>
            </a:r>
            <a:r>
              <a:rPr lang="en-AU" smtClean="0"/>
              <a:t>the skills </a:t>
            </a:r>
            <a:r>
              <a:rPr lang="en-AU" dirty="0" smtClean="0"/>
              <a:t>and knowledge required for this unit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Define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2080" y="2564904"/>
            <a:ext cx="29523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1.1. Access project scope and other relevant documentation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70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Project scope and other relevant documentation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Contract or other agreement</a:t>
            </a:r>
            <a:endParaRPr lang="en-GB" dirty="0" smtClean="0"/>
          </a:p>
          <a:p>
            <a:r>
              <a:rPr lang="en-AU" dirty="0" smtClean="0"/>
              <a:t>Project brief</a:t>
            </a:r>
            <a:endParaRPr lang="en-GB" dirty="0" smtClean="0"/>
          </a:p>
          <a:p>
            <a:r>
              <a:rPr lang="en-AU" dirty="0" smtClean="0"/>
              <a:t>Project plan or summary.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924944"/>
            <a:ext cx="2962275" cy="29622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phie\Desktop\My Work\ArtWork\cave_man_think_confused_headach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2420888"/>
            <a:ext cx="1905000" cy="3810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The following areas define and form the scope of the project: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The outcomes / benefits</a:t>
            </a:r>
            <a:endParaRPr lang="en-GB" dirty="0" smtClean="0"/>
          </a:p>
          <a:p>
            <a:r>
              <a:rPr lang="en-AU" dirty="0" smtClean="0"/>
              <a:t>The customers / stakeholders</a:t>
            </a:r>
            <a:endParaRPr lang="en-GB" dirty="0" smtClean="0"/>
          </a:p>
          <a:p>
            <a:r>
              <a:rPr lang="en-AU" dirty="0" smtClean="0"/>
              <a:t>The work / tasks which are required</a:t>
            </a:r>
            <a:endParaRPr lang="en-GB" dirty="0" smtClean="0"/>
          </a:p>
          <a:p>
            <a:r>
              <a:rPr lang="en-AU" dirty="0" smtClean="0"/>
              <a:t>The resources (both human and financial)</a:t>
            </a:r>
            <a:endParaRPr lang="en-GB" dirty="0" smtClean="0"/>
          </a:p>
          <a:p>
            <a:r>
              <a:rPr lang="en-AU" dirty="0" smtClean="0"/>
              <a:t>Criteria by which the project’s success will be evaluated. 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Define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08104" y="3140968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1.2. Define project stakeholders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4965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Stakeholders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Clients or customers (internal and external)</a:t>
            </a:r>
            <a:endParaRPr lang="en-GB" dirty="0" smtClean="0"/>
          </a:p>
          <a:p>
            <a:r>
              <a:rPr lang="en-AU" dirty="0" smtClean="0"/>
              <a:t>Funding bodies</a:t>
            </a:r>
            <a:endParaRPr lang="en-GB" dirty="0" smtClean="0"/>
          </a:p>
          <a:p>
            <a:r>
              <a:rPr lang="en-AU" dirty="0" smtClean="0"/>
              <a:t>Management, employees and relevant key personnel (internal and external) with special responsibilities</a:t>
            </a:r>
            <a:endParaRPr lang="en-GB" dirty="0" smtClean="0"/>
          </a:p>
          <a:p>
            <a:r>
              <a:rPr lang="en-AU" dirty="0" smtClean="0"/>
              <a:t>Project sponsor.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876675"/>
            <a:ext cx="2638425" cy="29813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Defining stakeholders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 person or organisation who is actively involved in the project</a:t>
            </a:r>
            <a:endParaRPr lang="en-GB" dirty="0" smtClean="0"/>
          </a:p>
          <a:p>
            <a:r>
              <a:rPr lang="en-AU" dirty="0" smtClean="0"/>
              <a:t>Those whose active interest in your </a:t>
            </a:r>
            <a:r>
              <a:rPr lang="en-AU" dirty="0" smtClean="0"/>
              <a:t>project can </a:t>
            </a:r>
            <a:r>
              <a:rPr lang="en-AU" dirty="0" smtClean="0"/>
              <a:t>exert positive or negative work on the project or the outputs from the project</a:t>
            </a:r>
            <a:endParaRPr lang="en-GB" dirty="0" smtClean="0"/>
          </a:p>
          <a:p>
            <a:pPr>
              <a:spcBef>
                <a:spcPts val="0"/>
              </a:spcBef>
            </a:pPr>
            <a:r>
              <a:rPr lang="en-AU" dirty="0" smtClean="0"/>
              <a:t>Those who exert influence over </a:t>
            </a:r>
          </a:p>
          <a:p>
            <a:pPr>
              <a:spcBef>
                <a:spcPts val="0"/>
              </a:spcBef>
              <a:buNone/>
            </a:pPr>
            <a:r>
              <a:rPr lang="en-AU" dirty="0" smtClean="0"/>
              <a:t>	the project or its deliverables.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woman_scientist_solve_custom_text_puzzle_1240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14822" y="3717033"/>
            <a:ext cx="3529178" cy="31409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Stakeholders who could exert influence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sz="3000" dirty="0" smtClean="0"/>
              <a:t>Customers</a:t>
            </a:r>
            <a:endParaRPr lang="en-GB" sz="3000" dirty="0" smtClean="0"/>
          </a:p>
          <a:p>
            <a:r>
              <a:rPr lang="en-AU" sz="3000" dirty="0" smtClean="0"/>
              <a:t>End users</a:t>
            </a:r>
            <a:endParaRPr lang="en-GB" sz="3000" dirty="0" smtClean="0"/>
          </a:p>
          <a:p>
            <a:r>
              <a:rPr lang="en-AU" sz="3000" dirty="0" smtClean="0"/>
              <a:t>Sponsors</a:t>
            </a:r>
            <a:endParaRPr lang="en-GB" sz="3000" dirty="0" smtClean="0"/>
          </a:p>
          <a:p>
            <a:r>
              <a:rPr lang="en-AU" sz="3000" dirty="0" smtClean="0"/>
              <a:t>Program managers</a:t>
            </a:r>
            <a:endParaRPr lang="en-GB" sz="3000" dirty="0" smtClean="0"/>
          </a:p>
          <a:p>
            <a:r>
              <a:rPr lang="en-AU" sz="3000" dirty="0" smtClean="0"/>
              <a:t>Portfolio managers</a:t>
            </a:r>
            <a:endParaRPr lang="en-GB" sz="3000" dirty="0" smtClean="0"/>
          </a:p>
          <a:p>
            <a:r>
              <a:rPr lang="en-AU" sz="3000" dirty="0" smtClean="0"/>
              <a:t>The project team</a:t>
            </a:r>
            <a:endParaRPr lang="en-GB" sz="3000" dirty="0" smtClean="0"/>
          </a:p>
          <a:p>
            <a:r>
              <a:rPr lang="en-AU" sz="3000" dirty="0" smtClean="0"/>
              <a:t>Other functional managers</a:t>
            </a:r>
            <a:endParaRPr lang="en-GB" sz="3000" dirty="0" smtClean="0"/>
          </a:p>
          <a:p>
            <a:r>
              <a:rPr lang="en-AU" sz="3000" dirty="0" smtClean="0"/>
              <a:t>Operation managers</a:t>
            </a:r>
            <a:endParaRPr lang="en-GB" sz="3000" dirty="0" smtClean="0"/>
          </a:p>
          <a:p>
            <a:r>
              <a:rPr lang="en-AU" sz="3000" dirty="0" smtClean="0"/>
              <a:t>Sellers</a:t>
            </a:r>
            <a:endParaRPr lang="en-GB" sz="3000" dirty="0" smtClean="0"/>
          </a:p>
          <a:p>
            <a:r>
              <a:rPr lang="en-AU" sz="3000" dirty="0" smtClean="0"/>
              <a:t>Legal department. </a:t>
            </a:r>
            <a:endParaRPr lang="en-GB" sz="3000" dirty="0" smtClean="0"/>
          </a:p>
          <a:p>
            <a:endParaRPr lang="en-GB" dirty="0"/>
          </a:p>
        </p:txBody>
      </p:sp>
      <p:pic>
        <p:nvPicPr>
          <p:cNvPr id="2050" name="Picture 2" descr="C:\Users\Sophie\Desktop\My Work\ArtWork\team_puzzle_jo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7292" y="3645024"/>
            <a:ext cx="4146708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1A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4988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Define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2780928"/>
            <a:ext cx="3600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1.3. Seek clarification from delegating authority of any issues related to project and project parameters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6881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Delegating authority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Customer or client</a:t>
            </a:r>
            <a:endParaRPr lang="en-GB" dirty="0" smtClean="0"/>
          </a:p>
          <a:p>
            <a:r>
              <a:rPr lang="en-AU" dirty="0" smtClean="0"/>
              <a:t>Funding body</a:t>
            </a:r>
            <a:endParaRPr lang="en-GB" dirty="0" smtClean="0"/>
          </a:p>
          <a:p>
            <a:r>
              <a:rPr lang="en-AU" dirty="0" smtClean="0"/>
              <a:t>Manager or management representative</a:t>
            </a:r>
            <a:endParaRPr lang="en-GB" dirty="0" smtClean="0"/>
          </a:p>
          <a:p>
            <a:r>
              <a:rPr lang="en-AU" dirty="0" smtClean="0"/>
              <a:t>Project sponsor.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356992"/>
            <a:ext cx="4409678" cy="350100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Project parameters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sz="3000" dirty="0" smtClean="0"/>
              <a:t>Risks associated with project, including WHS</a:t>
            </a:r>
            <a:endParaRPr lang="en-GB" sz="3000" dirty="0" smtClean="0"/>
          </a:p>
          <a:p>
            <a:r>
              <a:rPr lang="en-AU" sz="3000" dirty="0" smtClean="0"/>
              <a:t>Procurement requirements associated with project</a:t>
            </a:r>
            <a:endParaRPr lang="en-GB" sz="3000" dirty="0" smtClean="0"/>
          </a:p>
          <a:p>
            <a:r>
              <a:rPr lang="en-AU" sz="3000" dirty="0" smtClean="0"/>
              <a:t>Project finances or budget</a:t>
            </a:r>
            <a:endParaRPr lang="en-GB" sz="3000" dirty="0" smtClean="0"/>
          </a:p>
          <a:p>
            <a:r>
              <a:rPr lang="en-AU" sz="3000" dirty="0" smtClean="0"/>
              <a:t>Integration of project within organisation</a:t>
            </a:r>
            <a:endParaRPr lang="en-GB" sz="3000" dirty="0" smtClean="0"/>
          </a:p>
          <a:p>
            <a:r>
              <a:rPr lang="en-AU" sz="3000" dirty="0" smtClean="0"/>
              <a:t>Legislative and quality standards</a:t>
            </a:r>
            <a:endParaRPr lang="en-GB" sz="3000" dirty="0" smtClean="0"/>
          </a:p>
          <a:p>
            <a:r>
              <a:rPr lang="en-AU" sz="3000" dirty="0" smtClean="0"/>
              <a:t>Physical, human and technical resources available or required for project</a:t>
            </a:r>
            <a:endParaRPr lang="en-GB" sz="3000" dirty="0" smtClean="0"/>
          </a:p>
          <a:p>
            <a:r>
              <a:rPr lang="en-AU" sz="3000" dirty="0" smtClean="0"/>
              <a:t>Reporting requirements</a:t>
            </a:r>
            <a:endParaRPr lang="en-GB" sz="3000" dirty="0" smtClean="0"/>
          </a:p>
          <a:p>
            <a:r>
              <a:rPr lang="en-AU" sz="3000" dirty="0" smtClean="0"/>
              <a:t>Scope of project</a:t>
            </a:r>
            <a:endParaRPr lang="en-GB" sz="3000" dirty="0" smtClean="0"/>
          </a:p>
          <a:p>
            <a:r>
              <a:rPr lang="en-AU" sz="3000" dirty="0" smtClean="0"/>
              <a:t>Time lines. </a:t>
            </a:r>
            <a:endParaRPr lang="en-GB" sz="3000" dirty="0" smtClean="0"/>
          </a:p>
          <a:p>
            <a:endParaRPr lang="en-GB" dirty="0"/>
          </a:p>
        </p:txBody>
      </p:sp>
      <p:pic>
        <p:nvPicPr>
          <p:cNvPr id="4" name="Picture 3" descr="arrow_target_accuracy_400_clr_133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4160912"/>
            <a:ext cx="2427379" cy="269708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1B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Define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64088" y="2996952"/>
            <a:ext cx="324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1.4. Identify limits of own responsibility and reporting requirements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587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The project manager is responsible for: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Organising the project into one or more sub-projects</a:t>
            </a:r>
            <a:endParaRPr lang="en-GB" dirty="0" smtClean="0"/>
          </a:p>
          <a:p>
            <a:r>
              <a:rPr lang="en-AU" dirty="0" smtClean="0"/>
              <a:t>Managing the day-to-day aspects of the project</a:t>
            </a:r>
            <a:endParaRPr lang="en-GB" dirty="0" smtClean="0"/>
          </a:p>
          <a:p>
            <a:r>
              <a:rPr lang="en-AU" dirty="0" smtClean="0"/>
              <a:t>Resolving planning and implementation issues</a:t>
            </a:r>
            <a:endParaRPr lang="en-GB" dirty="0" smtClean="0"/>
          </a:p>
          <a:p>
            <a:r>
              <a:rPr lang="en-AU" dirty="0" smtClean="0"/>
              <a:t>Monitoring progress and budgets</a:t>
            </a:r>
            <a:endParaRPr lang="en-GB" dirty="0" smtClean="0"/>
          </a:p>
          <a:p>
            <a:r>
              <a:rPr lang="en-AU" dirty="0" smtClean="0"/>
              <a:t>Organise reporting requirements.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861048"/>
            <a:ext cx="2436490" cy="299695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Monitoring budgets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It could be argued that the establishment of the human and financial resources necessary to deliver the project is the most crucial element for the success of the project. </a:t>
            </a:r>
            <a:endParaRPr lang="en-GB" dirty="0" smtClean="0"/>
          </a:p>
          <a:p>
            <a:r>
              <a:rPr lang="en-AU" dirty="0" smtClean="0"/>
              <a:t>This process must be established during the project definition and scoping stage.</a:t>
            </a:r>
            <a:endParaRPr lang="en-GB" dirty="0" smtClean="0"/>
          </a:p>
          <a:p>
            <a:r>
              <a:rPr lang="en-AU" dirty="0" smtClean="0"/>
              <a:t>Notwithstanding this, it is critical to allow for contingencies during the life of the project </a:t>
            </a:r>
            <a:r>
              <a:rPr lang="en-AU" dirty="0" smtClean="0"/>
              <a:t>in    areas </a:t>
            </a:r>
            <a:r>
              <a:rPr lang="en-AU" dirty="0" smtClean="0"/>
              <a:t>such as timeframes, budget </a:t>
            </a:r>
            <a:r>
              <a:rPr lang="en-AU" dirty="0" smtClean="0"/>
              <a:t>and     </a:t>
            </a:r>
            <a:r>
              <a:rPr lang="en-AU" dirty="0" smtClean="0"/>
              <a:t>resourcing.</a:t>
            </a:r>
            <a:endParaRPr lang="en-GB" dirty="0" smtClean="0"/>
          </a:p>
        </p:txBody>
      </p:sp>
      <p:pic>
        <p:nvPicPr>
          <p:cNvPr id="4" name="Picture 3" descr="money_symbol_pc_497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0018" y="3861048"/>
            <a:ext cx="1983982" cy="299695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For larger or more complex projects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Advanced project management knowledge and experience are essential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Detailed knowledge of the business area in which the project is being run is needed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Project managers who don’t have this knowledge should seek to obtain this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 Effectively communicate with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en-AU" dirty="0" smtClean="0"/>
              <a:t>	project team members and clients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Address business issues to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en-AU" dirty="0" smtClean="0"/>
              <a:t>	ensure concerns are met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question_the_direction_400_clr_105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3807042"/>
            <a:ext cx="4067944" cy="305095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Avoiding Scope Creep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/>
              <a:t>‘Scope creep' is a commonly used term to </a:t>
            </a:r>
          </a:p>
          <a:p>
            <a:pPr>
              <a:buNone/>
            </a:pPr>
            <a:r>
              <a:rPr lang="en-AU" dirty="0" smtClean="0"/>
              <a:t>describe the risk of stakeholders attempting to add </a:t>
            </a:r>
          </a:p>
          <a:p>
            <a:pPr>
              <a:buNone/>
            </a:pPr>
            <a:r>
              <a:rPr lang="en-AU" dirty="0" smtClean="0"/>
              <a:t>extras, such as activities / tasks or outcomes, during the </a:t>
            </a:r>
          </a:p>
          <a:p>
            <a:pPr>
              <a:buNone/>
            </a:pPr>
            <a:r>
              <a:rPr lang="en-AU" dirty="0" smtClean="0"/>
              <a:t>course of the project.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140968"/>
            <a:ext cx="2962647" cy="371703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Define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64088" y="2924944"/>
            <a:ext cx="31683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1.5. Clarify relationship of project to other projects and to the organisation's objectives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9763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How does your project relate to your organisation’s objectives?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What is the context in which your project will function within the organisations objectives and is this project unique?</a:t>
            </a:r>
            <a:endParaRPr lang="en-GB" dirty="0" smtClean="0"/>
          </a:p>
          <a:p>
            <a:r>
              <a:rPr lang="en-AU" dirty="0" smtClean="0"/>
              <a:t>How will the project change or improve the organisations objectives?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717033"/>
            <a:ext cx="3343647" cy="314096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phie\Desktop\My Work\ArtWork\Fotolia_4811867_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867448"/>
            <a:ext cx="3566616" cy="299055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What are the strategic objectives this project intends to satisfy?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Who has the ultimate responsibility in the solution or outcome?</a:t>
            </a:r>
            <a:endParaRPr lang="en-GB" dirty="0" smtClean="0"/>
          </a:p>
          <a:p>
            <a:r>
              <a:rPr lang="en-AU" dirty="0" smtClean="0"/>
              <a:t>How do the other stakeholders meet these goals?</a:t>
            </a:r>
            <a:endParaRPr lang="en-GB" dirty="0" smtClean="0"/>
          </a:p>
          <a:p>
            <a:r>
              <a:rPr lang="en-AU" dirty="0" smtClean="0"/>
              <a:t>Are they also designed to meet the organisations objectives as outlines above?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1C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Define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2924944"/>
            <a:ext cx="35283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1.6. Determine and access available resources to undertake project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8840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Resources include: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Obtaining goods and services required to deliver the project</a:t>
            </a:r>
            <a:endParaRPr lang="en-GB" dirty="0" smtClean="0"/>
          </a:p>
          <a:p>
            <a:r>
              <a:rPr lang="en-AU" dirty="0" smtClean="0"/>
              <a:t>Appointing or recruiting staff</a:t>
            </a:r>
            <a:endParaRPr lang="en-GB" dirty="0" smtClean="0"/>
          </a:p>
          <a:p>
            <a:r>
              <a:rPr lang="en-AU" dirty="0" smtClean="0"/>
              <a:t>Appointing consultants.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098" name="Picture 2" descr="C:\Users\Sophie\Desktop\My Work\ArtWork\recruit_appoint_job_interview_induc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73016"/>
            <a:ext cx="3810000" cy="3095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Resource determination will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Cost</a:t>
            </a:r>
            <a:endParaRPr lang="en-GB" dirty="0" smtClean="0"/>
          </a:p>
          <a:p>
            <a:r>
              <a:rPr lang="en-AU" dirty="0" smtClean="0"/>
              <a:t>Management of the project</a:t>
            </a:r>
            <a:endParaRPr lang="en-GB" dirty="0" smtClean="0"/>
          </a:p>
          <a:p>
            <a:r>
              <a:rPr lang="en-AU" dirty="0" smtClean="0"/>
              <a:t>Lead time</a:t>
            </a:r>
            <a:endParaRPr lang="en-GB" dirty="0" smtClean="0"/>
          </a:p>
          <a:p>
            <a:r>
              <a:rPr lang="en-AU" dirty="0" smtClean="0"/>
              <a:t>Date resources are required</a:t>
            </a:r>
            <a:endParaRPr lang="en-GB" dirty="0" smtClean="0"/>
          </a:p>
          <a:p>
            <a:r>
              <a:rPr lang="en-AU" dirty="0" smtClean="0"/>
              <a:t>Specifications</a:t>
            </a:r>
            <a:endParaRPr lang="en-GB" dirty="0" smtClean="0"/>
          </a:p>
          <a:p>
            <a:r>
              <a:rPr lang="en-AU" dirty="0" smtClean="0"/>
              <a:t>Supplier or provider contact details</a:t>
            </a:r>
            <a:endParaRPr lang="en-GB" dirty="0" smtClean="0"/>
          </a:p>
          <a:p>
            <a:r>
              <a:rPr lang="en-AU" dirty="0" smtClean="0"/>
              <a:t>Procedure (e.g. by a formal tender)</a:t>
            </a:r>
            <a:endParaRPr lang="en-GB" dirty="0" smtClean="0"/>
          </a:p>
          <a:p>
            <a:r>
              <a:rPr lang="en-AU" dirty="0" smtClean="0"/>
              <a:t>Requirement for expert advice</a:t>
            </a:r>
            <a:endParaRPr lang="en-GB" dirty="0" smtClean="0"/>
          </a:p>
          <a:p>
            <a:r>
              <a:rPr lang="en-AU" dirty="0" smtClean="0"/>
              <a:t>Responsibility. 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284984"/>
            <a:ext cx="2552700" cy="288607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1D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0252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project plan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2897361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>
                <a:latin typeface="+mj-lt"/>
              </a:rPr>
              <a:t>2.1 Develop project plan in line with the project parameters</a:t>
            </a:r>
            <a:endParaRPr lang="en-AU" sz="2800" dirty="0" smtClean="0">
              <a:latin typeface="+mj-lt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4017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Project plan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Details of how the project will be managed</a:t>
            </a:r>
            <a:endParaRPr lang="en-GB" dirty="0" smtClean="0"/>
          </a:p>
          <a:p>
            <a:r>
              <a:rPr lang="en-AU" dirty="0" smtClean="0"/>
              <a:t>Roles and responsibilities</a:t>
            </a:r>
            <a:endParaRPr lang="en-GB" dirty="0" smtClean="0"/>
          </a:p>
          <a:p>
            <a:r>
              <a:rPr lang="en-AU" dirty="0" smtClean="0"/>
              <a:t>Time lines</a:t>
            </a:r>
            <a:endParaRPr lang="en-GB" dirty="0" smtClean="0"/>
          </a:p>
          <a:p>
            <a:r>
              <a:rPr lang="en-AU" dirty="0" smtClean="0"/>
              <a:t>Work breakdown structure.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5122" name="Picture 2" descr="C:\Users\Sophie\Desktop\My Work\ArtWork\Fotolia_26734401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284984"/>
            <a:ext cx="3084389" cy="30843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project plan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60032" y="3284984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2.2. Identify and access appropriate project management tools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4227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Project management tools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AU" sz="11200" dirty="0" smtClean="0"/>
              <a:t>Cost schedule control system</a:t>
            </a:r>
            <a:endParaRPr lang="en-GB" sz="11200" dirty="0" smtClean="0"/>
          </a:p>
          <a:p>
            <a:r>
              <a:rPr lang="en-AU" sz="11200" dirty="0" smtClean="0"/>
              <a:t>Critical path method</a:t>
            </a:r>
            <a:endParaRPr lang="en-GB" sz="11200" dirty="0" smtClean="0"/>
          </a:p>
          <a:p>
            <a:r>
              <a:rPr lang="en-AU" sz="11200" dirty="0" smtClean="0"/>
              <a:t>Gantt and bar charts</a:t>
            </a:r>
            <a:endParaRPr lang="en-GB" sz="11200" dirty="0" smtClean="0"/>
          </a:p>
          <a:p>
            <a:r>
              <a:rPr lang="en-AU" sz="11200" dirty="0" smtClean="0"/>
              <a:t>Life cycle cost analysis</a:t>
            </a:r>
            <a:endParaRPr lang="en-GB" sz="11200" dirty="0" smtClean="0"/>
          </a:p>
          <a:p>
            <a:r>
              <a:rPr lang="en-AU" sz="11200" dirty="0" smtClean="0"/>
              <a:t>Logistics support analysis</a:t>
            </a:r>
            <a:endParaRPr lang="en-GB" sz="11200" dirty="0" smtClean="0"/>
          </a:p>
          <a:p>
            <a:r>
              <a:rPr lang="en-AU" sz="11200" dirty="0" smtClean="0"/>
              <a:t>Pert charts</a:t>
            </a:r>
            <a:endParaRPr lang="en-GB" sz="11200" dirty="0" smtClean="0"/>
          </a:p>
          <a:p>
            <a:r>
              <a:rPr lang="en-AU" sz="11200" dirty="0" smtClean="0"/>
              <a:t>Project management software</a:t>
            </a:r>
            <a:endParaRPr lang="en-GB" sz="11200" dirty="0" smtClean="0"/>
          </a:p>
          <a:p>
            <a:r>
              <a:rPr lang="en-AU" sz="11200" dirty="0" smtClean="0"/>
              <a:t>Risk and issues logs</a:t>
            </a:r>
            <a:endParaRPr lang="en-GB" sz="11200" dirty="0" smtClean="0"/>
          </a:p>
          <a:p>
            <a:r>
              <a:rPr lang="en-AU" sz="11200" dirty="0" smtClean="0"/>
              <a:t>Spread sheets</a:t>
            </a:r>
            <a:endParaRPr lang="en-GB" sz="11200" dirty="0" smtClean="0"/>
          </a:p>
          <a:p>
            <a:r>
              <a:rPr lang="en-AU" sz="11200" dirty="0" smtClean="0"/>
              <a:t>Technical resources required for the project, for example WHS management-system tools. </a:t>
            </a:r>
            <a:endParaRPr lang="en-GB" sz="11200" dirty="0" smtClean="0"/>
          </a:p>
          <a:p>
            <a:endParaRPr lang="en-GB" dirty="0"/>
          </a:p>
        </p:txBody>
      </p:sp>
      <p:pic>
        <p:nvPicPr>
          <p:cNvPr id="6146" name="Picture 2" descr="C:\Users\Sophie\Desktop\My Work\ArtWork\MSp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988840"/>
            <a:ext cx="3516437" cy="3516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Charts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Critical path method</a:t>
            </a:r>
            <a:endParaRPr lang="en-GB" dirty="0" smtClean="0"/>
          </a:p>
          <a:p>
            <a:r>
              <a:rPr lang="en-AU" dirty="0" smtClean="0"/>
              <a:t>Gantt and bar charts</a:t>
            </a:r>
            <a:endParaRPr lang="en-GB" dirty="0" smtClean="0"/>
          </a:p>
          <a:p>
            <a:r>
              <a:rPr lang="en-AU" dirty="0" smtClean="0"/>
              <a:t>Pert charts.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7170" name="Picture 2" descr="C:\Users\Sophie\Desktop\My Work\ArtWork\stick_figure_chart_data_trend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2780928"/>
            <a:ext cx="4770107" cy="35775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Life cycle cost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Life cycle costing is a method of project evaluation, for which all costs arising from owning, operating, maintaining and disposing of a project are considered</a:t>
            </a:r>
            <a:endParaRPr lang="en-GB" dirty="0" smtClean="0"/>
          </a:p>
          <a:p>
            <a:r>
              <a:rPr lang="en-AU" dirty="0" smtClean="0"/>
              <a:t>Life cycle costing evaluates all relevant costs over a period of time of a project</a:t>
            </a:r>
            <a:endParaRPr lang="en-GB" dirty="0" smtClean="0"/>
          </a:p>
          <a:p>
            <a:r>
              <a:rPr lang="en-AU" dirty="0" smtClean="0"/>
              <a:t>It takes into account the costs including capital, purchase, energy cost, operating cost, maintenance cost, replacement cost, financing cost and any resale for the disposal over a life time of a project.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arrow_climbing_upward_1092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4833156"/>
            <a:ext cx="2699792" cy="2024844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Considerations: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Licensing and costs</a:t>
            </a:r>
            <a:endParaRPr lang="en-GB" dirty="0" smtClean="0"/>
          </a:p>
          <a:p>
            <a:r>
              <a:rPr lang="en-AU" dirty="0" smtClean="0"/>
              <a:t>Migration</a:t>
            </a:r>
            <a:endParaRPr lang="en-GB" dirty="0" smtClean="0"/>
          </a:p>
          <a:p>
            <a:r>
              <a:rPr lang="en-AU" dirty="0" smtClean="0"/>
              <a:t>Collaborative</a:t>
            </a:r>
            <a:endParaRPr lang="en-GB" dirty="0" smtClean="0"/>
          </a:p>
          <a:p>
            <a:r>
              <a:rPr lang="en-AU" dirty="0" smtClean="0"/>
              <a:t>Platform independence</a:t>
            </a:r>
            <a:endParaRPr lang="en-GB" dirty="0" smtClean="0"/>
          </a:p>
          <a:p>
            <a:r>
              <a:rPr lang="en-AU" dirty="0" smtClean="0"/>
              <a:t>Usability</a:t>
            </a:r>
            <a:endParaRPr lang="en-GB" dirty="0" smtClean="0"/>
          </a:p>
          <a:p>
            <a:r>
              <a:rPr lang="en-AU" dirty="0" smtClean="0"/>
              <a:t>Maintainability.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9218" name="Picture 2" descr="C:\Users\Sophie\Desktop\My Work\ArtWork\Fotolia_10056459_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8896" y="2492896"/>
            <a:ext cx="4365104" cy="4365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Key changes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sz="3000" dirty="0" smtClean="0"/>
              <a:t>The primary duty holder will be a Person Conducting a Business or Undertaking (PCBU)</a:t>
            </a:r>
            <a:endParaRPr lang="en-GB" sz="3000" dirty="0" smtClean="0"/>
          </a:p>
          <a:p>
            <a:r>
              <a:rPr lang="en-AU" sz="3000" dirty="0" smtClean="0"/>
              <a:t>The primary duty of care will be qualified by reasonable practicability</a:t>
            </a:r>
            <a:endParaRPr lang="en-GB" sz="3000" dirty="0" smtClean="0"/>
          </a:p>
          <a:p>
            <a:r>
              <a:rPr lang="en-AU" sz="3000" dirty="0" smtClean="0"/>
              <a:t>Introduction of officer’s due diligence requirements</a:t>
            </a:r>
            <a:endParaRPr lang="en-GB" sz="3000" dirty="0" smtClean="0"/>
          </a:p>
          <a:p>
            <a:r>
              <a:rPr lang="en-AU" sz="3000" dirty="0" smtClean="0"/>
              <a:t>Broad nature of the definition of the term “worker”</a:t>
            </a:r>
            <a:endParaRPr lang="en-GB" sz="3000" dirty="0" smtClean="0"/>
          </a:p>
          <a:p>
            <a:r>
              <a:rPr lang="en-AU" sz="3000" dirty="0" smtClean="0"/>
              <a:t>Introduction of health and safety representatives</a:t>
            </a:r>
            <a:endParaRPr lang="en-GB" sz="3000" dirty="0" smtClean="0"/>
          </a:p>
          <a:p>
            <a:r>
              <a:rPr lang="en-AU" sz="3000" dirty="0" smtClean="0"/>
              <a:t>Requirement for cooperation, consultation and coordination</a:t>
            </a:r>
            <a:endParaRPr lang="en-GB" sz="3000" dirty="0" smtClean="0"/>
          </a:p>
          <a:p>
            <a:r>
              <a:rPr lang="en-AU" sz="3000" dirty="0" smtClean="0"/>
              <a:t>Right of entry for unions to enter workplaces </a:t>
            </a:r>
          </a:p>
          <a:p>
            <a:pPr>
              <a:buNone/>
            </a:pPr>
            <a:r>
              <a:rPr lang="en-AU" sz="3000" dirty="0" smtClean="0"/>
              <a:t>	for WHS purposes</a:t>
            </a:r>
            <a:endParaRPr lang="en-GB" sz="3000" dirty="0" smtClean="0"/>
          </a:p>
          <a:p>
            <a:endParaRPr lang="en-GB" dirty="0"/>
          </a:p>
        </p:txBody>
      </p:sp>
      <p:pic>
        <p:nvPicPr>
          <p:cNvPr id="4" name="Picture 3" descr="judge_with_robe_400_clr_128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41602" y="4149080"/>
            <a:ext cx="1814977" cy="270892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2478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project plan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2852936"/>
            <a:ext cx="3600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>
                <a:latin typeface="+mj-lt"/>
              </a:rPr>
              <a:t>2.3 Formulate </a:t>
            </a:r>
            <a:r>
              <a:rPr lang="en-AU" sz="2800" dirty="0" smtClean="0">
                <a:latin typeface="+mj-lt"/>
              </a:rPr>
              <a:t>risk management </a:t>
            </a:r>
            <a:r>
              <a:rPr lang="en-AU" sz="2800" dirty="0">
                <a:latin typeface="+mj-lt"/>
              </a:rPr>
              <a:t>plan for project, including </a:t>
            </a:r>
            <a:r>
              <a:rPr lang="en-AU" sz="2800" dirty="0" smtClean="0">
                <a:latin typeface="+mj-lt"/>
              </a:rPr>
              <a:t>Work Health and Safety </a:t>
            </a:r>
            <a:r>
              <a:rPr lang="en-AU" sz="2800" dirty="0">
                <a:latin typeface="+mj-lt"/>
              </a:rPr>
              <a:t>(WHS)</a:t>
            </a:r>
            <a:endParaRPr lang="en-AU" sz="2800" dirty="0" smtClean="0">
              <a:latin typeface="+mj-lt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7077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Risk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/>
              <a:t>There are always risks associated with a project. </a:t>
            </a:r>
            <a:endParaRPr lang="en-GB" dirty="0" smtClean="0"/>
          </a:p>
          <a:p>
            <a:r>
              <a:rPr lang="en-AU" dirty="0" smtClean="0"/>
              <a:t>The purpose of risk management is to ensure levels of risk and uncertainty are properly managed so that the project is successfully completed</a:t>
            </a:r>
            <a:endParaRPr lang="en-GB" dirty="0" smtClean="0"/>
          </a:p>
          <a:p>
            <a:r>
              <a:rPr lang="en-AU" dirty="0" smtClean="0"/>
              <a:t>It enables those involved to identify possible risks, the manner in which they can be contained and the likely cost of mitigation strategies.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365104"/>
            <a:ext cx="2430785" cy="249289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4000" dirty="0" smtClean="0"/>
              <a:t>A filtering process should be used to determine which identified risks: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Are best left, as the likelihood and seriousness would be so low that mitigation strategies are not required</a:t>
            </a:r>
            <a:endParaRPr lang="en-GB" dirty="0" smtClean="0"/>
          </a:p>
          <a:p>
            <a:r>
              <a:rPr lang="en-AU" dirty="0" smtClean="0"/>
              <a:t>Need monitoring, but no proactive mitigation strategies are required at this stage;</a:t>
            </a:r>
            <a:endParaRPr lang="en-GB" dirty="0" smtClean="0"/>
          </a:p>
          <a:p>
            <a:r>
              <a:rPr lang="en-AU" dirty="0" smtClean="0"/>
              <a:t>Are avoided by changing the scope of the project</a:t>
            </a:r>
            <a:endParaRPr lang="en-GB" dirty="0" smtClean="0"/>
          </a:p>
          <a:p>
            <a:r>
              <a:rPr lang="en-AU" dirty="0" smtClean="0"/>
              <a:t>Are moved to a third party by outsourcing</a:t>
            </a:r>
            <a:endParaRPr lang="en-GB" dirty="0" smtClean="0"/>
          </a:p>
          <a:p>
            <a:r>
              <a:rPr lang="en-AU" dirty="0" smtClean="0"/>
              <a:t>Need planned mitigation strategies as </a:t>
            </a:r>
          </a:p>
          <a:p>
            <a:pPr>
              <a:buNone/>
            </a:pPr>
            <a:r>
              <a:rPr lang="en-AU" dirty="0" smtClean="0"/>
              <a:t>	detailed in the risk register</a:t>
            </a:r>
            <a:r>
              <a:rPr lang="en-AU" dirty="0" smtClean="0"/>
              <a:t>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scientist_looking_to_clipboard_400_clr_13338(1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4288" y="3861048"/>
            <a:ext cx="1685786" cy="299695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Examples of possible risks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Budget blow-outs</a:t>
            </a:r>
            <a:endParaRPr lang="en-GB" dirty="0" smtClean="0"/>
          </a:p>
          <a:p>
            <a:r>
              <a:rPr lang="en-AU" dirty="0" smtClean="0"/>
              <a:t>Information security breaches</a:t>
            </a:r>
            <a:endParaRPr lang="en-GB" dirty="0" smtClean="0"/>
          </a:p>
          <a:p>
            <a:r>
              <a:rPr lang="en-AU" dirty="0" smtClean="0"/>
              <a:t>Loss of key project team members</a:t>
            </a:r>
            <a:endParaRPr lang="en-GB" dirty="0" smtClean="0"/>
          </a:p>
          <a:p>
            <a:r>
              <a:rPr lang="en-AU" dirty="0" smtClean="0"/>
              <a:t>Major milestone timeframes not being met.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0242" name="Picture 2" descr="C:\Users\Sophie\Desktop\My Work\ArtWork\budget_cos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149080"/>
            <a:ext cx="3826396" cy="2502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ophie\Desktop\My Work\ArtWork\Fotolia_12598047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086200"/>
            <a:ext cx="2771800" cy="27718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The risk management plan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The process for identification, analysis evaluation and treatment of risks both initially and throughout the life of the project.</a:t>
            </a:r>
            <a:endParaRPr lang="en-GB" dirty="0" smtClean="0"/>
          </a:p>
          <a:p>
            <a:r>
              <a:rPr lang="en-AU" dirty="0" smtClean="0"/>
              <a:t>How often the risk register will be reviewed, the process for review and who will be involved.</a:t>
            </a:r>
            <a:endParaRPr lang="en-GB" dirty="0" smtClean="0"/>
          </a:p>
          <a:p>
            <a:r>
              <a:rPr lang="en-AU" dirty="0" smtClean="0"/>
              <a:t>How risk status will be reported and to whom.</a:t>
            </a:r>
            <a:endParaRPr lang="en-GB" dirty="0" smtClean="0"/>
          </a:p>
          <a:p>
            <a:r>
              <a:rPr lang="en-AU" dirty="0" smtClean="0"/>
              <a:t>Who will be responsible for which </a:t>
            </a:r>
          </a:p>
          <a:p>
            <a:pPr>
              <a:buNone/>
            </a:pPr>
            <a:r>
              <a:rPr lang="en-AU" dirty="0" smtClean="0"/>
              <a:t>	aspects of risk management?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Why should a project director / manager be conscious of WHS?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Strategic and resource responsibilities</a:t>
            </a:r>
            <a:endParaRPr lang="en-GB" dirty="0" smtClean="0"/>
          </a:p>
          <a:p>
            <a:r>
              <a:rPr lang="en-AU" dirty="0" smtClean="0"/>
              <a:t>Operational responsibilities</a:t>
            </a:r>
            <a:endParaRPr lang="en-GB" dirty="0" smtClean="0"/>
          </a:p>
          <a:p>
            <a:r>
              <a:rPr lang="en-AU" dirty="0" smtClean="0"/>
              <a:t>Management tools use and reporting responsibilities</a:t>
            </a:r>
            <a:endParaRPr lang="en-GB" dirty="0" smtClean="0"/>
          </a:p>
          <a:p>
            <a:r>
              <a:rPr lang="en-AU" dirty="0" smtClean="0"/>
              <a:t>Behavioural Programme establishment.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2290" name="Picture 2" descr="C:\Users\Sophie\Desktop\My Work\ArtWork\MAp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5541" y="3717032"/>
            <a:ext cx="3140968" cy="31409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2B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7721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project plan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36096" y="3140968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2.4. Develop and approve project budget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161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What is the goal of a project budget?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One of the key elements of any project proposal is the project budget</a:t>
            </a:r>
            <a:endParaRPr lang="en-GB" dirty="0" smtClean="0"/>
          </a:p>
          <a:p>
            <a:r>
              <a:rPr lang="en-AU" dirty="0" smtClean="0"/>
              <a:t>The project manager will use a budget to determine whether the project is on track</a:t>
            </a:r>
            <a:endParaRPr lang="en-GB" dirty="0" smtClean="0"/>
          </a:p>
          <a:p>
            <a:r>
              <a:rPr lang="en-AU" dirty="0" smtClean="0"/>
              <a:t>Project personnel will use it as a guideline to monitor certain project milestones</a:t>
            </a:r>
            <a:endParaRPr lang="en-GB" dirty="0" smtClean="0"/>
          </a:p>
          <a:p>
            <a:r>
              <a:rPr lang="en-AU" dirty="0" smtClean="0"/>
              <a:t>The client will use it to determine the success of the effort.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797152"/>
            <a:ext cx="1907704" cy="2060848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Contingencies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Project’s unknowns or risks contingency</a:t>
            </a:r>
            <a:endParaRPr lang="en-GB" dirty="0" smtClean="0"/>
          </a:p>
          <a:p>
            <a:r>
              <a:rPr lang="en-AU" dirty="0" smtClean="0"/>
              <a:t>Cost estimating contingency</a:t>
            </a:r>
            <a:endParaRPr lang="en-GB" dirty="0" smtClean="0"/>
          </a:p>
          <a:p>
            <a:r>
              <a:rPr lang="en-AU" dirty="0" smtClean="0"/>
              <a:t>Design contingency</a:t>
            </a:r>
            <a:endParaRPr lang="en-GB" dirty="0" smtClean="0"/>
          </a:p>
          <a:p>
            <a:r>
              <a:rPr lang="en-AU" dirty="0" smtClean="0"/>
              <a:t>Bid contingency</a:t>
            </a:r>
            <a:endParaRPr lang="en-GB" dirty="0" smtClean="0"/>
          </a:p>
          <a:p>
            <a:r>
              <a:rPr lang="en-AU" dirty="0" smtClean="0"/>
              <a:t>Construction contingency</a:t>
            </a:r>
            <a:endParaRPr lang="en-GB" dirty="0" smtClean="0"/>
          </a:p>
          <a:p>
            <a:r>
              <a:rPr lang="en-AU" dirty="0" smtClean="0"/>
              <a:t>Cost escalation contingencies.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3314" name="Picture 2" descr="C:\Users\Sophie\Desktop\My Work\ArtWork\think_pla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305" y="3356992"/>
            <a:ext cx="3708695" cy="3501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Link project budgets to key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Establish a set of reference baselines</a:t>
            </a:r>
            <a:endParaRPr lang="en-GB" dirty="0" smtClean="0"/>
          </a:p>
          <a:p>
            <a:r>
              <a:rPr lang="en-AU" dirty="0" smtClean="0"/>
              <a:t>Then, as work progresses, you monitor the work</a:t>
            </a:r>
            <a:endParaRPr lang="en-GB" dirty="0" smtClean="0"/>
          </a:p>
          <a:p>
            <a:r>
              <a:rPr lang="en-AU" dirty="0" smtClean="0"/>
              <a:t>Then analyse the findings</a:t>
            </a:r>
            <a:endParaRPr lang="en-GB" dirty="0" smtClean="0"/>
          </a:p>
          <a:p>
            <a:r>
              <a:rPr lang="en-AU" dirty="0" smtClean="0"/>
              <a:t>Forecast the end results and compare those with the reference baselines</a:t>
            </a:r>
            <a:endParaRPr lang="en-GB" dirty="0" smtClean="0"/>
          </a:p>
          <a:p>
            <a:pPr>
              <a:spcBef>
                <a:spcPts val="0"/>
              </a:spcBef>
            </a:pPr>
            <a:r>
              <a:rPr lang="en-AU" dirty="0" smtClean="0"/>
              <a:t>If the end results are not satisfactory then you make adjustments as necessary to the </a:t>
            </a:r>
          </a:p>
          <a:p>
            <a:pPr>
              <a:spcBef>
                <a:spcPts val="0"/>
              </a:spcBef>
              <a:buNone/>
            </a:pPr>
            <a:r>
              <a:rPr lang="en-AU" dirty="0" smtClean="0"/>
              <a:t>	work in progress, and repeat the </a:t>
            </a:r>
          </a:p>
          <a:p>
            <a:pPr>
              <a:spcBef>
                <a:spcPts val="0"/>
              </a:spcBef>
              <a:buNone/>
            </a:pPr>
            <a:r>
              <a:rPr lang="en-AU" dirty="0" smtClean="0"/>
              <a:t>	cycle at suitable intervals.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getting_from_a_to_b_923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4420369"/>
            <a:ext cx="3002009" cy="2437631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Budget approval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Develop your detailed budget estimate and get it approved in the organising and preparing stage after you specify your project activities.</a:t>
            </a:r>
            <a:endParaRPr lang="en-GB" dirty="0" smtClean="0"/>
          </a:p>
          <a:p>
            <a:r>
              <a:rPr lang="en-AU" dirty="0" smtClean="0"/>
              <a:t>Check with your organisation to find out who must approve project budgets. At a minimum, the budget is typically approved by the project manager, the head of finance, and possibly the project manager’s supervisor.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4338" name="Picture 2" descr="C:\Users\Sophie\Desktop\My Work\ArtWork\figures_with_check_mark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671138"/>
            <a:ext cx="2915816" cy="2186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2C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8733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project plan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48064" y="3068960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2.5. Consult team members and take their views into account in planning the project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95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Gathering 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Hold in-depth brainstorming sessions on a specific project issue</a:t>
            </a:r>
            <a:endParaRPr lang="en-GB" dirty="0" smtClean="0"/>
          </a:p>
          <a:p>
            <a:r>
              <a:rPr lang="en-AU" dirty="0" smtClean="0"/>
              <a:t>Make consultation with staff members part of the business culture</a:t>
            </a:r>
            <a:endParaRPr lang="en-GB" dirty="0" smtClean="0"/>
          </a:p>
          <a:p>
            <a:r>
              <a:rPr lang="en-AU" dirty="0" smtClean="0"/>
              <a:t>Introduce weekly or monthly or as needed strategy meetings with staff</a:t>
            </a:r>
            <a:endParaRPr lang="en-GB" dirty="0" smtClean="0"/>
          </a:p>
          <a:p>
            <a:r>
              <a:rPr lang="en-AU" dirty="0" smtClean="0"/>
              <a:t>Ask for ideas and feedback</a:t>
            </a:r>
            <a:endParaRPr lang="en-GB" dirty="0" smtClean="0"/>
          </a:p>
          <a:p>
            <a:r>
              <a:rPr lang="en-AU" dirty="0" smtClean="0"/>
              <a:t>Conduct round-table discussions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4149081"/>
            <a:ext cx="3491880" cy="2708920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Check for these: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Is your team small or large?</a:t>
            </a:r>
            <a:endParaRPr lang="en-GB" dirty="0" smtClean="0"/>
          </a:p>
          <a:p>
            <a:r>
              <a:rPr lang="en-AU" dirty="0" smtClean="0"/>
              <a:t>Can you convene easily and frequently?</a:t>
            </a:r>
            <a:endParaRPr lang="en-GB" dirty="0" smtClean="0"/>
          </a:p>
          <a:p>
            <a:r>
              <a:rPr lang="en-AU" dirty="0" smtClean="0"/>
              <a:t>Can you communicate with all members easily and frequently?</a:t>
            </a:r>
            <a:endParaRPr lang="en-GB" dirty="0" smtClean="0"/>
          </a:p>
          <a:p>
            <a:r>
              <a:rPr lang="en-AU" dirty="0" smtClean="0"/>
              <a:t>Are your discussions open and interactive for all members?</a:t>
            </a:r>
            <a:endParaRPr lang="en-GB" dirty="0" smtClean="0"/>
          </a:p>
          <a:p>
            <a:r>
              <a:rPr lang="en-AU" dirty="0" smtClean="0"/>
              <a:t>Does each member understand the issues you are addressing?</a:t>
            </a:r>
            <a:endParaRPr lang="en-GB" dirty="0" smtClean="0"/>
          </a:p>
        </p:txBody>
      </p:sp>
      <p:pic>
        <p:nvPicPr>
          <p:cNvPr id="4" name="Picture 2" descr="C:\Users\Sophie\Desktop\My Work\ArtWork\important_vip_carpe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966457"/>
            <a:ext cx="3347864" cy="1891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2D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499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project plan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2780928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2.6. Finalise project plan and gain any necessary approvals to commence project according to documented plan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587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4000" dirty="0" smtClean="0"/>
              <a:t>Check your project finish date to determine whether it is acceptable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As a project manager, you may need to reduce a project's total duration at some point</a:t>
            </a:r>
            <a:endParaRPr lang="en-GB" dirty="0" smtClean="0"/>
          </a:p>
          <a:p>
            <a:r>
              <a:rPr lang="en-AU" dirty="0" smtClean="0"/>
              <a:t>The idea being to get the job done in an acceptable time frame</a:t>
            </a:r>
            <a:endParaRPr lang="en-GB" dirty="0" smtClean="0"/>
          </a:p>
          <a:p>
            <a:r>
              <a:rPr lang="en-AU" dirty="0" smtClean="0"/>
              <a:t>To adjust the total project duration you will need to identify which project tasks affect the project end date and adjust your critical path schedule.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7410" name="Picture 2" descr="C:\Users\Sophie\Desktop\My Work\ArtWork\MFini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734272"/>
            <a:ext cx="2123728" cy="2123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sz="4900" dirty="0" smtClean="0"/>
              <a:t>Print a Project Summary Report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This will assist those who may need a summarised breakdown of the project to issue appropriate approvals.</a:t>
            </a:r>
            <a:endParaRPr lang="en-GB" dirty="0" smtClean="0"/>
          </a:p>
          <a:p>
            <a:r>
              <a:rPr lang="en-AU" dirty="0" smtClean="0"/>
              <a:t>Produce a baseline plan for your project. </a:t>
            </a:r>
            <a:endParaRPr lang="en-GB" dirty="0" smtClean="0"/>
          </a:p>
          <a:p>
            <a:r>
              <a:rPr lang="en-AU" dirty="0" smtClean="0"/>
              <a:t>Generate and print a cost table or a cost report to distribute to those who are reviewing the project for approvals.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8434" name="Picture 2" descr="C:\Users\Sophie\Desktop\My Work\ArtWork\print_cop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437112"/>
            <a:ext cx="2267761" cy="22507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2E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9701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Administer and monitor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60032" y="1484784"/>
            <a:ext cx="388843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 smtClean="0"/>
              <a:t>3.1 Take action to ensure project team members are clear about their responsibilities and the project requirements</a:t>
            </a:r>
            <a:endParaRPr lang="en-GB" sz="2400" dirty="0" smtClean="0"/>
          </a:p>
          <a:p>
            <a:endParaRPr lang="en-AU" sz="2400" dirty="0" smtClean="0"/>
          </a:p>
          <a:p>
            <a:r>
              <a:rPr lang="en-AU" sz="2400" dirty="0" smtClean="0"/>
              <a:t>3.2 Provide support for project team members, especially with regard to specific needs, to ensure that the quality of the expected outcomes of the project and documented time lines are met</a:t>
            </a:r>
            <a:endParaRPr lang="en-GB" sz="2400" dirty="0" smtClean="0"/>
          </a:p>
          <a:p>
            <a:endParaRPr lang="en-AU" sz="3200" dirty="0" smtClean="0">
              <a:latin typeface="+mj-lt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2971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Support for project team members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Additional physical, human and technical resources (within allocated budget) if and as required</a:t>
            </a:r>
            <a:endParaRPr lang="en-GB" dirty="0" smtClean="0"/>
          </a:p>
          <a:p>
            <a:r>
              <a:rPr lang="en-AU" dirty="0" smtClean="0"/>
              <a:t>Supervision, mentoring and coaching</a:t>
            </a:r>
            <a:endParaRPr lang="en-GB" dirty="0" smtClean="0"/>
          </a:p>
          <a:p>
            <a:r>
              <a:rPr lang="en-AU" dirty="0" smtClean="0"/>
              <a:t>Encouragement</a:t>
            </a:r>
            <a:endParaRPr lang="en-GB" dirty="0" smtClean="0"/>
          </a:p>
          <a:p>
            <a:r>
              <a:rPr lang="en-AU" dirty="0" smtClean="0"/>
              <a:t>Feedback</a:t>
            </a:r>
            <a:endParaRPr lang="en-GB" dirty="0" smtClean="0"/>
          </a:p>
          <a:p>
            <a:r>
              <a:rPr lang="en-AU" dirty="0" smtClean="0"/>
              <a:t>Learning and development</a:t>
            </a:r>
            <a:endParaRPr lang="en-GB" dirty="0" smtClean="0"/>
          </a:p>
          <a:p>
            <a:r>
              <a:rPr lang="en-AU" dirty="0" smtClean="0"/>
              <a:t>Regular project team meetings.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3573016"/>
            <a:ext cx="3635896" cy="3284984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Assisting to identify team skills and skills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Basic / fundamental skills: such as literacy, numeracy, using technology</a:t>
            </a:r>
            <a:endParaRPr lang="en-GB" dirty="0" smtClean="0"/>
          </a:p>
          <a:p>
            <a:r>
              <a:rPr lang="en-AU" dirty="0" smtClean="0"/>
              <a:t>People-related skills: such as communication, interpersonal, teamwork</a:t>
            </a:r>
            <a:endParaRPr lang="en-GB" dirty="0" smtClean="0"/>
          </a:p>
          <a:p>
            <a:r>
              <a:rPr lang="en-AU" dirty="0" smtClean="0"/>
              <a:t>Conceptual / thinking skills: such as collecting and organising information</a:t>
            </a:r>
            <a:endParaRPr lang="en-GB" dirty="0" smtClean="0"/>
          </a:p>
        </p:txBody>
      </p:sp>
      <p:pic>
        <p:nvPicPr>
          <p:cNvPr id="4" name="Picture 3" descr="group_meeting_puzzle_final_step_400_clr_537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863266"/>
            <a:ext cx="4355976" cy="2994734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581128"/>
            <a:ext cx="2771800" cy="22768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Ineffective patterns that can frequently develop in the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Conflict between the team and others outside the team, including management</a:t>
            </a:r>
            <a:endParaRPr lang="en-GB" dirty="0" smtClean="0"/>
          </a:p>
          <a:p>
            <a:r>
              <a:rPr lang="en-AU" dirty="0" smtClean="0"/>
              <a:t>Conflicts </a:t>
            </a:r>
            <a:endParaRPr lang="en-GB" dirty="0" smtClean="0"/>
          </a:p>
          <a:p>
            <a:r>
              <a:rPr lang="en-AU" dirty="0" smtClean="0"/>
              <a:t>Missed deadlines due to lack of communication </a:t>
            </a:r>
            <a:endParaRPr lang="en-GB" dirty="0" smtClean="0"/>
          </a:p>
          <a:p>
            <a:r>
              <a:rPr lang="en-AU" dirty="0" smtClean="0"/>
              <a:t>Individual interpersonal conflicts </a:t>
            </a:r>
            <a:endParaRPr lang="en-GB" dirty="0" smtClean="0"/>
          </a:p>
          <a:p>
            <a:r>
              <a:rPr lang="en-AU" dirty="0" smtClean="0"/>
              <a:t>"Them" and "us" attitudes between portions of the team </a:t>
            </a:r>
            <a:endParaRPr lang="en-GB" dirty="0" smtClean="0"/>
          </a:p>
          <a:p>
            <a:r>
              <a:rPr lang="en-AU" dirty="0" smtClean="0"/>
              <a:t>Department or divisions in the workplace 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706512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Administer and monitor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2708920"/>
            <a:ext cx="3600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3.3. Establish and maintain required record keeping systems throughout the project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0688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Required record keeping may include systems for: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Correspondence</a:t>
            </a:r>
            <a:endParaRPr lang="en-GB" dirty="0" smtClean="0"/>
          </a:p>
          <a:p>
            <a:r>
              <a:rPr lang="en-AU" dirty="0" smtClean="0"/>
              <a:t>Financial data including costs, expenditure, income generated, purchases</a:t>
            </a:r>
            <a:endParaRPr lang="en-GB" dirty="0" smtClean="0"/>
          </a:p>
          <a:p>
            <a:r>
              <a:rPr lang="en-AU" dirty="0" smtClean="0"/>
              <a:t>Project outcomes</a:t>
            </a:r>
            <a:endParaRPr lang="en-GB" dirty="0" smtClean="0"/>
          </a:p>
          <a:p>
            <a:r>
              <a:rPr lang="en-AU" dirty="0" smtClean="0"/>
              <a:t>Quality data including any test results</a:t>
            </a:r>
            <a:endParaRPr lang="en-GB" dirty="0" smtClean="0"/>
          </a:p>
          <a:p>
            <a:r>
              <a:rPr lang="en-AU" dirty="0" smtClean="0"/>
              <a:t>Recording of time spent on project and progress in completing project</a:t>
            </a:r>
            <a:endParaRPr lang="en-GB" dirty="0" smtClean="0"/>
          </a:p>
          <a:p>
            <a:r>
              <a:rPr lang="en-AU" dirty="0" smtClean="0"/>
              <a:t>Samples, prototypes and models.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5" y="4653137"/>
            <a:ext cx="3275856" cy="220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Project progress report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AU" dirty="0" smtClean="0"/>
              <a:t>To generate a project status report for a project, the </a:t>
            </a:r>
          </a:p>
          <a:p>
            <a:pPr>
              <a:buNone/>
            </a:pPr>
            <a:r>
              <a:rPr lang="en-AU" dirty="0" smtClean="0"/>
              <a:t>project manager needs to produce or format a report </a:t>
            </a:r>
          </a:p>
          <a:p>
            <a:pPr>
              <a:buNone/>
            </a:pPr>
            <a:r>
              <a:rPr lang="en-AU" dirty="0" smtClean="0"/>
              <a:t>or use Project or other software showing:</a:t>
            </a:r>
            <a:endParaRPr lang="en-GB" dirty="0" smtClean="0"/>
          </a:p>
          <a:p>
            <a:r>
              <a:rPr lang="en-AU" dirty="0" smtClean="0"/>
              <a:t>Milestones in the last period, and if they are completed</a:t>
            </a:r>
            <a:endParaRPr lang="en-GB" dirty="0" smtClean="0"/>
          </a:p>
          <a:p>
            <a:r>
              <a:rPr lang="en-AU" dirty="0" smtClean="0"/>
              <a:t>Milestones due next period</a:t>
            </a:r>
            <a:endParaRPr lang="en-GB" dirty="0" smtClean="0"/>
          </a:p>
          <a:p>
            <a:r>
              <a:rPr lang="en-AU" dirty="0" smtClean="0"/>
              <a:t>Action items not completed by their due date</a:t>
            </a:r>
            <a:endParaRPr lang="en-GB" dirty="0" smtClean="0"/>
          </a:p>
          <a:p>
            <a:r>
              <a:rPr lang="en-AU" dirty="0" smtClean="0"/>
              <a:t>Action items due to be completed in the next period</a:t>
            </a:r>
            <a:endParaRPr lang="en-GB" dirty="0" smtClean="0"/>
          </a:p>
          <a:p>
            <a:r>
              <a:rPr lang="en-AU" dirty="0" smtClean="0"/>
              <a:t>Any commentary prepared by the project manager.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figure_oiling_gears_400_clr_1130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61591" y="2492896"/>
            <a:ext cx="1882409" cy="2121024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Basic project records would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AU" sz="11200" dirty="0" smtClean="0"/>
              <a:t>Personnel involved in planning and executing the project </a:t>
            </a:r>
            <a:endParaRPr lang="en-GB" sz="11200" dirty="0" smtClean="0"/>
          </a:p>
          <a:p>
            <a:r>
              <a:rPr lang="en-AU" sz="11200" dirty="0" smtClean="0"/>
              <a:t>Minutes of meetings and discussions </a:t>
            </a:r>
            <a:r>
              <a:rPr lang="en-AU" sz="11200" dirty="0" smtClean="0"/>
              <a:t>held </a:t>
            </a:r>
            <a:endParaRPr lang="en-GB" sz="11200" dirty="0" smtClean="0"/>
          </a:p>
          <a:p>
            <a:r>
              <a:rPr lang="en-AU" sz="11200" dirty="0" smtClean="0"/>
              <a:t>Project scope, objectives and relevant statement of the goals of the project and the likely contingency plans </a:t>
            </a:r>
            <a:endParaRPr lang="en-GB" sz="11200" dirty="0" smtClean="0"/>
          </a:p>
          <a:p>
            <a:r>
              <a:rPr lang="en-AU" sz="11200" dirty="0" smtClean="0"/>
              <a:t>Work record plan showing dates and times </a:t>
            </a:r>
            <a:endParaRPr lang="en-GB" sz="11200" dirty="0" smtClean="0"/>
          </a:p>
          <a:p>
            <a:r>
              <a:rPr lang="en-AU" sz="11200" dirty="0" smtClean="0"/>
              <a:t>All communications via emails and </a:t>
            </a:r>
            <a:r>
              <a:rPr lang="en-AU" sz="11200" dirty="0" smtClean="0"/>
              <a:t>letters     relating </a:t>
            </a:r>
            <a:r>
              <a:rPr lang="en-AU" sz="11200" dirty="0" smtClean="0"/>
              <a:t>to the project </a:t>
            </a:r>
            <a:endParaRPr lang="en-GB" sz="11200" dirty="0" smtClean="0"/>
          </a:p>
          <a:p>
            <a:r>
              <a:rPr lang="en-AU" sz="11200" dirty="0" smtClean="0"/>
              <a:t>Financial budget.</a:t>
            </a:r>
            <a:endParaRPr lang="en-GB" sz="11200" dirty="0" smtClean="0"/>
          </a:p>
          <a:p>
            <a:endParaRPr lang="en-GB" dirty="0"/>
          </a:p>
        </p:txBody>
      </p:sp>
      <p:pic>
        <p:nvPicPr>
          <p:cNvPr id="4" name="Picture 3" descr="carrying_box_of_files_pc_36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3522855"/>
            <a:ext cx="1907703" cy="3335145"/>
          </a:xfrm>
          <a:prstGeom prst="rect">
            <a:avLst/>
          </a:prstGeom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3B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48361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Administer and monitor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2080" y="2708920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/>
              <a:t>3.4 Implement and monitor plans for managing project finances, resources and quality</a:t>
            </a:r>
            <a:endParaRPr lang="en-AU" sz="2800" dirty="0" smtClean="0">
              <a:latin typeface="+mj-lt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684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Resources may include: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Human</a:t>
            </a:r>
            <a:endParaRPr lang="en-GB" dirty="0" smtClean="0"/>
          </a:p>
          <a:p>
            <a:r>
              <a:rPr lang="en-AU" dirty="0" smtClean="0"/>
              <a:t>Physical</a:t>
            </a:r>
          </a:p>
          <a:p>
            <a:r>
              <a:rPr lang="en-AU" dirty="0" smtClean="0"/>
              <a:t>Financial </a:t>
            </a:r>
            <a:endParaRPr lang="en-GB" dirty="0" smtClean="0"/>
          </a:p>
          <a:p>
            <a:r>
              <a:rPr lang="en-AU" dirty="0" smtClean="0"/>
              <a:t>Technical.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9458" name="Picture 2" descr="C:\Users\Sophie\Desktop\My Work\ArtWork\Fotolia_15998607_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708920"/>
            <a:ext cx="3098056" cy="3098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Project financial management is a process which requires: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Planning</a:t>
            </a:r>
            <a:endParaRPr lang="en-GB" dirty="0" smtClean="0"/>
          </a:p>
          <a:p>
            <a:r>
              <a:rPr lang="en-AU" dirty="0" smtClean="0"/>
              <a:t>Budgeting</a:t>
            </a:r>
            <a:endParaRPr lang="en-GB" dirty="0" smtClean="0"/>
          </a:p>
          <a:p>
            <a:r>
              <a:rPr lang="en-AU" dirty="0" smtClean="0"/>
              <a:t>Accounting</a:t>
            </a:r>
            <a:endParaRPr lang="en-GB" dirty="0" smtClean="0"/>
          </a:p>
          <a:p>
            <a:r>
              <a:rPr lang="en-AU" dirty="0" smtClean="0"/>
              <a:t>Financial reporting</a:t>
            </a:r>
            <a:endParaRPr lang="en-GB" dirty="0" smtClean="0"/>
          </a:p>
          <a:p>
            <a:r>
              <a:rPr lang="en-AU" dirty="0" smtClean="0"/>
              <a:t>Internal control</a:t>
            </a:r>
            <a:endParaRPr lang="en-GB" dirty="0" smtClean="0"/>
          </a:p>
          <a:p>
            <a:r>
              <a:rPr lang="en-AU" dirty="0" smtClean="0"/>
              <a:t>Auditing</a:t>
            </a:r>
            <a:endParaRPr lang="en-GB" dirty="0" smtClean="0"/>
          </a:p>
          <a:p>
            <a:r>
              <a:rPr lang="en-AU" dirty="0" smtClean="0"/>
              <a:t>Procurement of goods and services</a:t>
            </a:r>
            <a:endParaRPr lang="en-GB" dirty="0" smtClean="0"/>
          </a:p>
          <a:p>
            <a:r>
              <a:rPr lang="en-AU" dirty="0" smtClean="0"/>
              <a:t>Disbursement of payments</a:t>
            </a:r>
            <a:endParaRPr lang="en-GB" dirty="0" smtClean="0"/>
          </a:p>
          <a:p>
            <a:r>
              <a:rPr lang="en-AU" dirty="0" smtClean="0"/>
              <a:t>Achieving the project’s financial objectives.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628800"/>
            <a:ext cx="2905125" cy="2905125"/>
          </a:xfrm>
          <a:prstGeom prst="rect">
            <a:avLst/>
          </a:prstGeom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3C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4266302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Administer and monitor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996952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3.5. Complete and forward project reports as required to stakeholders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762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3600" dirty="0" smtClean="0"/>
              <a:t>As the project manager, you will generally spend much of your time communicating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You deliver information upward and downward, internally and externally as the various sessions so far have addressed.</a:t>
            </a:r>
            <a:endParaRPr lang="en-GB" dirty="0" smtClean="0"/>
          </a:p>
          <a:p>
            <a:r>
              <a:rPr lang="en-AU" dirty="0" smtClean="0"/>
              <a:t>Daily, you make and receive numerous reports, e-mail messages, phone calls, and other messages to keep your team and your customers up to date about the status of your project.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365105"/>
            <a:ext cx="4355976" cy="2492896"/>
          </a:xfrm>
          <a:prstGeom prst="rect">
            <a:avLst/>
          </a:prstGeom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Basic project records would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AU" sz="11200" dirty="0" smtClean="0"/>
              <a:t>Team personnel involved in planning and executing</a:t>
            </a:r>
            <a:endParaRPr lang="en-GB" sz="11200" dirty="0" smtClean="0"/>
          </a:p>
          <a:p>
            <a:r>
              <a:rPr lang="en-AU" sz="11200" dirty="0" smtClean="0"/>
              <a:t>Minutes of meetings and discussions held for planning </a:t>
            </a:r>
            <a:endParaRPr lang="en-GB" sz="11200" dirty="0" smtClean="0"/>
          </a:p>
          <a:p>
            <a:r>
              <a:rPr lang="en-AU" sz="11200" dirty="0" smtClean="0"/>
              <a:t>Project scope, objectives and relevant statement of the goals</a:t>
            </a:r>
            <a:endParaRPr lang="en-GB" sz="11200" dirty="0" smtClean="0"/>
          </a:p>
          <a:p>
            <a:r>
              <a:rPr lang="en-AU" sz="11200" dirty="0" smtClean="0"/>
              <a:t>Work record plan showing dates, times and work done </a:t>
            </a:r>
            <a:endParaRPr lang="en-GB" sz="11200" dirty="0" smtClean="0"/>
          </a:p>
          <a:p>
            <a:r>
              <a:rPr lang="en-AU" sz="11200" dirty="0" smtClean="0"/>
              <a:t>Critical path schedule</a:t>
            </a:r>
            <a:endParaRPr lang="en-GB" sz="11200" dirty="0" smtClean="0"/>
          </a:p>
          <a:p>
            <a:r>
              <a:rPr lang="en-AU" sz="11200" dirty="0" smtClean="0"/>
              <a:t>All communications via emails </a:t>
            </a:r>
            <a:r>
              <a:rPr lang="en-AU" sz="11200" dirty="0" smtClean="0"/>
              <a:t>and            </a:t>
            </a:r>
            <a:r>
              <a:rPr lang="en-AU" sz="11200" dirty="0" smtClean="0"/>
              <a:t>letters</a:t>
            </a:r>
            <a:endParaRPr lang="en-GB" sz="11200" dirty="0" smtClean="0"/>
          </a:p>
          <a:p>
            <a:r>
              <a:rPr lang="en-AU" sz="11200" dirty="0" smtClean="0"/>
              <a:t>Financial budget</a:t>
            </a:r>
            <a:endParaRPr lang="en-GB" sz="11200" dirty="0" smtClean="0"/>
          </a:p>
          <a:p>
            <a:r>
              <a:rPr lang="en-AU" sz="11200" dirty="0" smtClean="0"/>
              <a:t>Lists of specifications. </a:t>
            </a:r>
            <a:endParaRPr lang="en-GB" sz="11200" dirty="0" smtClean="0"/>
          </a:p>
          <a:p>
            <a:endParaRPr lang="en-GB" dirty="0"/>
          </a:p>
        </p:txBody>
      </p:sp>
      <p:pic>
        <p:nvPicPr>
          <p:cNvPr id="4" name="Picture 3" descr="blank_paper_salesman_signature_400_clr_584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9056" y="3933056"/>
            <a:ext cx="2924944" cy="2924944"/>
          </a:xfrm>
          <a:prstGeom prst="rect">
            <a:avLst/>
          </a:prstGeom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869160"/>
            <a:ext cx="1979712" cy="19888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Identify: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The frequency of your reports</a:t>
            </a:r>
            <a:endParaRPr lang="en-GB" dirty="0" smtClean="0"/>
          </a:p>
          <a:p>
            <a:r>
              <a:rPr lang="en-AU" dirty="0" smtClean="0"/>
              <a:t>The details stakeholders actually need as opposed to general and non-essential reporting</a:t>
            </a:r>
            <a:endParaRPr lang="en-GB" dirty="0" smtClean="0"/>
          </a:p>
          <a:p>
            <a:r>
              <a:rPr lang="en-AU" dirty="0" smtClean="0"/>
              <a:t>The methods you will use to deliver reports</a:t>
            </a:r>
            <a:endParaRPr lang="en-GB" dirty="0" smtClean="0"/>
          </a:p>
          <a:p>
            <a:r>
              <a:rPr lang="en-AU" dirty="0" smtClean="0"/>
              <a:t>Set up a central network for stakeholders to access online or through an intranet</a:t>
            </a:r>
            <a:endParaRPr lang="en-GB" dirty="0" smtClean="0"/>
          </a:p>
          <a:p>
            <a:r>
              <a:rPr lang="en-AU" dirty="0" smtClean="0"/>
              <a:t>Create secure storage of all project reporting information. 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Reporting formats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Create templates for presentation, status, meeting minutes, and other important documents</a:t>
            </a:r>
            <a:endParaRPr lang="en-GB" dirty="0" smtClean="0"/>
          </a:p>
          <a:p>
            <a:r>
              <a:rPr lang="en-AU" dirty="0" smtClean="0"/>
              <a:t>Make sure these follow company-wide standards for all stakeholders.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482" name="Picture 2" descr="C:\Users\Sophie\Desktop\My Work\ArtWork\reporter_with_microphone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429000"/>
            <a:ext cx="2258616" cy="3011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Provide these to stakeholders as required: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 shared project calendar</a:t>
            </a:r>
            <a:endParaRPr lang="en-GB" dirty="0" smtClean="0"/>
          </a:p>
          <a:p>
            <a:r>
              <a:rPr lang="en-AU" dirty="0" smtClean="0"/>
              <a:t>Collaboration software</a:t>
            </a:r>
            <a:endParaRPr lang="en-GB" dirty="0" smtClean="0"/>
          </a:p>
          <a:p>
            <a:r>
              <a:rPr lang="en-AU" dirty="0" smtClean="0"/>
              <a:t>Access to intranet web sites</a:t>
            </a:r>
            <a:endParaRPr lang="en-GB" dirty="0" smtClean="0"/>
          </a:p>
          <a:p>
            <a:r>
              <a:rPr lang="en-AU" dirty="0" smtClean="0"/>
              <a:t>Access to project databases.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1506" name="Picture 2" descr="C:\Users\Sophie\Desktop\My Work\ArtWork\magnify_desk_calendar_month_view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789040"/>
            <a:ext cx="4170040" cy="2606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Set up standard procedures</a:t>
            </a:r>
            <a:endParaRPr lang="en-GB" dirty="0" smtClean="0"/>
          </a:p>
          <a:p>
            <a:r>
              <a:rPr lang="en-AU" dirty="0" smtClean="0"/>
              <a:t>Prepare for the unexpected</a:t>
            </a:r>
            <a:endParaRPr lang="en-GB" dirty="0" smtClean="0"/>
          </a:p>
          <a:p>
            <a:r>
              <a:rPr lang="en-AU" dirty="0" smtClean="0"/>
              <a:t>Be flexible</a:t>
            </a:r>
            <a:endParaRPr lang="en-GB" dirty="0" smtClean="0"/>
          </a:p>
          <a:p>
            <a:r>
              <a:rPr lang="en-AU" dirty="0" smtClean="0"/>
              <a:t>You will also need to prepare for unplanned communications.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933056"/>
            <a:ext cx="2362200" cy="2699385"/>
          </a:xfrm>
          <a:prstGeom prst="rect">
            <a:avLst/>
          </a:prstGeom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Language and global advice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Outsourcing and new technologies have made global project teams more common place</a:t>
            </a:r>
            <a:endParaRPr lang="en-GB" dirty="0" smtClean="0"/>
          </a:p>
          <a:p>
            <a:r>
              <a:rPr lang="en-AU" dirty="0" smtClean="0"/>
              <a:t>This can create language barriers and cultural differences between key stakeholders and teams</a:t>
            </a:r>
            <a:endParaRPr lang="en-GB" dirty="0" smtClean="0"/>
          </a:p>
          <a:p>
            <a:r>
              <a:rPr lang="en-AU" dirty="0" smtClean="0"/>
              <a:t>Be careful when reporting to stakeholders in different countries to avoid misunderstandings</a:t>
            </a:r>
            <a:endParaRPr lang="en-GB" dirty="0" smtClean="0"/>
          </a:p>
          <a:p>
            <a:r>
              <a:rPr lang="en-AU" dirty="0" smtClean="0"/>
              <a:t>Avoid ‘localised’ slang or references to a specific cultures in your messages</a:t>
            </a:r>
            <a:endParaRPr lang="en-GB" dirty="0" smtClean="0"/>
          </a:p>
          <a:p>
            <a:r>
              <a:rPr lang="en-AU" dirty="0" smtClean="0"/>
              <a:t>Avoid humour as it can be </a:t>
            </a:r>
            <a:r>
              <a:rPr lang="en-AU" dirty="0" smtClean="0"/>
              <a:t>easily       misunderstood across </a:t>
            </a:r>
            <a:r>
              <a:rPr lang="en-AU" dirty="0" smtClean="0"/>
              <a:t>certain cultures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global_touch_connection_99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9453" y="4581128"/>
            <a:ext cx="2764547" cy="1844824"/>
          </a:xfrm>
          <a:prstGeom prst="rect">
            <a:avLst/>
          </a:prstGeom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Keep the quality of your reporting high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Maintain a consistent level of high quality reporting to sponsors, steering committee members, and stakeholders</a:t>
            </a:r>
            <a:endParaRPr lang="en-GB" dirty="0" smtClean="0"/>
          </a:p>
          <a:p>
            <a:r>
              <a:rPr lang="en-AU" dirty="0" smtClean="0"/>
              <a:t>Every project team has people with different levels of written and oral communication skills</a:t>
            </a:r>
            <a:endParaRPr lang="en-GB" dirty="0" smtClean="0"/>
          </a:p>
          <a:p>
            <a:r>
              <a:rPr lang="en-AU" dirty="0" smtClean="0"/>
              <a:t>As project manager, you need to review and approve all reports, presentations, and other formal communications before they are delivered to stakeholders.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woman_conversation_bubble_7876(1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4188718"/>
            <a:ext cx="2669282" cy="2669282"/>
          </a:xfrm>
          <a:prstGeom prst="rect">
            <a:avLst/>
          </a:prstGeom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Administer and monitor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48064" y="2852936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3.6. Undertake risk management as required to ensure project outcomes are met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566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Risk management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Changing roles and responsibilities within project team</a:t>
            </a:r>
            <a:endParaRPr lang="en-GB" dirty="0" smtClean="0"/>
          </a:p>
          <a:p>
            <a:r>
              <a:rPr lang="en-AU" dirty="0" smtClean="0"/>
              <a:t>Negotiating an extension of deadline, or redefining completion or quantities or quality of outcomes</a:t>
            </a:r>
            <a:endParaRPr lang="en-GB" dirty="0" smtClean="0"/>
          </a:p>
          <a:p>
            <a:r>
              <a:rPr lang="en-AU" dirty="0" smtClean="0"/>
              <a:t>Outsourcing some aspects of the project</a:t>
            </a:r>
            <a:endParaRPr lang="en-GB" dirty="0" smtClean="0"/>
          </a:p>
          <a:p>
            <a:r>
              <a:rPr lang="en-AU" dirty="0" smtClean="0"/>
              <a:t>Reducing costs</a:t>
            </a:r>
            <a:endParaRPr lang="en-GB" dirty="0" smtClean="0"/>
          </a:p>
          <a:p>
            <a:r>
              <a:rPr lang="en-AU" dirty="0" smtClean="0"/>
              <a:t>Researching and applying more efficient methods</a:t>
            </a:r>
            <a:endParaRPr lang="en-GB" dirty="0" smtClean="0"/>
          </a:p>
          <a:p>
            <a:r>
              <a:rPr lang="en-AU" dirty="0" smtClean="0"/>
              <a:t>Seeking further resources to meet deadline</a:t>
            </a:r>
            <a:endParaRPr lang="en-GB" dirty="0" smtClean="0"/>
          </a:p>
          <a:p>
            <a:r>
              <a:rPr lang="en-AU" dirty="0" smtClean="0"/>
              <a:t>Sharing of ideas to gain improvements to work undertaken within the project.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ustom_sign_with_traffic_cones_116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5472866"/>
            <a:ext cx="2339752" cy="1385133"/>
          </a:xfrm>
          <a:prstGeom prst="rect">
            <a:avLst/>
          </a:prstGeom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Likelihood and consequence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Risk management has two important elements: likelihood and consequence. </a:t>
            </a:r>
            <a:endParaRPr lang="en-GB" dirty="0" smtClean="0"/>
          </a:p>
          <a:p>
            <a:r>
              <a:rPr lang="en-AU" dirty="0" smtClean="0"/>
              <a:t>In a mathematical sense, risk is most commonly represented as the product of these two.</a:t>
            </a:r>
            <a:endParaRPr lang="en-GB" dirty="0" smtClean="0"/>
          </a:p>
          <a:p>
            <a:pPr>
              <a:buNone/>
            </a:pPr>
            <a:r>
              <a:rPr lang="en-AU" dirty="0" smtClean="0"/>
              <a:t>	</a:t>
            </a:r>
          </a:p>
          <a:p>
            <a:pPr algn="ctr">
              <a:buNone/>
            </a:pPr>
            <a:r>
              <a:rPr lang="en-AU" dirty="0" smtClean="0"/>
              <a:t>Risk = likelihood x consequence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shocked_with_electricity_400_clr_85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05064"/>
            <a:ext cx="3260498" cy="2852936"/>
          </a:xfrm>
          <a:prstGeom prst="rect">
            <a:avLst/>
          </a:prstGeom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Undertake risk management as required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Establish the context of the risk potential in your project</a:t>
            </a: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Identify those risks</a:t>
            </a: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Evaluate those risks</a:t>
            </a: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Analyse those risks</a:t>
            </a: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Treat those risks to ensure project outcomes are met.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3554" name="Picture 2" descr="C:\Users\Sophie\Desktop\My Work\ArtWork\risky_challenge_sharks_800_wht_923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642867"/>
            <a:ext cx="3938014" cy="22151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3600" dirty="0" smtClean="0"/>
              <a:t>Establishing the context of risk in a project example could likely involves three parts: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External / strategic context</a:t>
            </a: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Internal / organisational context</a:t>
            </a:r>
            <a:endParaRPr lang="en-GB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AU" dirty="0" smtClean="0"/>
              <a:t>Risk management context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4578" name="Picture 2" descr="C:\Users\Sophie\Desktop\My Work\ArtWork\stick_figure_holding_three_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068960"/>
            <a:ext cx="2271564" cy="3272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Risk management context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AU" dirty="0" smtClean="0"/>
              <a:t>The risk management context involves defining which risk categories apply to the risk assessment. </a:t>
            </a:r>
            <a:endParaRPr lang="en-GB" dirty="0" smtClean="0"/>
          </a:p>
          <a:p>
            <a:pPr>
              <a:spcBef>
                <a:spcPts val="0"/>
              </a:spcBef>
            </a:pPr>
            <a:r>
              <a:rPr lang="en-AU" dirty="0" smtClean="0"/>
              <a:t>There will not only be safety risks but other forms of operational risk and organisation risk as we have discussed. </a:t>
            </a:r>
            <a:endParaRPr lang="en-GB" dirty="0" smtClean="0"/>
          </a:p>
          <a:p>
            <a:pPr>
              <a:spcBef>
                <a:spcPts val="0"/>
              </a:spcBef>
            </a:pPr>
            <a:r>
              <a:rPr lang="en-AU" dirty="0" smtClean="0"/>
              <a:t>It is possible to conduct a higher level strategic risk assessment as opposed to just focussing on a project or part of a project, so the context can be different.</a:t>
            </a:r>
            <a:endParaRPr lang="en-GB" dirty="0" smtClean="0"/>
          </a:p>
          <a:p>
            <a:pPr>
              <a:spcBef>
                <a:spcPts val="0"/>
              </a:spcBef>
            </a:pPr>
            <a:r>
              <a:rPr lang="en-AU" dirty="0" smtClean="0"/>
              <a:t>These risk categories need to documented </a:t>
            </a:r>
          </a:p>
          <a:p>
            <a:pPr>
              <a:spcBef>
                <a:spcPts val="0"/>
              </a:spcBef>
              <a:buNone/>
            </a:pPr>
            <a:r>
              <a:rPr lang="en-AU" dirty="0" smtClean="0"/>
              <a:t>	and then customised so they are </a:t>
            </a:r>
          </a:p>
          <a:p>
            <a:pPr>
              <a:spcBef>
                <a:spcPts val="0"/>
              </a:spcBef>
              <a:buNone/>
            </a:pPr>
            <a:r>
              <a:rPr lang="en-AU" dirty="0" smtClean="0"/>
              <a:t>	meaningful to your particular project.</a:t>
            </a:r>
            <a:endParaRPr lang="en-GB" dirty="0" smtClean="0"/>
          </a:p>
          <a:p>
            <a:pPr>
              <a:spcBef>
                <a:spcPts val="0"/>
              </a:spcBef>
            </a:pPr>
            <a:endParaRPr lang="en-GB" dirty="0"/>
          </a:p>
        </p:txBody>
      </p:sp>
      <p:pic>
        <p:nvPicPr>
          <p:cNvPr id="4" name="Picture 3" descr="balance_questions_120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6297" y="5091258"/>
            <a:ext cx="1907704" cy="1766741"/>
          </a:xfrm>
          <a:prstGeom prst="rect">
            <a:avLst/>
          </a:prstGeom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C:\Users\Sophie\Desktop\My Work\ArtWork\risk_measurement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068960"/>
            <a:ext cx="3110880" cy="311088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Consideration should also be given as to how risk will be analysed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What constitutes a high, medium, low and negligible risk? </a:t>
            </a:r>
            <a:endParaRPr lang="en-GB" dirty="0" smtClean="0"/>
          </a:p>
          <a:p>
            <a:r>
              <a:rPr lang="en-AU" dirty="0" smtClean="0"/>
              <a:t>What will you do when you identify a high risk? </a:t>
            </a:r>
            <a:endParaRPr lang="en-GB" dirty="0" smtClean="0"/>
          </a:p>
          <a:p>
            <a:r>
              <a:rPr lang="en-AU" dirty="0" smtClean="0"/>
              <a:t>Who will it be reported to? </a:t>
            </a:r>
            <a:endParaRPr lang="en-GB" dirty="0" smtClean="0"/>
          </a:p>
          <a:p>
            <a:r>
              <a:rPr lang="en-AU" dirty="0" smtClean="0"/>
              <a:t>What level of risk is unacceptable?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Identifying risks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AU" dirty="0" smtClean="0"/>
              <a:t>This is the most important phase of risk management. </a:t>
            </a:r>
            <a:endParaRPr lang="en-GB" dirty="0" smtClean="0"/>
          </a:p>
          <a:p>
            <a:r>
              <a:rPr lang="en-AU" dirty="0" smtClean="0"/>
              <a:t>If you have not identified the risk, then you cannot assess it and you most certainly cannot effectively control it</a:t>
            </a:r>
            <a:endParaRPr lang="en-GB" dirty="0" smtClean="0"/>
          </a:p>
          <a:p>
            <a:r>
              <a:rPr lang="en-AU" dirty="0" smtClean="0"/>
              <a:t>This is the phase where you may draw on historical data and the experience of ‘project’ experts in your organisation, (or from outside), to identify risks, causes, effects and controls.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spray_fire_extinguisher_400_clr_92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4262924"/>
            <a:ext cx="2915816" cy="2595076"/>
          </a:xfrm>
          <a:prstGeom prst="rect">
            <a:avLst/>
          </a:prstGeom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r>
              <a:rPr lang="en-AU" dirty="0" smtClean="0"/>
              <a:t>Document any assumptions that relate to each risk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AU" dirty="0" smtClean="0"/>
              <a:t>For example:</a:t>
            </a:r>
            <a:endParaRPr lang="en-GB" dirty="0" smtClean="0"/>
          </a:p>
          <a:p>
            <a:r>
              <a:rPr lang="en-AU" dirty="0" smtClean="0"/>
              <a:t>Is the analysis focussed on the most foreseeable risks and/or worst case scenarios? </a:t>
            </a:r>
            <a:endParaRPr lang="en-GB" dirty="0" smtClean="0"/>
          </a:p>
          <a:p>
            <a:r>
              <a:rPr lang="en-AU" dirty="0" smtClean="0"/>
              <a:t>The likelihood of the most foreseeable risks will be higher than the worst case scenario. </a:t>
            </a:r>
            <a:endParaRPr lang="en-GB" dirty="0" smtClean="0"/>
          </a:p>
          <a:p>
            <a:r>
              <a:rPr lang="en-AU" dirty="0" smtClean="0"/>
              <a:t>Conversely, the worst case scenario should, in theory, have a very low likelihood and a much higher consequence. They will therefore sit in different locations on the risk matrix and may result in being of different priorities.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paint_can_spilled_ground_400_clr_1336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5251766"/>
            <a:ext cx="1835696" cy="1606234"/>
          </a:xfrm>
          <a:prstGeom prst="rect">
            <a:avLst/>
          </a:prstGeom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7485392" cy="333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Treating risks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Depending upon the level of risk and evaluation, one of four treatment strategies may suit your project assessment.</a:t>
            </a:r>
            <a:endParaRPr lang="en-GB" dirty="0" smtClean="0"/>
          </a:p>
          <a:p>
            <a:pPr lvl="0"/>
            <a:r>
              <a:rPr lang="en-AU" dirty="0" smtClean="0"/>
              <a:t>Terminate – do not undertake the activity or part that has been risk assessed</a:t>
            </a:r>
            <a:endParaRPr lang="en-GB" dirty="0" smtClean="0"/>
          </a:p>
          <a:p>
            <a:pPr lvl="0"/>
            <a:r>
              <a:rPr lang="en-AU" dirty="0" smtClean="0"/>
              <a:t>Transfer – pass risk on to others through contracts, insurance outsourcing etc</a:t>
            </a:r>
            <a:endParaRPr lang="en-GB" dirty="0" smtClean="0"/>
          </a:p>
          <a:p>
            <a:pPr lvl="0"/>
            <a:r>
              <a:rPr lang="en-AU" dirty="0" smtClean="0"/>
              <a:t>Treat–reduce the likelihood or consequence</a:t>
            </a:r>
            <a:endParaRPr lang="en-GB" dirty="0" smtClean="0"/>
          </a:p>
          <a:p>
            <a:pPr lvl="0"/>
            <a:r>
              <a:rPr lang="en-AU" dirty="0" smtClean="0"/>
              <a:t>Tolerate – monitor the risk for changes but implement no additional control measures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stick_figures_carry_xmark_400_clr_595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39136" y="4653136"/>
            <a:ext cx="2204864" cy="2204864"/>
          </a:xfrm>
          <a:prstGeom prst="rect">
            <a:avLst/>
          </a:prstGeom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3D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4496462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Administer and monitor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64088" y="3284984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3.7. Achieve project deliverables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9841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Deliverable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A deliverable is a tangible and measurable result, outcome, or item that must be produced to complete a project or part of a project. 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Typically, the project team and project stakeholders agree on project deliverables before the project begins. 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Management of deliverables, like most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en-AU" dirty="0" smtClean="0"/>
              <a:t>	project requirements, are best recorded and documented for reporting purposes in your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en-AU" dirty="0" smtClean="0"/>
              <a:t>	software program such as project manager.</a:t>
            </a:r>
            <a:endParaRPr lang="en-GB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dirty="0"/>
          </a:p>
        </p:txBody>
      </p:sp>
      <p:pic>
        <p:nvPicPr>
          <p:cNvPr id="4" name="Picture 3" descr="coin_jar_400_clr_87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05920" y="3768080"/>
            <a:ext cx="1738080" cy="3089920"/>
          </a:xfrm>
          <a:prstGeom prst="rect">
            <a:avLst/>
          </a:prstGeom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Know what your deliverables are!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/>
          <a:lstStyle/>
          <a:p>
            <a:r>
              <a:rPr lang="en-AU" dirty="0" smtClean="0"/>
              <a:t>All projects produce deliverables</a:t>
            </a:r>
            <a:endParaRPr lang="en-GB" dirty="0" smtClean="0"/>
          </a:p>
          <a:p>
            <a:r>
              <a:rPr lang="en-AU" dirty="0" smtClean="0"/>
              <a:t>You shouldn’t have any objectives that are not aligned to one or more deliverables </a:t>
            </a:r>
            <a:endParaRPr lang="en-GB" dirty="0" smtClean="0"/>
          </a:p>
          <a:p>
            <a:r>
              <a:rPr lang="en-AU" dirty="0" smtClean="0"/>
              <a:t>Assign each deliverable</a:t>
            </a:r>
            <a:endParaRPr lang="en-GB" dirty="0" smtClean="0"/>
          </a:p>
          <a:p>
            <a:r>
              <a:rPr lang="en-AU" dirty="0" smtClean="0"/>
              <a:t>Group similar deliverables</a:t>
            </a:r>
            <a:endParaRPr lang="en-GB" dirty="0" smtClean="0"/>
          </a:p>
          <a:p>
            <a:r>
              <a:rPr lang="en-AU" dirty="0" smtClean="0"/>
              <a:t>Group deliverables spanning a time period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67938" name="Picture 2" descr="C:\Users\Sophie\Desktop\My Work\ArtWork\mailperson_deliver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645024"/>
            <a:ext cx="2867472" cy="2867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3E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2437528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Finalise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2780928"/>
            <a:ext cx="3600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/>
              <a:t>4.1 Complete financial record keeping associated with project and check for </a:t>
            </a:r>
            <a:r>
              <a:rPr lang="en-AU" sz="2800" dirty="0" smtClean="0"/>
              <a:t>accuracy</a:t>
            </a:r>
          </a:p>
          <a:p>
            <a:endParaRPr lang="en-AU" sz="2000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8241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Finalise a project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sz="3000" dirty="0" smtClean="0"/>
              <a:t>A project plan is generally deemed finalised when it is formally accepted and approved by the project sponsor and other designated stakeholders. </a:t>
            </a:r>
            <a:endParaRPr lang="en-GB" sz="3000" dirty="0" smtClean="0"/>
          </a:p>
          <a:p>
            <a:r>
              <a:rPr lang="en-AU" sz="3000" dirty="0" smtClean="0"/>
              <a:t>Formal approval acknowledges that all the deliverables produced during the various stages are complete, reviewed and accepted.</a:t>
            </a:r>
            <a:endParaRPr lang="en-GB" sz="3000" dirty="0" smtClean="0"/>
          </a:p>
          <a:p>
            <a:r>
              <a:rPr lang="en-AU" sz="3000" dirty="0" smtClean="0"/>
              <a:t>Signatures on the project plan document indicate final approval. </a:t>
            </a:r>
            <a:endParaRPr lang="en-GB" sz="3000" dirty="0" smtClean="0"/>
          </a:p>
          <a:p>
            <a:r>
              <a:rPr lang="en-AU" sz="3000" dirty="0" smtClean="0"/>
              <a:t>This sign-off marks the plan as the go-forward agreement and can be viewed as a project management milestone.</a:t>
            </a:r>
            <a:endParaRPr lang="en-GB" sz="3000" dirty="0" smtClean="0"/>
          </a:p>
          <a:p>
            <a:endParaRPr lang="en-GB" dirty="0"/>
          </a:p>
        </p:txBody>
      </p:sp>
      <p:pic>
        <p:nvPicPr>
          <p:cNvPr id="4" name="Picture 3" descr="bridge_to_custom_text_12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5259780"/>
            <a:ext cx="2843808" cy="1598220"/>
          </a:xfrm>
          <a:prstGeom prst="rect">
            <a:avLst/>
          </a:prstGeom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7600072" cy="3538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Finalise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2492896"/>
            <a:ext cx="3600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000" dirty="0"/>
          </a:p>
          <a:p>
            <a:r>
              <a:rPr lang="en-AU" sz="2800" dirty="0"/>
              <a:t>4.2 Ensure transition of staff involved in project to new roles or reassignment to previous </a:t>
            </a:r>
            <a:r>
              <a:rPr lang="en-AU" sz="2800" dirty="0" smtClean="0"/>
              <a:t>roles</a:t>
            </a:r>
          </a:p>
          <a:p>
            <a:endParaRPr lang="en-AU" sz="2000" dirty="0" smtClean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8241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Each new project starts with a default set of roles. </a:t>
            </a:r>
            <a:endParaRPr lang="en-GB" dirty="0" smtClean="0"/>
          </a:p>
          <a:p>
            <a:r>
              <a:rPr lang="en-AU" dirty="0" smtClean="0"/>
              <a:t>They may be the most basic roles that you can assign to staff but each one has a specific purpose. </a:t>
            </a:r>
            <a:endParaRPr lang="en-GB" dirty="0" smtClean="0"/>
          </a:p>
          <a:p>
            <a:r>
              <a:rPr lang="en-AU" dirty="0" smtClean="0"/>
              <a:t>The basic roles should be created with each new project or, as suggested, reassigned.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69986" name="Picture 2" descr="C:\Users\Sophie\Desktop\My Work\ArtWork\Fotolia_11720065_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9056" y="3933056"/>
            <a:ext cx="2924944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Choose and select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b="1" dirty="0" smtClean="0"/>
              <a:t>First:</a:t>
            </a:r>
            <a:endParaRPr lang="en-GB" b="1" dirty="0" smtClean="0"/>
          </a:p>
          <a:p>
            <a:pPr lvl="0"/>
            <a:r>
              <a:rPr lang="en-AU" dirty="0" smtClean="0"/>
              <a:t>Choose the project which you will assign roles for</a:t>
            </a:r>
            <a:endParaRPr lang="en-GB" dirty="0" smtClean="0"/>
          </a:p>
          <a:p>
            <a:pPr>
              <a:buNone/>
            </a:pPr>
            <a:r>
              <a:rPr lang="en-AU" b="1" dirty="0" smtClean="0"/>
              <a:t>Second:</a:t>
            </a:r>
            <a:endParaRPr lang="en-GB" b="1" dirty="0" smtClean="0"/>
          </a:p>
          <a:p>
            <a:pPr lvl="0"/>
            <a:r>
              <a:rPr lang="en-AU" dirty="0" smtClean="0"/>
              <a:t>Select the staff member(s) to whom you will assign the role(s)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71010" name="Picture 2" descr="C:\Users\Sophie\Desktop\My Work\ArtWork\i_want_you_stick_figure_pc_800_wh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4077072"/>
            <a:ext cx="1621582" cy="25043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Finalise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2420888"/>
            <a:ext cx="3600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 smtClean="0"/>
          </a:p>
          <a:p>
            <a:r>
              <a:rPr lang="en-AU" sz="2800" dirty="0"/>
              <a:t>4.3 Complete project documentation and obtain necessary sign-offs for concluding project</a:t>
            </a:r>
            <a:endParaRPr lang="en-AU" sz="2800" dirty="0" smtClean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8241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Necessary sign-offs may be required by: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Clients</a:t>
            </a:r>
            <a:endParaRPr lang="en-GB" dirty="0" smtClean="0"/>
          </a:p>
          <a:p>
            <a:r>
              <a:rPr lang="en-AU" dirty="0" smtClean="0"/>
              <a:t>Funding body</a:t>
            </a:r>
            <a:endParaRPr lang="en-GB" dirty="0" smtClean="0"/>
          </a:p>
          <a:p>
            <a:r>
              <a:rPr lang="en-AU" dirty="0" smtClean="0"/>
              <a:t>Management</a:t>
            </a:r>
            <a:endParaRPr lang="en-GB" dirty="0" smtClean="0"/>
          </a:p>
          <a:p>
            <a:r>
              <a:rPr lang="en-AU" dirty="0" smtClean="0"/>
              <a:t>Project sponsor.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72034" name="Picture 2" descr="C:\Users\Sophie\Desktop\My Work\ArtWork\Fotolia_1942069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852936"/>
            <a:ext cx="3084389" cy="30843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4A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7123584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Review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3068960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5.1 Review project outcomes and processes </a:t>
            </a:r>
          </a:p>
          <a:p>
            <a:endParaRPr lang="en-AU" sz="2800" dirty="0" smtClean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4776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Why conduct project reviews and evaluations?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Monitoring versus evaluation</a:t>
            </a:r>
            <a:endParaRPr lang="en-GB" dirty="0" smtClean="0"/>
          </a:p>
          <a:p>
            <a:r>
              <a:rPr lang="en-AU" dirty="0" smtClean="0"/>
              <a:t>Post-project evaluation</a:t>
            </a:r>
            <a:endParaRPr lang="en-GB" dirty="0" smtClean="0"/>
          </a:p>
          <a:p>
            <a:r>
              <a:rPr lang="en-AU" dirty="0" smtClean="0"/>
              <a:t>Pre-project evaluation</a:t>
            </a:r>
            <a:endParaRPr lang="en-GB" dirty="0" smtClean="0"/>
          </a:p>
          <a:p>
            <a:r>
              <a:rPr lang="en-AU" dirty="0" smtClean="0"/>
              <a:t>Ongoing project evaluation</a:t>
            </a:r>
            <a:endParaRPr lang="en-GB" dirty="0" smtClean="0"/>
          </a:p>
          <a:p>
            <a:r>
              <a:rPr lang="en-AU" dirty="0" smtClean="0"/>
              <a:t>Project completion evaluation</a:t>
            </a:r>
            <a:endParaRPr lang="en-GB" dirty="0" smtClean="0"/>
          </a:p>
          <a:p>
            <a:r>
              <a:rPr lang="en-AU" dirty="0" smtClean="0"/>
              <a:t>Lessons learned.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861048"/>
            <a:ext cx="3069332" cy="2301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Simple steps to take for a post project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Create an agenda</a:t>
            </a:r>
            <a:endParaRPr lang="en-GB" dirty="0" smtClean="0"/>
          </a:p>
          <a:p>
            <a:r>
              <a:rPr lang="en-AU" dirty="0" smtClean="0"/>
              <a:t>Select participants</a:t>
            </a:r>
            <a:endParaRPr lang="en-GB" dirty="0" smtClean="0"/>
          </a:p>
          <a:p>
            <a:r>
              <a:rPr lang="en-AU" dirty="0" smtClean="0"/>
              <a:t>Prepare for a workshop environment (participation is the key)</a:t>
            </a:r>
            <a:endParaRPr lang="en-GB" dirty="0" smtClean="0"/>
          </a:p>
          <a:p>
            <a:r>
              <a:rPr lang="en-AU" dirty="0" smtClean="0"/>
              <a:t>Conduct the workshop/review</a:t>
            </a:r>
            <a:endParaRPr lang="en-GB" dirty="0" smtClean="0"/>
          </a:p>
          <a:p>
            <a:r>
              <a:rPr lang="en-AU" dirty="0" smtClean="0"/>
              <a:t>Present the results</a:t>
            </a:r>
            <a:endParaRPr lang="en-GB" dirty="0" smtClean="0"/>
          </a:p>
          <a:p>
            <a:r>
              <a:rPr lang="en-AU" dirty="0" smtClean="0"/>
              <a:t>Adopt recommendations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73058" name="Picture 2" descr="C:\Users\Sophie\Desktop\My Work\ArtWork\step_help_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501008"/>
            <a:ext cx="3101330" cy="2909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Review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2996952"/>
            <a:ext cx="3384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 smtClean="0"/>
          </a:p>
          <a:p>
            <a:r>
              <a:rPr lang="en-AU" sz="2800" dirty="0" smtClean="0"/>
              <a:t>5.2 Involve team members 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4776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At least one person should be selected from each stakeholder area or the person themselves need to be included.</a:t>
            </a:r>
            <a:endParaRPr lang="en-GB" dirty="0" smtClean="0"/>
          </a:p>
          <a:p>
            <a:r>
              <a:rPr lang="en-AU" dirty="0" smtClean="0"/>
              <a:t>The final selection if some people are unavailable should always include those who have a strong knowledge of the processes that were undertaken in the project.</a:t>
            </a:r>
            <a:endParaRPr lang="en-GB" dirty="0" smtClean="0"/>
          </a:p>
          <a:p>
            <a:r>
              <a:rPr lang="en-AU" dirty="0" smtClean="0"/>
              <a:t>The best candidates are team leaders.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business_people_package_120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70986" y="4149080"/>
            <a:ext cx="2373014" cy="2708920"/>
          </a:xfrm>
          <a:prstGeom prst="rect">
            <a:avLst/>
          </a:prstGeom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Review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2492896"/>
            <a:ext cx="40324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5.1 Review project outcomes and processes </a:t>
            </a:r>
          </a:p>
          <a:p>
            <a:endParaRPr lang="en-AU" sz="2800" dirty="0" smtClean="0"/>
          </a:p>
          <a:p>
            <a:r>
              <a:rPr lang="en-AU" sz="2800" dirty="0" smtClean="0"/>
              <a:t>5.2 Involve team members </a:t>
            </a:r>
          </a:p>
          <a:p>
            <a:endParaRPr lang="en-AU" sz="2800" dirty="0" smtClean="0"/>
          </a:p>
          <a:p>
            <a:r>
              <a:rPr lang="en-AU" sz="2800" dirty="0" smtClean="0"/>
              <a:t>5.3 Document lessons learnt 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4776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Practical aspects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 workshop should be conducted as a working meeting</a:t>
            </a:r>
            <a:endParaRPr lang="en-GB" dirty="0" smtClean="0"/>
          </a:p>
          <a:p>
            <a:r>
              <a:rPr lang="en-AU" dirty="0" smtClean="0"/>
              <a:t>Ideally, the agenda should be covered in a half day time frame. If more time is needed because of a complex project, schedule another meeting a few days later.</a:t>
            </a:r>
            <a:endParaRPr lang="en-GB" dirty="0" smtClean="0"/>
          </a:p>
          <a:p>
            <a:r>
              <a:rPr lang="en-AU" dirty="0" smtClean="0"/>
              <a:t>Each stakeholder should present responses to the topics that were previously distributed</a:t>
            </a:r>
            <a:r>
              <a:rPr lang="en-AU" dirty="0" smtClean="0"/>
              <a:t>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229200"/>
            <a:ext cx="3059832" cy="1628800"/>
          </a:xfrm>
          <a:prstGeom prst="rect">
            <a:avLst/>
          </a:prstGeom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Set a time limit for each person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/>
              <a:t>Although the workshop/meeting must encourage full </a:t>
            </a:r>
          </a:p>
          <a:p>
            <a:pPr>
              <a:buNone/>
            </a:pPr>
            <a:r>
              <a:rPr lang="en-AU" dirty="0" smtClean="0"/>
              <a:t>participation from all attendees, a time limit is </a:t>
            </a:r>
          </a:p>
          <a:p>
            <a:pPr>
              <a:buNone/>
            </a:pPr>
            <a:r>
              <a:rPr lang="en-AU" dirty="0" smtClean="0"/>
              <a:t>necessary or otherwise those with the personality to </a:t>
            </a:r>
          </a:p>
          <a:p>
            <a:pPr>
              <a:buNone/>
            </a:pPr>
            <a:r>
              <a:rPr lang="en-AU" dirty="0" smtClean="0"/>
              <a:t>stand and talk endlessly will overrun your agenda.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74082" name="Picture 2" descr="C:\Users\Sophie\Desktop\My Work\ArtWork\hourglass_800_wht_time87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573016"/>
            <a:ext cx="1437181" cy="32849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Document lessons learnt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sz="3000" dirty="0" smtClean="0"/>
              <a:t>Complete a post-project review report</a:t>
            </a:r>
            <a:endParaRPr lang="en-GB" sz="3000" dirty="0" smtClean="0"/>
          </a:p>
          <a:p>
            <a:r>
              <a:rPr lang="en-AU" sz="3000" dirty="0" smtClean="0"/>
              <a:t>The real benefit of the documented report will be the lessons learned and circulated within the organisation</a:t>
            </a:r>
            <a:endParaRPr lang="en-GB" sz="3000" dirty="0" smtClean="0"/>
          </a:p>
          <a:p>
            <a:r>
              <a:rPr lang="en-AU" sz="3000" dirty="0" smtClean="0"/>
              <a:t>As part of the next project evaluation and scoping all reports generated at this review meeting should be mandatory reading for any new projects.</a:t>
            </a:r>
            <a:endParaRPr lang="en-GB" sz="3000" dirty="0" smtClean="0"/>
          </a:p>
          <a:p>
            <a:r>
              <a:rPr lang="en-AU" sz="3000" dirty="0" smtClean="0"/>
              <a:t>A project review concept has great value to </a:t>
            </a:r>
          </a:p>
          <a:p>
            <a:pPr>
              <a:buNone/>
            </a:pPr>
            <a:r>
              <a:rPr lang="en-AU" sz="3000" dirty="0" smtClean="0"/>
              <a:t>	an organisation and ultimately to the </a:t>
            </a:r>
          </a:p>
          <a:p>
            <a:pPr>
              <a:buNone/>
            </a:pPr>
            <a:r>
              <a:rPr lang="en-AU" sz="3000" dirty="0" smtClean="0"/>
              <a:t>	acceptance of the organisations ability by </a:t>
            </a:r>
          </a:p>
          <a:p>
            <a:pPr>
              <a:buNone/>
            </a:pPr>
            <a:r>
              <a:rPr lang="en-AU" sz="3000" dirty="0" smtClean="0"/>
              <a:t>	its clients.</a:t>
            </a:r>
            <a:endParaRPr lang="en-GB" sz="3000" dirty="0" smtClean="0"/>
          </a:p>
        </p:txBody>
      </p:sp>
      <p:pic>
        <p:nvPicPr>
          <p:cNvPr id="4" name="Picture 3" descr="flipboard_discussion_pc_400_clr_434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610669"/>
            <a:ext cx="2123727" cy="2247331"/>
          </a:xfrm>
          <a:prstGeom prst="rect">
            <a:avLst/>
          </a:prstGeom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5A</a:t>
            </a: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27910526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Congratulations</a:t>
            </a:r>
          </a:p>
        </p:txBody>
      </p:sp>
      <p:sp>
        <p:nvSpPr>
          <p:cNvPr id="114692" name="Content Placeholder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4525962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sz="2800" dirty="0" smtClean="0"/>
          </a:p>
          <a:p>
            <a:pPr algn="ctr">
              <a:buFont typeface="Arial" charset="0"/>
              <a:buNone/>
            </a:pPr>
            <a:endParaRPr lang="en-US" sz="2800" dirty="0" smtClean="0"/>
          </a:p>
          <a:p>
            <a:pPr algn="ctr">
              <a:buFont typeface="Arial" charset="0"/>
              <a:buNone/>
            </a:pPr>
            <a:r>
              <a:rPr lang="en-US" sz="2800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sz="2800" dirty="0" smtClean="0"/>
          </a:p>
          <a:p>
            <a:pPr algn="ctr">
              <a:buFont typeface="Arial" charset="0"/>
              <a:buNone/>
            </a:pPr>
            <a:r>
              <a:rPr lang="en-US" sz="2800" dirty="0" smtClean="0"/>
              <a:t>‘Undertake project work’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2447</TotalTime>
  <Words>3702</Words>
  <Application>Microsoft Office PowerPoint</Application>
  <PresentationFormat>On-screen Show (4:3)</PresentationFormat>
  <Paragraphs>559</Paragraphs>
  <Slides>120</Slides>
  <Notes>44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120</vt:i4>
      </vt:variant>
    </vt:vector>
  </HeadingPairs>
  <TitlesOfParts>
    <vt:vector size="121" baseType="lpstr">
      <vt:lpstr>Office Theme</vt:lpstr>
      <vt:lpstr>Slide 1</vt:lpstr>
      <vt:lpstr>Housekeeping</vt:lpstr>
      <vt:lpstr>Objectives</vt:lpstr>
      <vt:lpstr>Define project</vt:lpstr>
      <vt:lpstr>Project scope and other relevant documentation may include:</vt:lpstr>
      <vt:lpstr>The following areas define and form the scope of the project:</vt:lpstr>
      <vt:lpstr>Define project</vt:lpstr>
      <vt:lpstr>Stakeholders may include:</vt:lpstr>
      <vt:lpstr>Defining stakeholders</vt:lpstr>
      <vt:lpstr>Stakeholders who could exert influence include:</vt:lpstr>
      <vt:lpstr> Activity 1A </vt:lpstr>
      <vt:lpstr>Define project</vt:lpstr>
      <vt:lpstr>Delegating authority may include:</vt:lpstr>
      <vt:lpstr>Project parameters may include:</vt:lpstr>
      <vt:lpstr> Activity 1B </vt:lpstr>
      <vt:lpstr>Define project</vt:lpstr>
      <vt:lpstr>The project manager is responsible for:</vt:lpstr>
      <vt:lpstr>Monitoring budgets</vt:lpstr>
      <vt:lpstr>For larger or more complex projects</vt:lpstr>
      <vt:lpstr>Avoiding Scope Creep</vt:lpstr>
      <vt:lpstr>Define project</vt:lpstr>
      <vt:lpstr>How does your project relate to your organisation’s objectives?</vt:lpstr>
      <vt:lpstr>What are the strategic objectives this project intends to satisfy?</vt:lpstr>
      <vt:lpstr> Activity 1C </vt:lpstr>
      <vt:lpstr>Define project</vt:lpstr>
      <vt:lpstr>Resources include:</vt:lpstr>
      <vt:lpstr>Resource determination will include:</vt:lpstr>
      <vt:lpstr> Activity 1D </vt:lpstr>
      <vt:lpstr>Develop project plan</vt:lpstr>
      <vt:lpstr>Project plan may include:</vt:lpstr>
      <vt:lpstr>Develop project plan</vt:lpstr>
      <vt:lpstr>Project management tools may include:</vt:lpstr>
      <vt:lpstr>Charts</vt:lpstr>
      <vt:lpstr>Life cycle cost analysis</vt:lpstr>
      <vt:lpstr>Considerations:</vt:lpstr>
      <vt:lpstr> Key changes  </vt:lpstr>
      <vt:lpstr> Activity 2A  </vt:lpstr>
      <vt:lpstr>Develop project plan</vt:lpstr>
      <vt:lpstr>Risk management</vt:lpstr>
      <vt:lpstr>A filtering process should be used to determine which identified risks:</vt:lpstr>
      <vt:lpstr>Examples of possible risks include:</vt:lpstr>
      <vt:lpstr> The risk management plan </vt:lpstr>
      <vt:lpstr>Why should a project director / manager be conscious of WHS?</vt:lpstr>
      <vt:lpstr> Activity 2B </vt:lpstr>
      <vt:lpstr>Develop project plan</vt:lpstr>
      <vt:lpstr>What is the goal of a project budget?</vt:lpstr>
      <vt:lpstr>Contingencies</vt:lpstr>
      <vt:lpstr>Link project budgets to key outcomes</vt:lpstr>
      <vt:lpstr>Budget approval</vt:lpstr>
      <vt:lpstr> Activity 2C </vt:lpstr>
      <vt:lpstr>Develop project plan</vt:lpstr>
      <vt:lpstr>Gathering views</vt:lpstr>
      <vt:lpstr> Check for these: </vt:lpstr>
      <vt:lpstr> Activity 2D </vt:lpstr>
      <vt:lpstr>Develop project plan</vt:lpstr>
      <vt:lpstr>Check your project finish date to determine whether it is acceptable</vt:lpstr>
      <vt:lpstr>Print a Project Summary Report</vt:lpstr>
      <vt:lpstr> Activity 2E </vt:lpstr>
      <vt:lpstr>Administer and monitor project</vt:lpstr>
      <vt:lpstr>Support for project team members may include:</vt:lpstr>
      <vt:lpstr>Assisting to identify team skills and skills gaps</vt:lpstr>
      <vt:lpstr>Ineffective patterns that can frequently develop in the team</vt:lpstr>
      <vt:lpstr> Activity 3A  </vt:lpstr>
      <vt:lpstr>Administer and monitor project</vt:lpstr>
      <vt:lpstr>Required record keeping may include systems for:</vt:lpstr>
      <vt:lpstr> Project progress report </vt:lpstr>
      <vt:lpstr>Basic project records would include:</vt:lpstr>
      <vt:lpstr> Activity 3B </vt:lpstr>
      <vt:lpstr>Administer and monitor project</vt:lpstr>
      <vt:lpstr> Resources may include: </vt:lpstr>
      <vt:lpstr>Project financial management is a process which requires:</vt:lpstr>
      <vt:lpstr> Activity 3C </vt:lpstr>
      <vt:lpstr>Administer and monitor project</vt:lpstr>
      <vt:lpstr>As the project manager, you will generally spend much of your time communicating</vt:lpstr>
      <vt:lpstr>Basic project records would include:</vt:lpstr>
      <vt:lpstr>Identify:</vt:lpstr>
      <vt:lpstr>Reporting formats</vt:lpstr>
      <vt:lpstr>Provide these to stakeholders as required:</vt:lpstr>
      <vt:lpstr>Remember</vt:lpstr>
      <vt:lpstr>Language and global advice</vt:lpstr>
      <vt:lpstr>Keep the quality of your reporting high</vt:lpstr>
      <vt:lpstr>Administer and monitor project</vt:lpstr>
      <vt:lpstr>Risk management may include:</vt:lpstr>
      <vt:lpstr>Likelihood and consequence</vt:lpstr>
      <vt:lpstr>Undertake risk management as required</vt:lpstr>
      <vt:lpstr>Establishing the context of risk in a project example could likely involves three parts:</vt:lpstr>
      <vt:lpstr>Risk management context</vt:lpstr>
      <vt:lpstr> Consideration should also be given as to how risk will be analysed  </vt:lpstr>
      <vt:lpstr> Identifying risks </vt:lpstr>
      <vt:lpstr>Document any assumptions that relate to each risk</vt:lpstr>
      <vt:lpstr>Slide 91</vt:lpstr>
      <vt:lpstr>Treating risks</vt:lpstr>
      <vt:lpstr> Activity 3D </vt:lpstr>
      <vt:lpstr>Administer and monitor project</vt:lpstr>
      <vt:lpstr>Deliverable</vt:lpstr>
      <vt:lpstr> Know what your deliverables are! </vt:lpstr>
      <vt:lpstr> Activity 3E </vt:lpstr>
      <vt:lpstr>Finalise project</vt:lpstr>
      <vt:lpstr> Finalise a project </vt:lpstr>
      <vt:lpstr>Slide 100</vt:lpstr>
      <vt:lpstr>Finalise project</vt:lpstr>
      <vt:lpstr>Roles</vt:lpstr>
      <vt:lpstr>Choose and select</vt:lpstr>
      <vt:lpstr>Finalise project</vt:lpstr>
      <vt:lpstr>Necessary sign-offs may be required by:</vt:lpstr>
      <vt:lpstr> Activity 4A </vt:lpstr>
      <vt:lpstr>Review project</vt:lpstr>
      <vt:lpstr>Why conduct project reviews and evaluations?</vt:lpstr>
      <vt:lpstr>Simple steps to take for a post project review</vt:lpstr>
      <vt:lpstr>Review project</vt:lpstr>
      <vt:lpstr>Who?</vt:lpstr>
      <vt:lpstr>Review project</vt:lpstr>
      <vt:lpstr>Practical aspects</vt:lpstr>
      <vt:lpstr>Set a time limit for each person</vt:lpstr>
      <vt:lpstr> Document lessons learnt </vt:lpstr>
      <vt:lpstr> Activity 5A</vt:lpstr>
      <vt:lpstr> Skills and Knowledge Activity </vt:lpstr>
      <vt:lpstr>Major Activity</vt:lpstr>
      <vt:lpstr>Summary and Feedback</vt:lpstr>
      <vt:lpstr>Congratulations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</dc:creator>
  <cp:lastModifiedBy>Tom</cp:lastModifiedBy>
  <cp:revision>361</cp:revision>
  <dcterms:created xsi:type="dcterms:W3CDTF">2011-08-26T06:48:04Z</dcterms:created>
  <dcterms:modified xsi:type="dcterms:W3CDTF">2015-04-01T13:30:02Z</dcterms:modified>
</cp:coreProperties>
</file>