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1"/>
  </p:notesMasterIdLst>
  <p:sldIdLst>
    <p:sldId id="257" r:id="rId2"/>
    <p:sldId id="610" r:id="rId3"/>
    <p:sldId id="417" r:id="rId4"/>
    <p:sldId id="309" r:id="rId5"/>
    <p:sldId id="437" r:id="rId6"/>
    <p:sldId id="392" r:id="rId7"/>
    <p:sldId id="504" r:id="rId8"/>
    <p:sldId id="503" r:id="rId9"/>
    <p:sldId id="611" r:id="rId10"/>
    <p:sldId id="439" r:id="rId11"/>
    <p:sldId id="396" r:id="rId12"/>
    <p:sldId id="440" r:id="rId13"/>
    <p:sldId id="399" r:id="rId14"/>
    <p:sldId id="401" r:id="rId15"/>
    <p:sldId id="441" r:id="rId16"/>
    <p:sldId id="387" r:id="rId17"/>
    <p:sldId id="405" r:id="rId18"/>
    <p:sldId id="443" r:id="rId19"/>
    <p:sldId id="612" r:id="rId20"/>
    <p:sldId id="507" r:id="rId21"/>
    <p:sldId id="505" r:id="rId22"/>
    <p:sldId id="506" r:id="rId23"/>
    <p:sldId id="442" r:id="rId24"/>
    <p:sldId id="586" r:id="rId25"/>
    <p:sldId id="587" r:id="rId26"/>
    <p:sldId id="613" r:id="rId27"/>
    <p:sldId id="588" r:id="rId28"/>
    <p:sldId id="589" r:id="rId29"/>
    <p:sldId id="590" r:id="rId30"/>
    <p:sldId id="591" r:id="rId31"/>
    <p:sldId id="592" r:id="rId32"/>
    <p:sldId id="593" r:id="rId33"/>
    <p:sldId id="594" r:id="rId34"/>
    <p:sldId id="562" r:id="rId35"/>
    <p:sldId id="563" r:id="rId36"/>
    <p:sldId id="564" r:id="rId37"/>
    <p:sldId id="565" r:id="rId38"/>
    <p:sldId id="566" r:id="rId39"/>
    <p:sldId id="614" r:id="rId40"/>
    <p:sldId id="567" r:id="rId41"/>
    <p:sldId id="568" r:id="rId42"/>
    <p:sldId id="569" r:id="rId43"/>
    <p:sldId id="570" r:id="rId44"/>
    <p:sldId id="571" r:id="rId45"/>
    <p:sldId id="572" r:id="rId46"/>
    <p:sldId id="615" r:id="rId47"/>
    <p:sldId id="616" r:id="rId48"/>
    <p:sldId id="573" r:id="rId49"/>
    <p:sldId id="574" r:id="rId50"/>
    <p:sldId id="575" r:id="rId51"/>
    <p:sldId id="576" r:id="rId52"/>
    <p:sldId id="577" r:id="rId53"/>
    <p:sldId id="578" r:id="rId54"/>
    <p:sldId id="617" r:id="rId55"/>
    <p:sldId id="579" r:id="rId56"/>
    <p:sldId id="538" r:id="rId57"/>
    <p:sldId id="539" r:id="rId58"/>
    <p:sldId id="540" r:id="rId59"/>
    <p:sldId id="541" r:id="rId60"/>
    <p:sldId id="542" r:id="rId61"/>
    <p:sldId id="618" r:id="rId62"/>
    <p:sldId id="543" r:id="rId63"/>
    <p:sldId id="544" r:id="rId64"/>
    <p:sldId id="545" r:id="rId65"/>
    <p:sldId id="546" r:id="rId66"/>
    <p:sldId id="436" r:id="rId67"/>
    <p:sldId id="435" r:id="rId68"/>
    <p:sldId id="418" r:id="rId69"/>
    <p:sldId id="419" r:id="rId7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0" d="100"/>
          <a:sy n="60" d="100"/>
        </p:scale>
        <p:origin x="-3390" y="-10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3/09/2015</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23506197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E52A90-ECD8-4590-AA2A-3CF7C89AC4E9}"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a:t>
            </a:fld>
            <a:endParaRPr lang="en-CA"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a:t>
            </a:fld>
            <a:endParaRPr lang="en-CA"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11</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a:t>
            </a:fld>
            <a:endParaRPr lang="en-CA"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14</a:t>
            </a:fld>
            <a:endParaRPr lang="en-A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16</a:t>
            </a:fld>
            <a:endParaRPr lang="en-CA"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17</a:t>
            </a:fld>
            <a:endParaRPr lang="en-A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20</a:t>
            </a:fld>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21</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23</a:t>
            </a:fld>
            <a:endParaRPr lang="en-CA"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27</a:t>
            </a:fld>
            <a:endParaRPr lang="en-CA"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28</a:t>
            </a:fld>
            <a:endParaRPr lang="en-A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30</a:t>
            </a:fld>
            <a:endParaRPr lang="en-CA"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31</a:t>
            </a:fld>
            <a:endParaRPr lang="en-A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33</a:t>
            </a:fld>
            <a:endParaRPr lang="en-CA"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34</a:t>
            </a:fld>
            <a:endParaRPr lang="en-A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36</a:t>
            </a:fld>
            <a:endParaRPr lang="en-CA"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37</a:t>
            </a:fld>
            <a:endParaRPr lang="en-A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40</a:t>
            </a:fld>
            <a:endParaRPr lang="en-CA"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41</a:t>
            </a:fld>
            <a:endParaRPr lang="en-A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43</a:t>
            </a:fld>
            <a:endParaRPr lang="en-CA"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44</a:t>
            </a:fld>
            <a:endParaRPr lang="en-AU"/>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48</a:t>
            </a:fld>
            <a:endParaRPr lang="en-CA"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49</a:t>
            </a:fld>
            <a:endParaRPr lang="en-A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51</a:t>
            </a:fld>
            <a:endParaRPr lang="en-CA"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52</a:t>
            </a:fld>
            <a:endParaRPr lang="en-AU"/>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55</a:t>
            </a:fld>
            <a:endParaRPr lang="en-CA"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56</a:t>
            </a:fld>
            <a:endParaRPr lang="en-AU"/>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58</a:t>
            </a:fld>
            <a:endParaRPr lang="en-CA"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59</a:t>
            </a:fld>
            <a:endParaRPr lang="en-AU"/>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62</a:t>
            </a:fld>
            <a:endParaRPr lang="en-CA"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63</a:t>
            </a:fld>
            <a:endParaRPr lang="en-AU"/>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65</a:t>
            </a:fld>
            <a:endParaRPr lang="en-CA"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66</a:t>
            </a:fld>
            <a:endParaRPr lang="en-CA"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68</a:t>
            </a:fld>
            <a:endParaRPr lang="en-CA"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69</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3/09/2015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3/09/2015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3/09/2015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3/09/2015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3/09/2015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3/09/2015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3/09/2015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3/09/2015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3/09/2015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3/09/2015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3/09/2015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3/09/2015</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AU" sz="4400" b="1" dirty="0">
                <a:solidFill>
                  <a:srgbClr val="FF0000"/>
                </a:solidFill>
              </a:rPr>
              <a:t>CHCCCS011</a:t>
            </a:r>
            <a:endParaRPr lang="en-GB" sz="4400" dirty="0">
              <a:solidFill>
                <a:srgbClr val="FF0000"/>
              </a:solidFill>
            </a:endParaRPr>
          </a:p>
          <a:p>
            <a:pPr algn="r"/>
            <a:r>
              <a:rPr lang="en-AU" sz="4400" b="1" dirty="0">
                <a:solidFill>
                  <a:srgbClr val="FF0000"/>
                </a:solidFill>
              </a:rPr>
              <a:t>Meet personal </a:t>
            </a:r>
            <a:endParaRPr lang="en-GB" sz="4400" dirty="0">
              <a:solidFill>
                <a:srgbClr val="FF0000"/>
              </a:solidFill>
            </a:endParaRPr>
          </a:p>
          <a:p>
            <a:pPr algn="r"/>
            <a:r>
              <a:rPr lang="en-AU" sz="4400" b="1" dirty="0">
                <a:solidFill>
                  <a:srgbClr val="FF0000"/>
                </a:solidFill>
              </a:rPr>
              <a:t>support needs</a:t>
            </a:r>
            <a:endParaRPr lang="en-GB" sz="4400" dirty="0">
              <a:solidFill>
                <a:srgbClr val="FF0000"/>
              </a:solidFill>
            </a:endParaRPr>
          </a:p>
        </p:txBody>
      </p:sp>
      <p:pic>
        <p:nvPicPr>
          <p:cNvPr id="3" name="Picture 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3648" y="1844824"/>
            <a:ext cx="2761615" cy="4420235"/>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CA" dirty="0" smtClean="0">
                <a:solidFill>
                  <a:srgbClr val="FF0000"/>
                </a:solidFill>
              </a:rPr>
              <a:t>Housekeeping</a:t>
            </a:r>
          </a:p>
        </p:txBody>
      </p:sp>
      <p:sp>
        <p:nvSpPr>
          <p:cNvPr id="5123" name="Content Placeholder 2"/>
          <p:cNvSpPr>
            <a:spLocks noGrp="1"/>
          </p:cNvSpPr>
          <p:nvPr>
            <p:ph idx="1"/>
          </p:nvPr>
        </p:nvSpPr>
        <p:spPr/>
        <p:txBody>
          <a:bodyPr/>
          <a:lstStyle/>
          <a:p>
            <a:r>
              <a:rPr lang="en-AU" dirty="0" smtClean="0"/>
              <a:t>Emergency procedures</a:t>
            </a:r>
          </a:p>
          <a:p>
            <a:r>
              <a:rPr lang="en-AU" dirty="0" smtClean="0"/>
              <a:t>Mobiles and </a:t>
            </a:r>
            <a:r>
              <a:rPr lang="en-AU" smtClean="0"/>
              <a:t>security issues </a:t>
            </a:r>
            <a:endParaRPr lang="en-AU" dirty="0" smtClean="0"/>
          </a:p>
          <a:p>
            <a:r>
              <a:rPr lang="en-AU" dirty="0" smtClean="0"/>
              <a:t>Break times and smoking policy</a:t>
            </a:r>
          </a:p>
          <a:p>
            <a:r>
              <a:rPr lang="en-AU" dirty="0" smtClean="0"/>
              <a:t>This course is interactive – ask questions</a:t>
            </a:r>
          </a:p>
          <a:p>
            <a:r>
              <a:rPr lang="en-AU" dirty="0" smtClean="0"/>
              <a:t>Practise respect and confidentiality</a:t>
            </a:r>
          </a:p>
          <a:p>
            <a:r>
              <a:rPr lang="en-AU" dirty="0" smtClean="0"/>
              <a:t>Ground rules</a:t>
            </a:r>
            <a:endParaRPr lang="en-CA"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6075040" y="3789040"/>
            <a:ext cx="3068960" cy="30689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Objectives</a:t>
            </a:r>
            <a:endParaRPr lang="en-GB" dirty="0"/>
          </a:p>
        </p:txBody>
      </p:sp>
      <p:sp>
        <p:nvSpPr>
          <p:cNvPr id="5" name="Content Placeholder 4"/>
          <p:cNvSpPr>
            <a:spLocks noGrp="1"/>
          </p:cNvSpPr>
          <p:nvPr>
            <p:ph idx="1"/>
          </p:nvPr>
        </p:nvSpPr>
        <p:spPr>
          <a:xfrm>
            <a:off x="457200" y="1600200"/>
            <a:ext cx="8229600" cy="4925144"/>
          </a:xfrm>
        </p:spPr>
        <p:txBody>
          <a:bodyPr>
            <a:normAutofit/>
          </a:bodyPr>
          <a:lstStyle/>
          <a:p>
            <a:pPr lvl="0"/>
            <a:r>
              <a:rPr lang="en-AU" b="1" i="1" dirty="0" smtClean="0"/>
              <a:t>Discover</a:t>
            </a:r>
            <a:r>
              <a:rPr lang="en-AU" b="1" dirty="0" smtClean="0"/>
              <a:t> </a:t>
            </a:r>
            <a:r>
              <a:rPr lang="en-AU" dirty="0"/>
              <a:t>how to determine personal support requirements</a:t>
            </a:r>
            <a:endParaRPr lang="en-GB" dirty="0"/>
          </a:p>
          <a:p>
            <a:pPr lvl="0"/>
            <a:r>
              <a:rPr lang="en-US" b="1" i="1" dirty="0"/>
              <a:t>Know</a:t>
            </a:r>
            <a:r>
              <a:rPr lang="en-US" dirty="0"/>
              <a:t> how to </a:t>
            </a:r>
            <a:r>
              <a:rPr lang="en-AU" dirty="0"/>
              <a:t>maximise participation</a:t>
            </a:r>
            <a:endParaRPr lang="en-GB" dirty="0"/>
          </a:p>
          <a:p>
            <a:pPr lvl="0"/>
            <a:r>
              <a:rPr lang="en-US" b="1" i="1" dirty="0"/>
              <a:t>Learn</a:t>
            </a:r>
            <a:r>
              <a:rPr lang="en-US" b="1" dirty="0"/>
              <a:t> </a:t>
            </a:r>
            <a:r>
              <a:rPr lang="en-US" dirty="0"/>
              <a:t>how to </a:t>
            </a:r>
            <a:r>
              <a:rPr lang="en-AU" dirty="0"/>
              <a:t>provide personal support</a:t>
            </a:r>
            <a:endParaRPr lang="en-GB" dirty="0"/>
          </a:p>
          <a:p>
            <a:pPr lvl="0"/>
            <a:r>
              <a:rPr lang="en-AU" b="1" i="1" dirty="0"/>
              <a:t>Understand </a:t>
            </a:r>
            <a:r>
              <a:rPr lang="en-AU" dirty="0"/>
              <a:t>how to complete reporting and documentation</a:t>
            </a:r>
            <a:endParaRPr lang="en-GB" dirty="0"/>
          </a:p>
          <a:p>
            <a:pPr lvl="0"/>
            <a:r>
              <a:rPr lang="en-US" b="1" i="1" dirty="0"/>
              <a:t>Gain</a:t>
            </a:r>
            <a:r>
              <a:rPr lang="en-US" dirty="0"/>
              <a:t> skills and knowledge required for this unit </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Determine personal support requirements</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1.1 </a:t>
            </a:r>
            <a:r>
              <a:rPr lang="en-AU" sz="2800" dirty="0"/>
              <a:t>Review individualised plan and confirm required equipment, processes and aids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Review the individualised plan</a:t>
            </a:r>
          </a:p>
        </p:txBody>
      </p:sp>
      <p:sp>
        <p:nvSpPr>
          <p:cNvPr id="3" name="Content Placeholder 2"/>
          <p:cNvSpPr>
            <a:spLocks noGrp="1"/>
          </p:cNvSpPr>
          <p:nvPr>
            <p:ph idx="1"/>
          </p:nvPr>
        </p:nvSpPr>
        <p:spPr/>
        <p:txBody>
          <a:bodyPr/>
          <a:lstStyle/>
          <a:p>
            <a:r>
              <a:rPr lang="en-AU" dirty="0"/>
              <a:t>Personal hygiene</a:t>
            </a:r>
            <a:endParaRPr lang="en-GB" dirty="0"/>
          </a:p>
          <a:p>
            <a:r>
              <a:rPr lang="en-AU" dirty="0"/>
              <a:t>Personal appearance</a:t>
            </a:r>
            <a:endParaRPr lang="en-GB" dirty="0"/>
          </a:p>
          <a:p>
            <a:r>
              <a:rPr lang="en-AU" dirty="0"/>
              <a:t>Dressing</a:t>
            </a:r>
            <a:endParaRPr lang="en-GB" dirty="0"/>
          </a:p>
          <a:p>
            <a:r>
              <a:rPr lang="en-AU" dirty="0"/>
              <a:t>Mobility</a:t>
            </a:r>
            <a:endParaRPr lang="en-GB" dirty="0"/>
          </a:p>
          <a:p>
            <a:r>
              <a:rPr lang="en-AU" dirty="0"/>
              <a:t>Living environments</a:t>
            </a:r>
            <a:endParaRPr lang="en-GB" dirty="0"/>
          </a:p>
          <a:p>
            <a:r>
              <a:rPr lang="en-AU" dirty="0"/>
              <a:t>Meals</a:t>
            </a:r>
            <a:endParaRPr lang="en-GB" dirty="0"/>
          </a:p>
          <a:p>
            <a:r>
              <a:rPr lang="en-AU" dirty="0"/>
              <a:t>Medication</a:t>
            </a:r>
            <a:endParaRPr lang="en-GB" dirty="0"/>
          </a:p>
          <a:p>
            <a:r>
              <a:rPr lang="en-AU" dirty="0"/>
              <a:t>Other care</a:t>
            </a:r>
            <a:endParaRPr lang="en-GB" dirty="0"/>
          </a:p>
          <a:p>
            <a:endParaRPr lang="en-GB" dirty="0"/>
          </a:p>
        </p:txBody>
      </p:sp>
      <p:pic>
        <p:nvPicPr>
          <p:cNvPr id="4" name="Picture 3" descr="blank_pill_bottle_with_red_pills_400_clr_1926.png"/>
          <p:cNvPicPr/>
          <p:nvPr/>
        </p:nvPicPr>
        <p:blipFill>
          <a:blip r:embed="rId2" cstate="print"/>
          <a:stretch>
            <a:fillRect/>
          </a:stretch>
        </p:blipFill>
        <p:spPr>
          <a:xfrm>
            <a:off x="5218750" y="2266422"/>
            <a:ext cx="2857872" cy="332573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Determine personal support requirements</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1.2 </a:t>
            </a:r>
            <a:r>
              <a:rPr lang="en-AU" sz="2800" dirty="0"/>
              <a:t>Identify requirements outside of scope of own role and seek support from relevant people</a:t>
            </a:r>
            <a:endParaRPr lang="en-AU" sz="2800" dirty="0" smtClean="0">
              <a:latin typeface="+mj-l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Personal </a:t>
            </a:r>
            <a:r>
              <a:rPr lang="en-GB" dirty="0" smtClean="0"/>
              <a:t>support</a:t>
            </a:r>
            <a:endParaRPr lang="en-GB" dirty="0"/>
          </a:p>
        </p:txBody>
      </p:sp>
      <p:sp>
        <p:nvSpPr>
          <p:cNvPr id="3" name="Content Placeholder 2"/>
          <p:cNvSpPr>
            <a:spLocks noGrp="1"/>
          </p:cNvSpPr>
          <p:nvPr>
            <p:ph idx="1"/>
          </p:nvPr>
        </p:nvSpPr>
        <p:spPr>
          <a:xfrm>
            <a:off x="457200" y="1600200"/>
            <a:ext cx="8229600" cy="5069160"/>
          </a:xfrm>
        </p:spPr>
        <p:txBody>
          <a:bodyPr>
            <a:normAutofit fontScale="85000" lnSpcReduction="10000"/>
          </a:bodyPr>
          <a:lstStyle/>
          <a:p>
            <a:r>
              <a:rPr lang="en-AU" dirty="0"/>
              <a:t>Assisting with personal hygiene</a:t>
            </a:r>
            <a:endParaRPr lang="en-GB" dirty="0"/>
          </a:p>
          <a:p>
            <a:pPr lvl="0"/>
            <a:r>
              <a:rPr lang="en-AU" dirty="0"/>
              <a:t>Hydration and nutrition, including dysphagia</a:t>
            </a:r>
            <a:endParaRPr lang="en-GB" dirty="0"/>
          </a:p>
          <a:p>
            <a:pPr lvl="0"/>
            <a:r>
              <a:rPr lang="en-AU" dirty="0"/>
              <a:t>Maintenance of skin integrity and pressure area prevention</a:t>
            </a:r>
            <a:endParaRPr lang="en-GB" dirty="0"/>
          </a:p>
          <a:p>
            <a:pPr lvl="0"/>
            <a:r>
              <a:rPr lang="en-AU" dirty="0"/>
              <a:t>Mobility and transfer including in and out of vehicles and falls recovery techniques</a:t>
            </a:r>
            <a:endParaRPr lang="en-GB" dirty="0"/>
          </a:p>
          <a:p>
            <a:pPr lvl="0"/>
            <a:r>
              <a:rPr lang="en-AU" dirty="0"/>
              <a:t>Monitoring medication as appropriate to </a:t>
            </a:r>
            <a:r>
              <a:rPr lang="en-AU" dirty="0" smtClean="0"/>
              <a:t/>
            </a:r>
            <a:br>
              <a:rPr lang="en-AU" dirty="0" smtClean="0"/>
            </a:br>
            <a:r>
              <a:rPr lang="en-AU" dirty="0" smtClean="0"/>
              <a:t>work </a:t>
            </a:r>
            <a:r>
              <a:rPr lang="en-AU" dirty="0"/>
              <a:t>role</a:t>
            </a:r>
            <a:endParaRPr lang="en-GB" dirty="0"/>
          </a:p>
          <a:p>
            <a:pPr lvl="0"/>
            <a:r>
              <a:rPr lang="en-AU" dirty="0"/>
              <a:t>Nail care</a:t>
            </a:r>
            <a:endParaRPr lang="en-GB" dirty="0"/>
          </a:p>
          <a:p>
            <a:pPr lvl="0"/>
            <a:r>
              <a:rPr lang="en-AU" dirty="0"/>
              <a:t>Pain, rest and sleep</a:t>
            </a:r>
            <a:endParaRPr lang="en-GB" dirty="0"/>
          </a:p>
          <a:p>
            <a:pPr lvl="0"/>
            <a:r>
              <a:rPr lang="en-AU" dirty="0"/>
              <a:t>Respiration</a:t>
            </a:r>
            <a:endParaRPr lang="en-GB" dirty="0"/>
          </a:p>
          <a:p>
            <a:pPr lvl="0"/>
            <a:r>
              <a:rPr lang="en-AU" dirty="0"/>
              <a:t>Technical care activities according to the personal care support plan and organisation policies, protocols and procedures.</a:t>
            </a:r>
            <a:endParaRPr lang="en-GB" dirty="0"/>
          </a:p>
          <a:p>
            <a:endParaRPr lang="en-GB" dirty="0"/>
          </a:p>
        </p:txBody>
      </p:sp>
      <p:pic>
        <p:nvPicPr>
          <p:cNvPr id="4" name="Picture 3" descr="toilet_400_clr_9970.png"/>
          <p:cNvPicPr/>
          <p:nvPr/>
        </p:nvPicPr>
        <p:blipFill>
          <a:blip r:embed="rId2" cstate="print"/>
          <a:stretch>
            <a:fillRect/>
          </a:stretch>
        </p:blipFill>
        <p:spPr>
          <a:xfrm>
            <a:off x="6732240" y="3140968"/>
            <a:ext cx="2171700" cy="252412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Advanced and specific processes and </a:t>
            </a:r>
            <a:r>
              <a:rPr lang="en-GB" dirty="0" smtClean="0"/>
              <a:t>aids</a:t>
            </a:r>
            <a:endParaRPr lang="en-GB" dirty="0"/>
          </a:p>
        </p:txBody>
      </p:sp>
      <p:sp>
        <p:nvSpPr>
          <p:cNvPr id="3" name="Content Placeholder 2"/>
          <p:cNvSpPr>
            <a:spLocks noGrp="1"/>
          </p:cNvSpPr>
          <p:nvPr>
            <p:ph idx="1"/>
          </p:nvPr>
        </p:nvSpPr>
        <p:spPr>
          <a:xfrm>
            <a:off x="457200" y="1600200"/>
            <a:ext cx="8229600" cy="4997152"/>
          </a:xfrm>
        </p:spPr>
        <p:txBody>
          <a:bodyPr/>
          <a:lstStyle/>
          <a:p>
            <a:pPr marL="0" indent="0">
              <a:buNone/>
            </a:pPr>
            <a:r>
              <a:rPr lang="en-AU" b="1" dirty="0"/>
              <a:t>Aids and processes outside the skills and knowledge of general caregivers may include:</a:t>
            </a:r>
            <a:endParaRPr lang="en-GB" b="1" dirty="0"/>
          </a:p>
          <a:p>
            <a:pPr lvl="0"/>
            <a:r>
              <a:rPr lang="en-AU" dirty="0"/>
              <a:t>Intravenous injection</a:t>
            </a:r>
            <a:endParaRPr lang="en-GB" dirty="0"/>
          </a:p>
          <a:p>
            <a:pPr lvl="0"/>
            <a:r>
              <a:rPr lang="en-AU" dirty="0"/>
              <a:t>CPR</a:t>
            </a:r>
            <a:endParaRPr lang="en-GB" dirty="0"/>
          </a:p>
          <a:p>
            <a:pPr lvl="0"/>
            <a:r>
              <a:rPr lang="en-AU" dirty="0"/>
              <a:t>Resuscitation </a:t>
            </a:r>
            <a:endParaRPr lang="en-GB" dirty="0"/>
          </a:p>
          <a:p>
            <a:pPr lvl="0"/>
            <a:r>
              <a:rPr lang="en-AU" dirty="0"/>
              <a:t>Insertion and maintenance of catheters</a:t>
            </a:r>
            <a:endParaRPr lang="en-GB" dirty="0"/>
          </a:p>
          <a:p>
            <a:pPr lvl="0"/>
            <a:r>
              <a:rPr lang="en-AU" dirty="0"/>
              <a:t>Administering medication </a:t>
            </a:r>
            <a:endParaRPr lang="en-GB" dirty="0"/>
          </a:p>
          <a:p>
            <a:pPr lvl="0"/>
            <a:r>
              <a:rPr lang="en-AU" dirty="0"/>
              <a:t>Use of ventilators. </a:t>
            </a:r>
            <a:endParaRPr lang="en-GB" dirty="0"/>
          </a:p>
          <a:p>
            <a:endParaRPr lang="en-GB" dirty="0"/>
          </a:p>
        </p:txBody>
      </p:sp>
      <p:pic>
        <p:nvPicPr>
          <p:cNvPr id="4" name="Picture 3" descr="syringes_blood_pc_400_clr_3024.png"/>
          <p:cNvPicPr/>
          <p:nvPr/>
        </p:nvPicPr>
        <p:blipFill>
          <a:blip r:embed="rId2" cstate="print"/>
          <a:stretch>
            <a:fillRect/>
          </a:stretch>
        </p:blipFill>
        <p:spPr>
          <a:xfrm>
            <a:off x="5940152" y="2276872"/>
            <a:ext cx="2728714" cy="2086563"/>
          </a:xfrm>
          <a:prstGeom prst="rect">
            <a:avLst/>
          </a:prstGeom>
        </p:spPr>
      </p:pic>
    </p:spTree>
    <p:extLst>
      <p:ext uri="{BB962C8B-B14F-4D97-AF65-F5344CB8AC3E}">
        <p14:creationId xmlns:p14="http://schemas.microsoft.com/office/powerpoint/2010/main" val="18645386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Determine personal support requirements</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1.3 </a:t>
            </a:r>
            <a:r>
              <a:rPr lang="en-AU" sz="2800" dirty="0"/>
              <a:t>Consider the potential impact that provision of personal support may have on the person and confirm with supervisor</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Impact and effect of support </a:t>
            </a:r>
            <a:endParaRPr lang="en-GB" dirty="0"/>
          </a:p>
        </p:txBody>
      </p:sp>
      <p:sp>
        <p:nvSpPr>
          <p:cNvPr id="3" name="Content Placeholder 2"/>
          <p:cNvSpPr>
            <a:spLocks noGrp="1"/>
          </p:cNvSpPr>
          <p:nvPr>
            <p:ph idx="1"/>
          </p:nvPr>
        </p:nvSpPr>
        <p:spPr/>
        <p:txBody>
          <a:bodyPr/>
          <a:lstStyle/>
          <a:p>
            <a:pPr marL="0" indent="0">
              <a:buNone/>
            </a:pPr>
            <a:r>
              <a:rPr lang="en-AU" b="1" dirty="0"/>
              <a:t>Providing support can have negative effects as well as positive ones. Negative effects may be:</a:t>
            </a:r>
            <a:endParaRPr lang="en-GB" b="1" dirty="0"/>
          </a:p>
          <a:p>
            <a:pPr lvl="0"/>
            <a:r>
              <a:rPr lang="en-AU" dirty="0"/>
              <a:t>Embarrassment</a:t>
            </a:r>
            <a:endParaRPr lang="en-GB" dirty="0"/>
          </a:p>
          <a:p>
            <a:pPr lvl="0"/>
            <a:r>
              <a:rPr lang="en-AU" dirty="0"/>
              <a:t>Fear</a:t>
            </a:r>
            <a:endParaRPr lang="en-GB" dirty="0"/>
          </a:p>
          <a:p>
            <a:pPr lvl="0"/>
            <a:r>
              <a:rPr lang="en-AU" dirty="0"/>
              <a:t>Disempowerment</a:t>
            </a:r>
            <a:endParaRPr lang="en-GB" dirty="0"/>
          </a:p>
          <a:p>
            <a:pPr lvl="0"/>
            <a:r>
              <a:rPr lang="en-AU" dirty="0"/>
              <a:t>Humiliation</a:t>
            </a:r>
            <a:endParaRPr lang="en-GB" dirty="0"/>
          </a:p>
          <a:p>
            <a:pPr lvl="0"/>
            <a:r>
              <a:rPr lang="en-AU" dirty="0"/>
              <a:t>Discomfort.</a:t>
            </a:r>
            <a:endParaRPr lang="en-GB" dirty="0"/>
          </a:p>
          <a:p>
            <a:endParaRPr lang="en-GB" dirty="0"/>
          </a:p>
        </p:txBody>
      </p:sp>
      <p:pic>
        <p:nvPicPr>
          <p:cNvPr id="1026" name="Picture 2" descr="C:\Users\Tom\Desktop\Pictures\ArtWork\scared_behind_chair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852936"/>
            <a:ext cx="2587470" cy="34499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Determine personal support requirements</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1.4 </a:t>
            </a:r>
            <a:r>
              <a:rPr lang="en-AU" sz="2800" dirty="0"/>
              <a:t>Consider specific cultural needs of the person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Cultural differences and needs </a:t>
            </a:r>
            <a:endParaRPr lang="en-GB" dirty="0"/>
          </a:p>
        </p:txBody>
      </p:sp>
      <p:sp>
        <p:nvSpPr>
          <p:cNvPr id="3" name="Content Placeholder 2"/>
          <p:cNvSpPr>
            <a:spLocks noGrp="1"/>
          </p:cNvSpPr>
          <p:nvPr>
            <p:ph idx="1"/>
          </p:nvPr>
        </p:nvSpPr>
        <p:spPr/>
        <p:txBody>
          <a:bodyPr/>
          <a:lstStyle/>
          <a:p>
            <a:pPr marL="0" indent="0">
              <a:buNone/>
            </a:pPr>
            <a:r>
              <a:rPr lang="en-AU" b="1" dirty="0"/>
              <a:t>The cultural needs of different people will affect:</a:t>
            </a:r>
            <a:endParaRPr lang="en-GB" b="1" dirty="0"/>
          </a:p>
          <a:p>
            <a:pPr lvl="0"/>
            <a:r>
              <a:rPr lang="en-AU" dirty="0"/>
              <a:t>How you act and conduct yourself around </a:t>
            </a:r>
            <a:r>
              <a:rPr lang="en-AU" dirty="0" smtClean="0"/>
              <a:t>them</a:t>
            </a:r>
            <a:endParaRPr lang="en-GB" dirty="0"/>
          </a:p>
          <a:p>
            <a:pPr lvl="0"/>
            <a:r>
              <a:rPr lang="en-AU" dirty="0"/>
              <a:t>How you speak and communicate with </a:t>
            </a:r>
            <a:r>
              <a:rPr lang="en-AU" dirty="0" smtClean="0"/>
              <a:t>them</a:t>
            </a:r>
            <a:endParaRPr lang="en-GB" dirty="0"/>
          </a:p>
          <a:p>
            <a:pPr lvl="0"/>
            <a:r>
              <a:rPr lang="en-AU" dirty="0"/>
              <a:t>How you provide their </a:t>
            </a:r>
            <a:r>
              <a:rPr lang="en-AU" dirty="0" smtClean="0"/>
              <a:t>care</a:t>
            </a:r>
            <a:endParaRPr lang="en-GB" dirty="0"/>
          </a:p>
          <a:p>
            <a:pPr lvl="0"/>
            <a:r>
              <a:rPr lang="en-AU" dirty="0"/>
              <a:t>What care you can </a:t>
            </a:r>
            <a:r>
              <a:rPr lang="en-AU" dirty="0" smtClean="0"/>
              <a:t>provide</a:t>
            </a:r>
            <a:endParaRPr lang="en-GB" dirty="0"/>
          </a:p>
          <a:p>
            <a:pPr lvl="0"/>
            <a:r>
              <a:rPr lang="en-AU" dirty="0"/>
              <a:t>What you can feed </a:t>
            </a:r>
            <a:r>
              <a:rPr lang="en-AU" dirty="0" smtClean="0"/>
              <a:t>them</a:t>
            </a:r>
            <a:endParaRPr lang="en-GB" dirty="0"/>
          </a:p>
          <a:p>
            <a:pPr lvl="0"/>
            <a:r>
              <a:rPr lang="en-AU" dirty="0"/>
              <a:t>Participation in religious or </a:t>
            </a:r>
            <a:r>
              <a:rPr lang="en-AU" dirty="0" smtClean="0"/>
              <a:t/>
            </a:r>
            <a:br>
              <a:rPr lang="en-AU" dirty="0" smtClean="0"/>
            </a:br>
            <a:r>
              <a:rPr lang="en-AU" dirty="0" smtClean="0"/>
              <a:t>cultural activities</a:t>
            </a:r>
            <a:endParaRPr lang="en-GB" dirty="0"/>
          </a:p>
          <a:p>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5940151" y="3501008"/>
            <a:ext cx="2267905" cy="2338442"/>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Determine personal support requirements</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1.5 </a:t>
            </a:r>
            <a:r>
              <a:rPr lang="en-AU" sz="2800" dirty="0"/>
              <a:t>Consider specific physical and sensory needs of the person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Tools and equipment </a:t>
            </a:r>
            <a:endParaRPr lang="en-GB" dirty="0"/>
          </a:p>
        </p:txBody>
      </p:sp>
      <p:sp>
        <p:nvSpPr>
          <p:cNvPr id="3" name="Content Placeholder 2"/>
          <p:cNvSpPr>
            <a:spLocks noGrp="1"/>
          </p:cNvSpPr>
          <p:nvPr>
            <p:ph idx="1"/>
          </p:nvPr>
        </p:nvSpPr>
        <p:spPr/>
        <p:txBody>
          <a:bodyPr/>
          <a:lstStyle/>
          <a:p>
            <a:r>
              <a:rPr lang="en-AU" dirty="0"/>
              <a:t>There are many tools and aids designed to help provide care to clients; they are generally designed for the comfort of the client, to promote independence and to help the client or the caregiver to provide an efficient service. </a:t>
            </a:r>
            <a:endParaRPr lang="en-GB" dirty="0"/>
          </a:p>
          <a:p>
            <a:endParaRPr lang="en-GB" dirty="0"/>
          </a:p>
        </p:txBody>
      </p:sp>
      <p:pic>
        <p:nvPicPr>
          <p:cNvPr id="4" name="Picture 3" descr="wheelchair_pc_2476.png"/>
          <p:cNvPicPr/>
          <p:nvPr/>
        </p:nvPicPr>
        <p:blipFill>
          <a:blip r:embed="rId2" cstate="print"/>
          <a:stretch>
            <a:fillRect/>
          </a:stretch>
        </p:blipFill>
        <p:spPr>
          <a:xfrm>
            <a:off x="5148064" y="3933056"/>
            <a:ext cx="2476500" cy="24765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Assist with specific daily </a:t>
            </a:r>
            <a:r>
              <a:rPr lang="en-GB" dirty="0" smtClean="0"/>
              <a:t>tasks</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AU" dirty="0"/>
              <a:t>Showering</a:t>
            </a:r>
            <a:endParaRPr lang="en-GB" dirty="0"/>
          </a:p>
          <a:p>
            <a:r>
              <a:rPr lang="en-AU" dirty="0"/>
              <a:t>Bed baths</a:t>
            </a:r>
            <a:endParaRPr lang="en-GB" dirty="0"/>
          </a:p>
          <a:p>
            <a:r>
              <a:rPr lang="en-AU" dirty="0"/>
              <a:t>Shaving</a:t>
            </a:r>
            <a:endParaRPr lang="en-GB" dirty="0"/>
          </a:p>
          <a:p>
            <a:r>
              <a:rPr lang="en-AU" dirty="0"/>
              <a:t>Dressing, undressing and grooming</a:t>
            </a:r>
            <a:endParaRPr lang="en-GB" dirty="0"/>
          </a:p>
          <a:p>
            <a:r>
              <a:rPr lang="en-AU" dirty="0"/>
              <a:t>Toileting and the use of continence aids</a:t>
            </a:r>
            <a:endParaRPr lang="en-GB" dirty="0"/>
          </a:p>
          <a:p>
            <a:r>
              <a:rPr lang="en-AU" dirty="0"/>
              <a:t>Eating and drinking using appropriate feeding aids</a:t>
            </a:r>
            <a:endParaRPr lang="en-GB" dirty="0"/>
          </a:p>
          <a:p>
            <a:r>
              <a:rPr lang="en-AU" dirty="0"/>
              <a:t>Oral hygiene</a:t>
            </a:r>
            <a:endParaRPr lang="en-GB" dirty="0"/>
          </a:p>
          <a:p>
            <a:r>
              <a:rPr lang="en-AU" dirty="0"/>
              <a:t>Mobility and transfer, including in and out of vehicles and falls recovery techniques </a:t>
            </a:r>
            <a:endParaRPr lang="en-GB" dirty="0"/>
          </a:p>
          <a:p>
            <a:r>
              <a:rPr lang="en-AU" dirty="0"/>
              <a:t>Falls recovery</a:t>
            </a:r>
            <a:endParaRPr lang="en-GB" dirty="0"/>
          </a:p>
          <a:p>
            <a:endParaRPr lang="en-GB" dirty="0"/>
          </a:p>
        </p:txBody>
      </p:sp>
      <p:pic>
        <p:nvPicPr>
          <p:cNvPr id="4" name="Picture 3" descr="brush_that_tooth_400_clr_7652.png"/>
          <p:cNvPicPr/>
          <p:nvPr/>
        </p:nvPicPr>
        <p:blipFill>
          <a:blip r:embed="rId2" cstate="print"/>
          <a:stretch>
            <a:fillRect/>
          </a:stretch>
        </p:blipFill>
        <p:spPr>
          <a:xfrm>
            <a:off x="6084168" y="1268760"/>
            <a:ext cx="2682101" cy="2322061"/>
          </a:xfrm>
          <a:prstGeom prst="rect">
            <a:avLst/>
          </a:prstGeom>
        </p:spPr>
      </p:pic>
    </p:spTree>
    <p:extLst>
      <p:ext uri="{BB962C8B-B14F-4D97-AF65-F5344CB8AC3E}">
        <p14:creationId xmlns:p14="http://schemas.microsoft.com/office/powerpoint/2010/main" val="3377031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1E</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Determine personal support requirements</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1.6 </a:t>
            </a:r>
            <a:r>
              <a:rPr lang="en-AU" sz="2800" dirty="0"/>
              <a:t>Identify risks associated with the provision of support and confirm with supervisor</a:t>
            </a:r>
            <a:endParaRPr lang="en-AU" sz="2800" dirty="0" smtClean="0">
              <a:latin typeface="+mj-l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Risks</a:t>
            </a:r>
            <a:endParaRPr lang="en-GB" dirty="0"/>
          </a:p>
        </p:txBody>
      </p:sp>
      <p:sp>
        <p:nvSpPr>
          <p:cNvPr id="3" name="Content Placeholder 2"/>
          <p:cNvSpPr>
            <a:spLocks noGrp="1"/>
          </p:cNvSpPr>
          <p:nvPr>
            <p:ph idx="1"/>
          </p:nvPr>
        </p:nvSpPr>
        <p:spPr/>
        <p:txBody>
          <a:bodyPr/>
          <a:lstStyle/>
          <a:p>
            <a:r>
              <a:rPr lang="en-AU" dirty="0"/>
              <a:t>There can be several risks posed to both the client and the caregiver within the care industry. </a:t>
            </a:r>
            <a:endParaRPr lang="en-AU" dirty="0" smtClean="0"/>
          </a:p>
          <a:p>
            <a:r>
              <a:rPr lang="en-AU" dirty="0" smtClean="0"/>
              <a:t>These </a:t>
            </a:r>
            <a:r>
              <a:rPr lang="en-AU" dirty="0"/>
              <a:t>risks need to be assessed as far as possible, especially where there is a real chance of danger. </a:t>
            </a:r>
            <a:endParaRPr lang="en-AU" dirty="0" smtClean="0"/>
          </a:p>
          <a:p>
            <a:r>
              <a:rPr lang="en-AU" dirty="0" smtClean="0"/>
              <a:t>Ideally</a:t>
            </a:r>
            <a:r>
              <a:rPr lang="en-AU" dirty="0"/>
              <a:t>, your organisation should </a:t>
            </a:r>
            <a:r>
              <a:rPr lang="en-AU" dirty="0" smtClean="0"/>
              <a:t/>
            </a:r>
            <a:br>
              <a:rPr lang="en-AU" dirty="0" smtClean="0"/>
            </a:br>
            <a:r>
              <a:rPr lang="en-AU" dirty="0" smtClean="0"/>
              <a:t>provide </a:t>
            </a:r>
            <a:r>
              <a:rPr lang="en-AU" dirty="0"/>
              <a:t>steps that can be implemented </a:t>
            </a:r>
            <a:r>
              <a:rPr lang="en-AU" dirty="0" smtClean="0"/>
              <a:t/>
            </a:r>
            <a:br>
              <a:rPr lang="en-AU" dirty="0" smtClean="0"/>
            </a:br>
            <a:r>
              <a:rPr lang="en-AU" dirty="0" smtClean="0"/>
              <a:t>as </a:t>
            </a:r>
            <a:r>
              <a:rPr lang="en-AU" dirty="0"/>
              <a:t>a preventative measure and </a:t>
            </a:r>
            <a:r>
              <a:rPr lang="en-AU" dirty="0" smtClean="0"/>
              <a:t>actions</a:t>
            </a:r>
            <a:br>
              <a:rPr lang="en-AU" dirty="0" smtClean="0"/>
            </a:br>
            <a:r>
              <a:rPr lang="en-AU" dirty="0" smtClean="0"/>
              <a:t> </a:t>
            </a:r>
            <a:r>
              <a:rPr lang="en-AU" dirty="0"/>
              <a:t>to take in case of accident or injury. </a:t>
            </a:r>
            <a:endParaRPr lang="en-GB" dirty="0"/>
          </a:p>
          <a:p>
            <a:endParaRPr lang="en-GB" dirty="0"/>
          </a:p>
        </p:txBody>
      </p:sp>
      <p:pic>
        <p:nvPicPr>
          <p:cNvPr id="4" name="Picture 3" descr="stick_figure_fighting_off_the_flu_12586.png"/>
          <p:cNvPicPr/>
          <p:nvPr/>
        </p:nvPicPr>
        <p:blipFill>
          <a:blip r:embed="rId2" cstate="print"/>
          <a:stretch>
            <a:fillRect/>
          </a:stretch>
        </p:blipFill>
        <p:spPr>
          <a:xfrm>
            <a:off x="6516216" y="3501008"/>
            <a:ext cx="2319774" cy="2831966"/>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1F</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Maximise participation</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2.1 </a:t>
            </a:r>
            <a:r>
              <a:rPr lang="en-AU" sz="2800" dirty="0"/>
              <a:t>Discuss and confirm person’s own preferences for personal support in a positive way</a:t>
            </a:r>
            <a:endParaRPr lang="en-AU" sz="2800" dirty="0" smtClean="0">
              <a:latin typeface="+mj-l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Client preferences </a:t>
            </a:r>
            <a:endParaRPr lang="en-GB" dirty="0"/>
          </a:p>
        </p:txBody>
      </p:sp>
      <p:sp>
        <p:nvSpPr>
          <p:cNvPr id="3" name="Content Placeholder 2"/>
          <p:cNvSpPr>
            <a:spLocks noGrp="1"/>
          </p:cNvSpPr>
          <p:nvPr>
            <p:ph idx="1"/>
          </p:nvPr>
        </p:nvSpPr>
        <p:spPr/>
        <p:txBody>
          <a:bodyPr/>
          <a:lstStyle/>
          <a:p>
            <a:r>
              <a:rPr lang="en-AU" dirty="0"/>
              <a:t>Clients have the right to assert their preferences about any aspect of their care, whether they are in residential or private accommodation. Clients should be given the opportunity to make decisions and voice their preferences wherever possible. </a:t>
            </a:r>
            <a:endParaRPr lang="en-GB" dirty="0"/>
          </a:p>
          <a:p>
            <a:r>
              <a:rPr lang="en-AU" dirty="0"/>
              <a:t>When clients have preferences that are applicable to a situation, they should be confirmed with both the client and the supervisor, where required. </a:t>
            </a:r>
            <a:endParaRPr lang="en-GB" dirty="0"/>
          </a:p>
          <a:p>
            <a:endParaRPr lang="en-GB" dirty="0"/>
          </a:p>
        </p:txBody>
      </p:sp>
      <p:pic>
        <p:nvPicPr>
          <p:cNvPr id="4" name="Picture 3" descr="how_are_you_feeling_button_9148.png"/>
          <p:cNvPicPr/>
          <p:nvPr/>
        </p:nvPicPr>
        <p:blipFill>
          <a:blip r:embed="rId2" cstate="print"/>
          <a:stretch>
            <a:fillRect/>
          </a:stretch>
        </p:blipFill>
        <p:spPr>
          <a:xfrm>
            <a:off x="4067944" y="5445224"/>
            <a:ext cx="3867150" cy="1209675"/>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Confirming </a:t>
            </a:r>
            <a:r>
              <a:rPr lang="en-GB" dirty="0" smtClean="0"/>
              <a:t>procedures</a:t>
            </a:r>
            <a:endParaRPr lang="en-GB" dirty="0"/>
          </a:p>
        </p:txBody>
      </p:sp>
      <p:sp>
        <p:nvSpPr>
          <p:cNvPr id="3" name="Content Placeholder 2"/>
          <p:cNvSpPr>
            <a:spLocks noGrp="1"/>
          </p:cNvSpPr>
          <p:nvPr>
            <p:ph idx="1"/>
          </p:nvPr>
        </p:nvSpPr>
        <p:spPr>
          <a:xfrm>
            <a:off x="457200" y="1600200"/>
            <a:ext cx="8229600" cy="4997152"/>
          </a:xfrm>
        </p:spPr>
        <p:txBody>
          <a:bodyPr>
            <a:normAutofit/>
          </a:bodyPr>
          <a:lstStyle/>
          <a:p>
            <a:pPr marL="0" indent="0">
              <a:buNone/>
            </a:pPr>
            <a:r>
              <a:rPr lang="en-AU" b="1" dirty="0"/>
              <a:t>It is important to confirm procedures with the clients before they are implemented; this may involve:</a:t>
            </a:r>
            <a:endParaRPr lang="en-GB" b="1" dirty="0"/>
          </a:p>
          <a:p>
            <a:pPr lvl="0"/>
            <a:r>
              <a:rPr lang="en-AU" dirty="0"/>
              <a:t>Explaining what the procedure is</a:t>
            </a:r>
            <a:endParaRPr lang="en-GB" dirty="0"/>
          </a:p>
          <a:p>
            <a:pPr lvl="0"/>
            <a:r>
              <a:rPr lang="en-AU" dirty="0"/>
              <a:t>Explaining why the client needs it</a:t>
            </a:r>
            <a:endParaRPr lang="en-GB" dirty="0"/>
          </a:p>
          <a:p>
            <a:pPr lvl="0"/>
            <a:r>
              <a:rPr lang="en-AU" dirty="0"/>
              <a:t>Explaining what will happen during the procedure</a:t>
            </a:r>
            <a:endParaRPr lang="en-GB" dirty="0"/>
          </a:p>
          <a:p>
            <a:pPr lvl="0"/>
            <a:r>
              <a:rPr lang="en-AU" dirty="0"/>
              <a:t>Asking if the client has any preferences</a:t>
            </a:r>
            <a:endParaRPr lang="en-GB" dirty="0"/>
          </a:p>
          <a:p>
            <a:pPr lvl="0"/>
            <a:r>
              <a:rPr lang="en-AU" dirty="0"/>
              <a:t>Answering clients’ questions and addressing their concerns</a:t>
            </a:r>
            <a:endParaRPr lang="en-GB" dirty="0"/>
          </a:p>
          <a:p>
            <a:pPr lvl="0"/>
            <a:r>
              <a:rPr lang="en-AU" dirty="0"/>
              <a:t>Confirm that the client understands and that they are happy.</a:t>
            </a:r>
            <a:endParaRPr lang="en-GB" dirty="0"/>
          </a:p>
          <a:p>
            <a:endParaRPr lang="en-GB" dirty="0"/>
          </a:p>
        </p:txBody>
      </p:sp>
    </p:spTree>
    <p:extLst>
      <p:ext uri="{BB962C8B-B14F-4D97-AF65-F5344CB8AC3E}">
        <p14:creationId xmlns:p14="http://schemas.microsoft.com/office/powerpoint/2010/main" val="644638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Maximise participation</a:t>
            </a:r>
            <a:endParaRPr lang="en-GB" dirty="0"/>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2.2 </a:t>
            </a:r>
            <a:r>
              <a:rPr lang="en-AU" sz="2800" dirty="0"/>
              <a:t>Consider and confirm the person’s level of participation in meeting their personal support needs</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Client </a:t>
            </a:r>
            <a:r>
              <a:rPr lang="en-GB" dirty="0" smtClean="0"/>
              <a:t>participation</a:t>
            </a:r>
            <a:endParaRPr lang="en-GB" dirty="0"/>
          </a:p>
        </p:txBody>
      </p:sp>
      <p:sp>
        <p:nvSpPr>
          <p:cNvPr id="3" name="Content Placeholder 2"/>
          <p:cNvSpPr>
            <a:spLocks noGrp="1"/>
          </p:cNvSpPr>
          <p:nvPr>
            <p:ph idx="1"/>
          </p:nvPr>
        </p:nvSpPr>
        <p:spPr/>
        <p:txBody>
          <a:bodyPr/>
          <a:lstStyle/>
          <a:p>
            <a:pPr marL="0" indent="0">
              <a:buNone/>
            </a:pPr>
            <a:r>
              <a:rPr lang="en-AU" b="1" dirty="0"/>
              <a:t>Participation may be:</a:t>
            </a:r>
            <a:endParaRPr lang="en-GB" b="1" dirty="0"/>
          </a:p>
          <a:p>
            <a:pPr lvl="0"/>
            <a:r>
              <a:rPr lang="en-AU" dirty="0"/>
              <a:t>Making decisions about their care plans</a:t>
            </a:r>
            <a:endParaRPr lang="en-GB" dirty="0"/>
          </a:p>
          <a:p>
            <a:pPr lvl="0"/>
            <a:r>
              <a:rPr lang="en-AU" dirty="0"/>
              <a:t>Identifying needs </a:t>
            </a:r>
            <a:endParaRPr lang="en-GB" dirty="0"/>
          </a:p>
          <a:p>
            <a:pPr lvl="0"/>
            <a:r>
              <a:rPr lang="en-AU" dirty="0"/>
              <a:t>Looking after themselves</a:t>
            </a:r>
            <a:endParaRPr lang="en-GB" dirty="0"/>
          </a:p>
          <a:p>
            <a:pPr lvl="0"/>
            <a:r>
              <a:rPr lang="en-AU" dirty="0"/>
              <a:t>Retaining independence.</a:t>
            </a:r>
            <a:endParaRPr lang="en-GB" dirty="0"/>
          </a:p>
          <a:p>
            <a:endParaRPr lang="en-GB" dirty="0"/>
          </a:p>
        </p:txBody>
      </p:sp>
      <p:pic>
        <p:nvPicPr>
          <p:cNvPr id="4" name="Picture 3" descr="introductions_400_clr_10909.png"/>
          <p:cNvPicPr/>
          <p:nvPr/>
        </p:nvPicPr>
        <p:blipFill>
          <a:blip r:embed="rId2" cstate="print"/>
          <a:stretch>
            <a:fillRect/>
          </a:stretch>
        </p:blipFill>
        <p:spPr>
          <a:xfrm>
            <a:off x="5436096" y="2996952"/>
            <a:ext cx="2978646" cy="2906638"/>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Maximise participation</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2.3 </a:t>
            </a:r>
            <a:r>
              <a:rPr lang="en-AU" sz="2800" dirty="0"/>
              <a:t>Provide the person with information to assist them in meeting their own personal support needs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Providing </a:t>
            </a:r>
            <a:r>
              <a:rPr lang="en-GB" dirty="0" smtClean="0"/>
              <a:t>information</a:t>
            </a:r>
            <a:endParaRPr lang="en-GB" dirty="0"/>
          </a:p>
        </p:txBody>
      </p:sp>
      <p:sp>
        <p:nvSpPr>
          <p:cNvPr id="3" name="Content Placeholder 2"/>
          <p:cNvSpPr>
            <a:spLocks noGrp="1"/>
          </p:cNvSpPr>
          <p:nvPr>
            <p:ph idx="1"/>
          </p:nvPr>
        </p:nvSpPr>
        <p:spPr/>
        <p:txBody>
          <a:bodyPr/>
          <a:lstStyle/>
          <a:p>
            <a:r>
              <a:rPr lang="en-AU" dirty="0"/>
              <a:t>In order to understand their conditions and make the best decisions for themselves, clients need access to information about their care needs and health requirements. </a:t>
            </a:r>
            <a:endParaRPr lang="en-AU" dirty="0" smtClean="0"/>
          </a:p>
          <a:p>
            <a:r>
              <a:rPr lang="en-AU" dirty="0" smtClean="0"/>
              <a:t>This </a:t>
            </a:r>
            <a:r>
              <a:rPr lang="en-AU" dirty="0"/>
              <a:t>can enable them to prepare for the </a:t>
            </a:r>
            <a:r>
              <a:rPr lang="en-AU" dirty="0" smtClean="0"/>
              <a:t/>
            </a:r>
            <a:br>
              <a:rPr lang="en-AU" dirty="0" smtClean="0"/>
            </a:br>
            <a:r>
              <a:rPr lang="en-AU" dirty="0" smtClean="0"/>
              <a:t>future </a:t>
            </a:r>
            <a:r>
              <a:rPr lang="en-AU" dirty="0"/>
              <a:t>and feel more comfortable and </a:t>
            </a:r>
            <a:r>
              <a:rPr lang="en-AU" dirty="0" smtClean="0"/>
              <a:t/>
            </a:r>
            <a:br>
              <a:rPr lang="en-AU" dirty="0" smtClean="0"/>
            </a:br>
            <a:r>
              <a:rPr lang="en-AU" dirty="0" smtClean="0"/>
              <a:t>confident </a:t>
            </a:r>
            <a:r>
              <a:rPr lang="en-AU" dirty="0"/>
              <a:t>about any changes they should </a:t>
            </a:r>
            <a:r>
              <a:rPr lang="en-AU" dirty="0" smtClean="0"/>
              <a:t/>
            </a:r>
            <a:br>
              <a:rPr lang="en-AU" dirty="0" smtClean="0"/>
            </a:br>
            <a:r>
              <a:rPr lang="en-AU" dirty="0" smtClean="0"/>
              <a:t>expect</a:t>
            </a:r>
            <a:r>
              <a:rPr lang="en-AU" dirty="0"/>
              <a:t>. </a:t>
            </a:r>
            <a:endParaRPr lang="en-GB" dirty="0"/>
          </a:p>
          <a:p>
            <a:endParaRPr lang="en-GB" dirty="0"/>
          </a:p>
        </p:txBody>
      </p:sp>
      <p:pic>
        <p:nvPicPr>
          <p:cNvPr id="4" name="Picture 3" descr="stick_figure_info_pc_3980.png"/>
          <p:cNvPicPr/>
          <p:nvPr/>
        </p:nvPicPr>
        <p:blipFill>
          <a:blip r:embed="rId2" cstate="print"/>
          <a:stretch>
            <a:fillRect/>
          </a:stretch>
        </p:blipFill>
        <p:spPr>
          <a:xfrm>
            <a:off x="7020272" y="3212976"/>
            <a:ext cx="1631945" cy="2893814"/>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Provide personal support</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3.1 </a:t>
            </a:r>
            <a:r>
              <a:rPr lang="en-AU" sz="2800" dirty="0"/>
              <a:t>Safely prepare for each task and adjust any equipment, aids and appliances</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Using equipment safely </a:t>
            </a:r>
            <a:endParaRPr lang="en-GB" dirty="0"/>
          </a:p>
        </p:txBody>
      </p:sp>
      <p:sp>
        <p:nvSpPr>
          <p:cNvPr id="3" name="Content Placeholder 2"/>
          <p:cNvSpPr>
            <a:spLocks noGrp="1"/>
          </p:cNvSpPr>
          <p:nvPr>
            <p:ph idx="1"/>
          </p:nvPr>
        </p:nvSpPr>
        <p:spPr>
          <a:xfrm>
            <a:off x="457200" y="1600200"/>
            <a:ext cx="8229600" cy="4925144"/>
          </a:xfrm>
        </p:spPr>
        <p:txBody>
          <a:bodyPr/>
          <a:lstStyle/>
          <a:p>
            <a:r>
              <a:rPr lang="en-AU" dirty="0"/>
              <a:t>There are many aids, processes, appliances and pieces of equipment available to use when caring for clients. </a:t>
            </a:r>
            <a:endParaRPr lang="en-GB" dirty="0"/>
          </a:p>
          <a:p>
            <a:pPr marL="0" indent="0">
              <a:buNone/>
            </a:pPr>
            <a:r>
              <a:rPr lang="en-AU" b="1" dirty="0"/>
              <a:t>These may:</a:t>
            </a:r>
            <a:endParaRPr lang="en-GB" b="1" dirty="0"/>
          </a:p>
          <a:p>
            <a:pPr lvl="0"/>
            <a:r>
              <a:rPr lang="en-AU" dirty="0"/>
              <a:t>Need specialist training or qualification to use/do </a:t>
            </a:r>
            <a:endParaRPr lang="en-GB" dirty="0"/>
          </a:p>
          <a:p>
            <a:pPr lvl="0"/>
            <a:r>
              <a:rPr lang="en-AU" dirty="0"/>
              <a:t>Be required for a particular task</a:t>
            </a:r>
            <a:endParaRPr lang="en-GB" dirty="0"/>
          </a:p>
          <a:p>
            <a:pPr lvl="0"/>
            <a:r>
              <a:rPr lang="en-AU" dirty="0"/>
              <a:t>Not be necessary, but make a task easier</a:t>
            </a:r>
            <a:endParaRPr lang="en-GB" dirty="0"/>
          </a:p>
          <a:p>
            <a:pPr lvl="0"/>
            <a:r>
              <a:rPr lang="en-AU" dirty="0"/>
              <a:t>Be client-operated</a:t>
            </a:r>
            <a:endParaRPr lang="en-GB" dirty="0"/>
          </a:p>
          <a:p>
            <a:pPr lvl="0"/>
            <a:r>
              <a:rPr lang="en-AU" dirty="0"/>
              <a:t>Be carer-operated. </a:t>
            </a:r>
            <a:endParaRPr lang="en-GB" dirty="0"/>
          </a:p>
          <a:p>
            <a:endParaRPr lang="en-GB" dirty="0"/>
          </a:p>
        </p:txBody>
      </p:sp>
      <p:pic>
        <p:nvPicPr>
          <p:cNvPr id="4" name="Picture 3" descr="electronic_medical_record_9917.png"/>
          <p:cNvPicPr/>
          <p:nvPr/>
        </p:nvPicPr>
        <p:blipFill>
          <a:blip r:embed="rId2" cstate="print"/>
          <a:stretch>
            <a:fillRect/>
          </a:stretch>
        </p:blipFill>
        <p:spPr>
          <a:xfrm>
            <a:off x="5148064" y="5241925"/>
            <a:ext cx="2952750" cy="1616075"/>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Provide personal support</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3.2 </a:t>
            </a:r>
            <a:r>
              <a:rPr lang="en-AU" sz="2800" dirty="0"/>
              <a:t>Take account of identified risks in the provision of personal support and technical support activities</a:t>
            </a:r>
            <a:endParaRPr lang="en-AU" sz="2800" dirty="0" smtClean="0">
              <a:latin typeface="+mj-lt"/>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Working around risks </a:t>
            </a:r>
            <a:endParaRPr lang="en-GB" dirty="0"/>
          </a:p>
        </p:txBody>
      </p:sp>
      <p:sp>
        <p:nvSpPr>
          <p:cNvPr id="3" name="Content Placeholder 2"/>
          <p:cNvSpPr>
            <a:spLocks noGrp="1"/>
          </p:cNvSpPr>
          <p:nvPr>
            <p:ph idx="1"/>
          </p:nvPr>
        </p:nvSpPr>
        <p:spPr>
          <a:xfrm>
            <a:off x="457200" y="1600200"/>
            <a:ext cx="8229600" cy="4925144"/>
          </a:xfrm>
        </p:spPr>
        <p:txBody>
          <a:bodyPr/>
          <a:lstStyle/>
          <a:p>
            <a:pPr marL="0" indent="0">
              <a:buNone/>
            </a:pPr>
            <a:r>
              <a:rPr lang="en-AU" b="1" dirty="0"/>
              <a:t>Risks associated with clients can be:</a:t>
            </a:r>
            <a:endParaRPr lang="en-GB" b="1" dirty="0"/>
          </a:p>
          <a:p>
            <a:pPr lvl="0"/>
            <a:r>
              <a:rPr lang="en-AU" dirty="0"/>
              <a:t>Evidence of self-neglect</a:t>
            </a:r>
            <a:endParaRPr lang="en-GB" dirty="0"/>
          </a:p>
          <a:p>
            <a:pPr lvl="0"/>
            <a:r>
              <a:rPr lang="en-AU" dirty="0"/>
              <a:t>Behaviours of concern</a:t>
            </a:r>
            <a:endParaRPr lang="en-GB" dirty="0"/>
          </a:p>
          <a:p>
            <a:pPr lvl="0"/>
            <a:r>
              <a:rPr lang="en-AU" dirty="0"/>
              <a:t>Impaired judgement and problem solving abilities</a:t>
            </a:r>
            <a:endParaRPr lang="en-GB" dirty="0"/>
          </a:p>
          <a:p>
            <a:pPr lvl="0"/>
            <a:r>
              <a:rPr lang="en-AU" dirty="0"/>
              <a:t>Impaired cognitive functioning</a:t>
            </a:r>
            <a:endParaRPr lang="en-GB" dirty="0"/>
          </a:p>
          <a:p>
            <a:pPr lvl="0"/>
            <a:r>
              <a:rPr lang="en-AU" dirty="0"/>
              <a:t>Sudden or unexpected change in health status, including sensory loss.</a:t>
            </a:r>
            <a:endParaRPr lang="en-GB" dirty="0"/>
          </a:p>
          <a:p>
            <a:endParaRPr lang="en-GB" dirty="0"/>
          </a:p>
        </p:txBody>
      </p:sp>
      <p:pic>
        <p:nvPicPr>
          <p:cNvPr id="4" name="Picture 3" descr="custom_sign_with_traffic_cones_11627.png"/>
          <p:cNvPicPr/>
          <p:nvPr/>
        </p:nvPicPr>
        <p:blipFill>
          <a:blip r:embed="rId2" cstate="print"/>
          <a:stretch>
            <a:fillRect/>
          </a:stretch>
        </p:blipFill>
        <p:spPr>
          <a:xfrm>
            <a:off x="4932040" y="4869160"/>
            <a:ext cx="2914650" cy="172402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Technical </a:t>
            </a:r>
            <a:r>
              <a:rPr lang="en-GB" dirty="0" smtClean="0"/>
              <a:t>care</a:t>
            </a:r>
            <a:endParaRPr lang="en-GB" dirty="0"/>
          </a:p>
        </p:txBody>
      </p:sp>
      <p:sp>
        <p:nvSpPr>
          <p:cNvPr id="3" name="Content Placeholder 2"/>
          <p:cNvSpPr>
            <a:spLocks noGrp="1"/>
          </p:cNvSpPr>
          <p:nvPr>
            <p:ph idx="1"/>
          </p:nvPr>
        </p:nvSpPr>
        <p:spPr>
          <a:xfrm>
            <a:off x="457200" y="1600200"/>
            <a:ext cx="8229600" cy="4997152"/>
          </a:xfrm>
        </p:spPr>
        <p:txBody>
          <a:bodyPr/>
          <a:lstStyle/>
          <a:p>
            <a:pPr marL="0" indent="0">
              <a:buNone/>
            </a:pPr>
            <a:r>
              <a:rPr lang="en-AU" b="1" dirty="0"/>
              <a:t>Technical skills may refer to:</a:t>
            </a:r>
            <a:endParaRPr lang="en-GB" b="1" dirty="0"/>
          </a:p>
          <a:p>
            <a:pPr lvl="0"/>
            <a:r>
              <a:rPr lang="en-AU" dirty="0"/>
              <a:t>Simple dressing</a:t>
            </a:r>
            <a:endParaRPr lang="en-GB" dirty="0"/>
          </a:p>
          <a:p>
            <a:pPr lvl="0"/>
            <a:r>
              <a:rPr lang="en-AU" dirty="0"/>
              <a:t>Catheter care (not including insertion or removal of tubes)</a:t>
            </a:r>
            <a:endParaRPr lang="en-GB" dirty="0"/>
          </a:p>
          <a:p>
            <a:pPr lvl="0"/>
            <a:r>
              <a:rPr lang="en-AU" dirty="0"/>
              <a:t>Application of prostheses</a:t>
            </a:r>
            <a:endParaRPr lang="en-GB" dirty="0"/>
          </a:p>
          <a:p>
            <a:pPr lvl="0"/>
            <a:r>
              <a:rPr lang="en-AU" dirty="0"/>
              <a:t>Application of anti-thrombotic stockings</a:t>
            </a:r>
            <a:endParaRPr lang="en-GB" dirty="0"/>
          </a:p>
          <a:p>
            <a:pPr lvl="0"/>
            <a:r>
              <a:rPr lang="en-AU" dirty="0"/>
              <a:t>Assistance with breathing tubes (under </a:t>
            </a:r>
            <a:r>
              <a:rPr lang="en-AU" dirty="0" smtClean="0"/>
              <a:t/>
            </a:r>
            <a:br>
              <a:rPr lang="en-AU" dirty="0" smtClean="0"/>
            </a:br>
            <a:r>
              <a:rPr lang="en-AU" dirty="0" smtClean="0"/>
              <a:t>direct </a:t>
            </a:r>
            <a:r>
              <a:rPr lang="en-AU" dirty="0"/>
              <a:t>supervision of a health professional)</a:t>
            </a:r>
            <a:endParaRPr lang="en-GB" dirty="0"/>
          </a:p>
          <a:p>
            <a:pPr lvl="0"/>
            <a:r>
              <a:rPr lang="en-AU" dirty="0"/>
              <a:t>Simple eye care.</a:t>
            </a:r>
            <a:endParaRPr lang="en-GB" dirty="0"/>
          </a:p>
          <a:p>
            <a:endParaRPr lang="en-GB" dirty="0"/>
          </a:p>
        </p:txBody>
      </p:sp>
      <p:pic>
        <p:nvPicPr>
          <p:cNvPr id="4" name="Picture 3" descr="t_shirt_on_hanger_10245.png"/>
          <p:cNvPicPr/>
          <p:nvPr/>
        </p:nvPicPr>
        <p:blipFill>
          <a:blip r:embed="rId2" cstate="print"/>
          <a:stretch>
            <a:fillRect/>
          </a:stretch>
        </p:blipFill>
        <p:spPr>
          <a:xfrm>
            <a:off x="6855271" y="3284984"/>
            <a:ext cx="2038350" cy="2294890"/>
          </a:xfrm>
          <a:prstGeom prst="rect">
            <a:avLst/>
          </a:prstGeom>
        </p:spPr>
      </p:pic>
    </p:spTree>
    <p:extLst>
      <p:ext uri="{BB962C8B-B14F-4D97-AF65-F5344CB8AC3E}">
        <p14:creationId xmlns:p14="http://schemas.microsoft.com/office/powerpoint/2010/main" val="38795693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Provide personal support</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3.3 </a:t>
            </a:r>
            <a:r>
              <a:rPr lang="en-AU" sz="2800" dirty="0"/>
              <a:t>Identify and respond to routine difficulties during support routines, and report more complex problems to supervisor</a:t>
            </a:r>
            <a:endParaRPr lang="en-AU" sz="2800" dirty="0" smtClean="0">
              <a:latin typeface="+mj-lt"/>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Encountering problems with </a:t>
            </a:r>
            <a:r>
              <a:rPr lang="en-GB" dirty="0" smtClean="0"/>
              <a:t>care</a:t>
            </a:r>
            <a:endParaRPr lang="en-GB" dirty="0"/>
          </a:p>
        </p:txBody>
      </p:sp>
      <p:sp>
        <p:nvSpPr>
          <p:cNvPr id="3" name="Content Placeholder 2"/>
          <p:cNvSpPr>
            <a:spLocks noGrp="1"/>
          </p:cNvSpPr>
          <p:nvPr>
            <p:ph idx="1"/>
          </p:nvPr>
        </p:nvSpPr>
        <p:spPr/>
        <p:txBody>
          <a:bodyPr/>
          <a:lstStyle/>
          <a:p>
            <a:r>
              <a:rPr lang="en-AU" dirty="0"/>
              <a:t>You may occasionally encounter difficulty in providing support for clients; this may be because of the client’s attitude or behaviour, or because you cannot carry the tasks out for some reason. </a:t>
            </a:r>
            <a:endParaRPr lang="en-GB" dirty="0"/>
          </a:p>
          <a:p>
            <a:r>
              <a:rPr lang="en-AU" dirty="0"/>
              <a:t>Where difficulties arise, you should document what the problem is, why you are having it and how this could affect the client. You should </a:t>
            </a:r>
            <a:r>
              <a:rPr lang="en-AU" dirty="0" smtClean="0"/>
              <a:t/>
            </a:r>
            <a:br>
              <a:rPr lang="en-AU" dirty="0" smtClean="0"/>
            </a:br>
            <a:r>
              <a:rPr lang="en-AU" dirty="0" smtClean="0"/>
              <a:t>then </a:t>
            </a:r>
            <a:r>
              <a:rPr lang="en-AU" dirty="0"/>
              <a:t>consult your supervisor to </a:t>
            </a:r>
            <a:r>
              <a:rPr lang="en-AU" dirty="0" smtClean="0"/>
              <a:t/>
            </a:r>
            <a:br>
              <a:rPr lang="en-AU" dirty="0" smtClean="0"/>
            </a:br>
            <a:r>
              <a:rPr lang="en-AU" dirty="0" smtClean="0"/>
              <a:t>resolve </a:t>
            </a:r>
            <a:r>
              <a:rPr lang="en-AU" dirty="0"/>
              <a:t>the issue, in line with </a:t>
            </a:r>
            <a:r>
              <a:rPr lang="en-AU" dirty="0" smtClean="0"/>
              <a:t/>
            </a:r>
            <a:br>
              <a:rPr lang="en-AU" dirty="0" smtClean="0"/>
            </a:br>
            <a:r>
              <a:rPr lang="en-AU" dirty="0" smtClean="0"/>
              <a:t>organisational </a:t>
            </a:r>
            <a:r>
              <a:rPr lang="en-AU" dirty="0"/>
              <a:t>protocols. </a:t>
            </a:r>
            <a:endParaRPr lang="en-GB" dirty="0"/>
          </a:p>
          <a:p>
            <a:endParaRPr lang="en-GB" dirty="0"/>
          </a:p>
        </p:txBody>
      </p:sp>
      <p:pic>
        <p:nvPicPr>
          <p:cNvPr id="4" name="Picture 3" descr="getting_from_a_to_b_9235.png"/>
          <p:cNvPicPr/>
          <p:nvPr/>
        </p:nvPicPr>
        <p:blipFill>
          <a:blip r:embed="rId2" cstate="print"/>
          <a:stretch>
            <a:fillRect/>
          </a:stretch>
        </p:blipFill>
        <p:spPr>
          <a:xfrm>
            <a:off x="5940152" y="4486275"/>
            <a:ext cx="2924175" cy="2371725"/>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Provide personal support</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3.4 </a:t>
            </a:r>
            <a:r>
              <a:rPr lang="en-AU" sz="2800" dirty="0"/>
              <a:t>Identify changes in the person’s health or personal support requirements and report to supervisor</a:t>
            </a:r>
            <a:endParaRPr lang="en-AU" sz="2800" dirty="0" smtClean="0">
              <a:latin typeface="+mj-lt"/>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Changing </a:t>
            </a:r>
            <a:r>
              <a:rPr lang="en-GB" dirty="0" smtClean="0"/>
              <a:t>needs</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pPr marL="0" indent="0">
              <a:buNone/>
            </a:pPr>
            <a:r>
              <a:rPr lang="en-AU" b="1" dirty="0"/>
              <a:t>Changes to clients’ personal care requirements can be related to:</a:t>
            </a:r>
            <a:endParaRPr lang="en-GB" b="1" dirty="0"/>
          </a:p>
          <a:p>
            <a:pPr lvl="0"/>
            <a:r>
              <a:rPr lang="en-AU" dirty="0"/>
              <a:t>Sensory </a:t>
            </a:r>
            <a:r>
              <a:rPr lang="en-AU" dirty="0" smtClean="0"/>
              <a:t>difficulties</a:t>
            </a:r>
          </a:p>
          <a:p>
            <a:pPr lvl="0"/>
            <a:r>
              <a:rPr lang="en-AU" dirty="0" smtClean="0"/>
              <a:t>Mobility issues</a:t>
            </a:r>
          </a:p>
          <a:p>
            <a:pPr lvl="0"/>
            <a:r>
              <a:rPr lang="en-AU" dirty="0" smtClean="0"/>
              <a:t>New conditions</a:t>
            </a:r>
            <a:endParaRPr lang="en-AU" dirty="0"/>
          </a:p>
          <a:p>
            <a:pPr lvl="0"/>
            <a:r>
              <a:rPr lang="en-AU" dirty="0" smtClean="0"/>
              <a:t>Injuries</a:t>
            </a:r>
          </a:p>
          <a:p>
            <a:pPr lvl="0"/>
            <a:r>
              <a:rPr lang="en-AU" dirty="0" smtClean="0"/>
              <a:t>New requirements</a:t>
            </a:r>
            <a:endParaRPr lang="en-AU" dirty="0"/>
          </a:p>
          <a:p>
            <a:pPr lvl="0"/>
            <a:r>
              <a:rPr lang="en-AU" dirty="0" smtClean="0"/>
              <a:t>Worsening </a:t>
            </a:r>
            <a:r>
              <a:rPr lang="en-AU" dirty="0"/>
              <a:t>of existing </a:t>
            </a:r>
            <a:r>
              <a:rPr lang="en-AU" dirty="0" smtClean="0"/>
              <a:t>conditions</a:t>
            </a:r>
          </a:p>
          <a:p>
            <a:pPr lvl="0"/>
            <a:r>
              <a:rPr lang="en-AU" dirty="0" smtClean="0"/>
              <a:t>New </a:t>
            </a:r>
            <a:r>
              <a:rPr lang="en-AU" dirty="0"/>
              <a:t>or changed </a:t>
            </a:r>
            <a:r>
              <a:rPr lang="en-AU" dirty="0" smtClean="0"/>
              <a:t>preferences</a:t>
            </a:r>
            <a:endParaRPr lang="en-GB" dirty="0"/>
          </a:p>
        </p:txBody>
      </p:sp>
      <p:pic>
        <p:nvPicPr>
          <p:cNvPr id="2050" name="Picture 2" descr="C:\Users\Tom\Desktop\Pictures\ArtWork\running_carry_injury_13775.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32284" y="2420888"/>
            <a:ext cx="2875806" cy="32828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Health </a:t>
            </a:r>
            <a:r>
              <a:rPr lang="en-GB" dirty="0" smtClean="0"/>
              <a:t>concerns</a:t>
            </a:r>
            <a:endParaRPr lang="en-GB" dirty="0"/>
          </a:p>
        </p:txBody>
      </p:sp>
      <p:sp>
        <p:nvSpPr>
          <p:cNvPr id="3" name="Content Placeholder 2"/>
          <p:cNvSpPr>
            <a:spLocks noGrp="1"/>
          </p:cNvSpPr>
          <p:nvPr>
            <p:ph idx="1"/>
          </p:nvPr>
        </p:nvSpPr>
        <p:spPr/>
        <p:txBody>
          <a:bodyPr/>
          <a:lstStyle/>
          <a:p>
            <a:r>
              <a:rPr lang="en-AU" dirty="0"/>
              <a:t>You may identify health concerns related to individual clients through the course of your work. </a:t>
            </a:r>
            <a:endParaRPr lang="en-AU" dirty="0" smtClean="0"/>
          </a:p>
          <a:p>
            <a:r>
              <a:rPr lang="en-AU" dirty="0" smtClean="0"/>
              <a:t>Variations </a:t>
            </a:r>
            <a:r>
              <a:rPr lang="en-AU" dirty="0"/>
              <a:t>to a client’s health generally signifies that their care needs to be adapted or monitored, whereas concerns need to be addressed with the client and a supervisor.</a:t>
            </a:r>
            <a:endParaRPr lang="en-GB" dirty="0"/>
          </a:p>
          <a:p>
            <a:endParaRPr lang="en-GB" dirty="0"/>
          </a:p>
        </p:txBody>
      </p:sp>
      <p:pic>
        <p:nvPicPr>
          <p:cNvPr id="4" name="Picture 3" descr="stick_figure_sitting_bored_400_clr_6937.png"/>
          <p:cNvPicPr/>
          <p:nvPr/>
        </p:nvPicPr>
        <p:blipFill>
          <a:blip r:embed="rId2" cstate="print"/>
          <a:stretch>
            <a:fillRect/>
          </a:stretch>
        </p:blipFill>
        <p:spPr>
          <a:xfrm>
            <a:off x="5220072" y="4005064"/>
            <a:ext cx="2619375" cy="2619375"/>
          </a:xfrm>
          <a:prstGeom prst="rect">
            <a:avLst/>
          </a:prstGeom>
        </p:spPr>
      </p:pic>
    </p:spTree>
    <p:extLst>
      <p:ext uri="{BB962C8B-B14F-4D97-AF65-F5344CB8AC3E}">
        <p14:creationId xmlns:p14="http://schemas.microsoft.com/office/powerpoint/2010/main" val="239869203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Report to </a:t>
            </a:r>
            <a:r>
              <a:rPr lang="en-GB" dirty="0" smtClean="0"/>
              <a:t>supervisor</a:t>
            </a:r>
            <a:endParaRPr lang="en-GB" dirty="0"/>
          </a:p>
        </p:txBody>
      </p:sp>
      <p:sp>
        <p:nvSpPr>
          <p:cNvPr id="3" name="Content Placeholder 2"/>
          <p:cNvSpPr>
            <a:spLocks noGrp="1"/>
          </p:cNvSpPr>
          <p:nvPr>
            <p:ph idx="1"/>
          </p:nvPr>
        </p:nvSpPr>
        <p:spPr/>
        <p:txBody>
          <a:bodyPr>
            <a:normAutofit fontScale="92500" lnSpcReduction="10000"/>
          </a:bodyPr>
          <a:lstStyle/>
          <a:p>
            <a:pPr lvl="0"/>
            <a:r>
              <a:rPr lang="en-AU" dirty="0" smtClean="0"/>
              <a:t>Verbal</a:t>
            </a:r>
            <a:r>
              <a:rPr lang="en-AU" dirty="0"/>
              <a:t>:</a:t>
            </a:r>
            <a:endParaRPr lang="en-GB" dirty="0"/>
          </a:p>
          <a:p>
            <a:pPr lvl="1" fontAlgn="base">
              <a:buFont typeface="Courier New" panose="02070309020205020404" pitchFamily="49" charset="0"/>
              <a:buChar char="o"/>
            </a:pPr>
            <a:r>
              <a:rPr lang="en-AU" dirty="0"/>
              <a:t>telephone call</a:t>
            </a:r>
            <a:endParaRPr lang="en-GB" dirty="0"/>
          </a:p>
          <a:p>
            <a:pPr lvl="1" fontAlgn="base">
              <a:buFont typeface="Courier New" panose="02070309020205020404" pitchFamily="49" charset="0"/>
              <a:buChar char="o"/>
            </a:pPr>
            <a:r>
              <a:rPr lang="en-AU" dirty="0"/>
              <a:t>face-to-face</a:t>
            </a:r>
            <a:endParaRPr lang="en-GB" dirty="0"/>
          </a:p>
          <a:p>
            <a:pPr lvl="0"/>
            <a:r>
              <a:rPr lang="en-AU" dirty="0" smtClean="0"/>
              <a:t>Written</a:t>
            </a:r>
            <a:r>
              <a:rPr lang="en-AU" dirty="0"/>
              <a:t>: </a:t>
            </a:r>
            <a:endParaRPr lang="en-GB" dirty="0"/>
          </a:p>
          <a:p>
            <a:pPr lvl="1" fontAlgn="base">
              <a:buFont typeface="Courier New" panose="02070309020205020404" pitchFamily="49" charset="0"/>
              <a:buChar char="o"/>
            </a:pPr>
            <a:r>
              <a:rPr lang="en-AU" dirty="0"/>
              <a:t>reports</a:t>
            </a:r>
            <a:endParaRPr lang="en-GB" dirty="0"/>
          </a:p>
          <a:p>
            <a:pPr lvl="1" fontAlgn="base">
              <a:buFont typeface="Courier New" panose="02070309020205020404" pitchFamily="49" charset="0"/>
              <a:buChar char="o"/>
            </a:pPr>
            <a:r>
              <a:rPr lang="en-AU" dirty="0"/>
              <a:t>case notes</a:t>
            </a:r>
            <a:endParaRPr lang="en-GB" dirty="0"/>
          </a:p>
          <a:p>
            <a:pPr lvl="1" fontAlgn="base">
              <a:buFont typeface="Courier New" panose="02070309020205020404" pitchFamily="49" charset="0"/>
              <a:buChar char="o"/>
            </a:pPr>
            <a:r>
              <a:rPr lang="en-AU" dirty="0"/>
              <a:t>hazard and incident reports</a:t>
            </a:r>
            <a:endParaRPr lang="en-GB" dirty="0"/>
          </a:p>
          <a:p>
            <a:pPr lvl="1" fontAlgn="base">
              <a:buFont typeface="Courier New" panose="02070309020205020404" pitchFamily="49" charset="0"/>
              <a:buChar char="o"/>
            </a:pPr>
            <a:r>
              <a:rPr lang="en-AU" dirty="0"/>
              <a:t>care plans </a:t>
            </a:r>
            <a:endParaRPr lang="en-GB" dirty="0"/>
          </a:p>
          <a:p>
            <a:pPr lvl="1" fontAlgn="base">
              <a:buFont typeface="Courier New" panose="02070309020205020404" pitchFamily="49" charset="0"/>
              <a:buChar char="o"/>
            </a:pPr>
            <a:r>
              <a:rPr lang="en-AU" dirty="0"/>
              <a:t>notes</a:t>
            </a:r>
            <a:endParaRPr lang="en-GB" dirty="0"/>
          </a:p>
          <a:p>
            <a:pPr lvl="1" fontAlgn="base">
              <a:buFont typeface="Courier New" panose="02070309020205020404" pitchFamily="49" charset="0"/>
              <a:buChar char="o"/>
            </a:pPr>
            <a:r>
              <a:rPr lang="en-AU" dirty="0"/>
              <a:t>emails. </a:t>
            </a:r>
            <a:endParaRPr lang="en-GB" dirty="0"/>
          </a:p>
          <a:p>
            <a:endParaRPr lang="en-GB" dirty="0"/>
          </a:p>
        </p:txBody>
      </p:sp>
      <p:pic>
        <p:nvPicPr>
          <p:cNvPr id="4" name="Picture 3" descr="flipboard_discussion_pc_400_clr_4341.png"/>
          <p:cNvPicPr/>
          <p:nvPr/>
        </p:nvPicPr>
        <p:blipFill>
          <a:blip r:embed="rId2" cstate="print"/>
          <a:stretch>
            <a:fillRect/>
          </a:stretch>
        </p:blipFill>
        <p:spPr>
          <a:xfrm>
            <a:off x="5580112" y="1988840"/>
            <a:ext cx="2760970" cy="2806437"/>
          </a:xfrm>
          <a:prstGeom prst="rect">
            <a:avLst/>
          </a:prstGeom>
        </p:spPr>
      </p:pic>
    </p:spTree>
    <p:extLst>
      <p:ext uri="{BB962C8B-B14F-4D97-AF65-F5344CB8AC3E}">
        <p14:creationId xmlns:p14="http://schemas.microsoft.com/office/powerpoint/2010/main" val="37569518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Provide personal support</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3.5 </a:t>
            </a:r>
            <a:r>
              <a:rPr lang="en-AU" sz="2800" dirty="0"/>
              <a:t>Work with the person and supervisor to identify required changes to processes and aids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Equipment </a:t>
            </a:r>
            <a:r>
              <a:rPr lang="en-GB" dirty="0" smtClean="0"/>
              <a:t>changes</a:t>
            </a:r>
            <a:endParaRPr lang="en-GB" dirty="0"/>
          </a:p>
        </p:txBody>
      </p:sp>
      <p:sp>
        <p:nvSpPr>
          <p:cNvPr id="3" name="Content Placeholder 2"/>
          <p:cNvSpPr>
            <a:spLocks noGrp="1"/>
          </p:cNvSpPr>
          <p:nvPr>
            <p:ph idx="1"/>
          </p:nvPr>
        </p:nvSpPr>
        <p:spPr/>
        <p:txBody>
          <a:bodyPr>
            <a:normAutofit lnSpcReduction="10000"/>
          </a:bodyPr>
          <a:lstStyle/>
          <a:p>
            <a:r>
              <a:rPr lang="en-AU" dirty="0"/>
              <a:t>From time to time, you may identify the need to change the processes and aids used in your workplace. </a:t>
            </a:r>
            <a:endParaRPr lang="en-AU" dirty="0" smtClean="0"/>
          </a:p>
          <a:p>
            <a:r>
              <a:rPr lang="en-AU" dirty="0" smtClean="0"/>
              <a:t>In </a:t>
            </a:r>
            <a:r>
              <a:rPr lang="en-AU" dirty="0"/>
              <a:t>these instances, you will likely have to work with both clients and staff to determine a suitable adaptation. </a:t>
            </a:r>
            <a:endParaRPr lang="en-AU" dirty="0" smtClean="0"/>
          </a:p>
          <a:p>
            <a:r>
              <a:rPr lang="en-AU" dirty="0"/>
              <a:t>Many changes will be related to breakages of equipment or the need for new equipment; for example, if a hoist breaks, you will need to source another one that meets the needs of the clients. </a:t>
            </a:r>
            <a:endParaRPr lang="en-GB" dirty="0"/>
          </a:p>
          <a:p>
            <a:endParaRPr lang="en-GB" dirty="0"/>
          </a:p>
          <a:p>
            <a:endParaRPr lang="en-GB"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3E</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Provide personal support</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3.6 </a:t>
            </a:r>
            <a:r>
              <a:rPr lang="en-AU" sz="2800" dirty="0"/>
              <a:t>Maintain confidentiality, privacy and dignity of the person</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Privacy</a:t>
            </a:r>
            <a:endParaRPr lang="en-GB" dirty="0"/>
          </a:p>
        </p:txBody>
      </p:sp>
      <p:sp>
        <p:nvSpPr>
          <p:cNvPr id="3" name="Content Placeholder 2"/>
          <p:cNvSpPr>
            <a:spLocks noGrp="1"/>
          </p:cNvSpPr>
          <p:nvPr>
            <p:ph idx="1"/>
          </p:nvPr>
        </p:nvSpPr>
        <p:spPr/>
        <p:txBody>
          <a:bodyPr>
            <a:normAutofit lnSpcReduction="10000"/>
          </a:bodyPr>
          <a:lstStyle/>
          <a:p>
            <a:r>
              <a:rPr lang="en-AU" b="1" dirty="0"/>
              <a:t>Examples of how privacy should be maintained and promoted include:</a:t>
            </a:r>
            <a:endParaRPr lang="en-GB" b="1" dirty="0"/>
          </a:p>
          <a:p>
            <a:pPr lvl="0"/>
            <a:r>
              <a:rPr lang="en-AU" dirty="0"/>
              <a:t>Training all staff properly about privacy</a:t>
            </a:r>
            <a:endParaRPr lang="en-GB" dirty="0"/>
          </a:p>
          <a:p>
            <a:pPr lvl="0"/>
            <a:r>
              <a:rPr lang="en-AU" dirty="0"/>
              <a:t>Restricting access to records and information about the client to appropriate personnel </a:t>
            </a:r>
            <a:endParaRPr lang="en-GB" dirty="0"/>
          </a:p>
          <a:p>
            <a:pPr lvl="0"/>
            <a:r>
              <a:rPr lang="en-AU" dirty="0"/>
              <a:t>Respect clients’ personal relationships with others</a:t>
            </a:r>
            <a:endParaRPr lang="en-GB" dirty="0"/>
          </a:p>
          <a:p>
            <a:pPr lvl="0"/>
            <a:r>
              <a:rPr lang="en-AU" dirty="0"/>
              <a:t>Respect clients’ sexual relationships and give them relevant privacy</a:t>
            </a:r>
            <a:endParaRPr lang="en-GB" dirty="0"/>
          </a:p>
          <a:p>
            <a:pPr lvl="0"/>
            <a:r>
              <a:rPr lang="en-AU" dirty="0"/>
              <a:t>Give the client a choice in interpreters, where required</a:t>
            </a:r>
            <a:endParaRPr lang="en-GB" dirty="0"/>
          </a:p>
          <a:p>
            <a:endParaRPr lang="en-GB"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Confidentiality</a:t>
            </a:r>
            <a:endParaRPr lang="en-GB" dirty="0"/>
          </a:p>
        </p:txBody>
      </p:sp>
      <p:sp>
        <p:nvSpPr>
          <p:cNvPr id="3" name="Content Placeholder 2"/>
          <p:cNvSpPr>
            <a:spLocks noGrp="1"/>
          </p:cNvSpPr>
          <p:nvPr>
            <p:ph idx="1"/>
          </p:nvPr>
        </p:nvSpPr>
        <p:spPr/>
        <p:txBody>
          <a:bodyPr/>
          <a:lstStyle/>
          <a:p>
            <a:r>
              <a:rPr lang="en-AU" dirty="0"/>
              <a:t>Confidentiality is required by law in certain respects; the privacy of patient and client records is the most important aspect of confidentiality in the care industry. </a:t>
            </a:r>
            <a:endParaRPr lang="en-AU" dirty="0" smtClean="0"/>
          </a:p>
          <a:p>
            <a:r>
              <a:rPr lang="en-AU" dirty="0" smtClean="0"/>
              <a:t>Failure </a:t>
            </a:r>
            <a:r>
              <a:rPr lang="en-AU" dirty="0"/>
              <a:t>to maintain privacy of customer records is punishable by law and organisations can be sued by the patient. </a:t>
            </a:r>
            <a:endParaRPr lang="en-GB" dirty="0"/>
          </a:p>
          <a:p>
            <a:endParaRPr lang="en-GB" dirty="0"/>
          </a:p>
        </p:txBody>
      </p:sp>
      <p:pic>
        <p:nvPicPr>
          <p:cNvPr id="4" name="Picture 3" descr="custom_text_envelope_14100.png"/>
          <p:cNvPicPr/>
          <p:nvPr/>
        </p:nvPicPr>
        <p:blipFill>
          <a:blip r:embed="rId2" cstate="print"/>
          <a:stretch>
            <a:fillRect/>
          </a:stretch>
        </p:blipFill>
        <p:spPr>
          <a:xfrm>
            <a:off x="5004048" y="4365104"/>
            <a:ext cx="2734429" cy="2336745"/>
          </a:xfrm>
          <a:prstGeom prst="rect">
            <a:avLst/>
          </a:prstGeom>
        </p:spPr>
      </p:pic>
    </p:spTree>
    <p:extLst>
      <p:ext uri="{BB962C8B-B14F-4D97-AF65-F5344CB8AC3E}">
        <p14:creationId xmlns:p14="http://schemas.microsoft.com/office/powerpoint/2010/main" val="4221733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3F</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Complete reporting and documentation</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4.1 </a:t>
            </a:r>
            <a:r>
              <a:rPr lang="en-AU" sz="2800" dirty="0"/>
              <a:t>Comply with the organisation’s reporting requirements, including reporting observations to supervisor</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Reporting </a:t>
            </a:r>
            <a:endParaRPr lang="en-GB" dirty="0"/>
          </a:p>
        </p:txBody>
      </p:sp>
      <p:sp>
        <p:nvSpPr>
          <p:cNvPr id="3" name="Content Placeholder 2"/>
          <p:cNvSpPr>
            <a:spLocks noGrp="1"/>
          </p:cNvSpPr>
          <p:nvPr>
            <p:ph idx="1"/>
          </p:nvPr>
        </p:nvSpPr>
        <p:spPr/>
        <p:txBody>
          <a:bodyPr/>
          <a:lstStyle/>
          <a:p>
            <a:pPr marL="0" indent="0">
              <a:buNone/>
            </a:pPr>
            <a:r>
              <a:rPr lang="en-AU" b="1" dirty="0"/>
              <a:t>There are certain things that need to be reported in the care industry, such as:</a:t>
            </a:r>
            <a:endParaRPr lang="en-GB" b="1" dirty="0"/>
          </a:p>
          <a:p>
            <a:pPr lvl="0"/>
            <a:r>
              <a:rPr lang="en-AU" dirty="0"/>
              <a:t>Accidents and injuries</a:t>
            </a:r>
            <a:endParaRPr lang="en-GB" dirty="0"/>
          </a:p>
          <a:p>
            <a:pPr lvl="0"/>
            <a:r>
              <a:rPr lang="en-AU" dirty="0"/>
              <a:t>Clients’ progress</a:t>
            </a:r>
            <a:endParaRPr lang="en-GB" dirty="0"/>
          </a:p>
          <a:p>
            <a:pPr lvl="0"/>
            <a:r>
              <a:rPr lang="en-AU" dirty="0"/>
              <a:t>Medical care and medication</a:t>
            </a:r>
            <a:endParaRPr lang="en-GB" dirty="0"/>
          </a:p>
          <a:p>
            <a:pPr lvl="0"/>
            <a:r>
              <a:rPr lang="en-AU" dirty="0"/>
              <a:t>Mandatory notification.</a:t>
            </a:r>
            <a:endParaRPr lang="en-GB" dirty="0"/>
          </a:p>
          <a:p>
            <a:endParaRPr lang="en-GB" dirty="0"/>
          </a:p>
        </p:txBody>
      </p:sp>
      <p:pic>
        <p:nvPicPr>
          <p:cNvPr id="4" name="Picture 3" descr="clipboard_with_five_checkmarks_6420.png"/>
          <p:cNvPicPr/>
          <p:nvPr/>
        </p:nvPicPr>
        <p:blipFill>
          <a:blip r:embed="rId2" cstate="print"/>
          <a:stretch>
            <a:fillRect/>
          </a:stretch>
        </p:blipFill>
        <p:spPr>
          <a:xfrm>
            <a:off x="5940152" y="2636912"/>
            <a:ext cx="2844155" cy="2572122"/>
          </a:xfrm>
          <a:prstGeom prst="rect">
            <a:avLst/>
          </a:prstGeom>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Complete reporting and documentation</a:t>
            </a:r>
            <a:endParaRPr lang="en-GB" dirty="0"/>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4.2 </a:t>
            </a:r>
            <a:r>
              <a:rPr lang="en-AU" sz="2800" dirty="0"/>
              <a:t>Complete and maintain documentation according to organisation policy and protocols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Complete </a:t>
            </a:r>
            <a:r>
              <a:rPr lang="en-GB" dirty="0" smtClean="0"/>
              <a:t>documentation</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r>
              <a:rPr lang="en-AU" dirty="0"/>
              <a:t>As explained in the previous section, reports need to be completed in line with organisational specifications; this includes the formatting and how you submit it.</a:t>
            </a:r>
            <a:endParaRPr lang="en-GB" dirty="0"/>
          </a:p>
          <a:p>
            <a:r>
              <a:rPr lang="en-AU" dirty="0"/>
              <a:t>This applies to all documentation used in the workplace. </a:t>
            </a:r>
            <a:endParaRPr lang="en-AU" dirty="0" smtClean="0"/>
          </a:p>
          <a:p>
            <a:r>
              <a:rPr lang="en-AU" dirty="0" smtClean="0"/>
              <a:t>A </a:t>
            </a:r>
            <a:r>
              <a:rPr lang="en-AU" dirty="0"/>
              <a:t>uniform approach to completing documentation ensures that documentation can be easily accessed and read by everyone. </a:t>
            </a:r>
            <a:endParaRPr lang="en-GB"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Maintain </a:t>
            </a:r>
            <a:r>
              <a:rPr lang="en-GB" dirty="0" smtClean="0"/>
              <a:t>documentation</a:t>
            </a:r>
            <a:endParaRPr lang="en-GB" dirty="0"/>
          </a:p>
        </p:txBody>
      </p:sp>
      <p:sp>
        <p:nvSpPr>
          <p:cNvPr id="3" name="Content Placeholder 2"/>
          <p:cNvSpPr>
            <a:spLocks noGrp="1"/>
          </p:cNvSpPr>
          <p:nvPr>
            <p:ph idx="1"/>
          </p:nvPr>
        </p:nvSpPr>
        <p:spPr/>
        <p:txBody>
          <a:bodyPr/>
          <a:lstStyle/>
          <a:p>
            <a:r>
              <a:rPr lang="en-AU" dirty="0"/>
              <a:t>Maintaining documentation generally applies to the way information is presented and the way it is stored. </a:t>
            </a:r>
            <a:endParaRPr lang="en-AU" dirty="0" smtClean="0"/>
          </a:p>
          <a:p>
            <a:r>
              <a:rPr lang="en-AU" dirty="0" smtClean="0"/>
              <a:t>The </a:t>
            </a:r>
            <a:r>
              <a:rPr lang="en-AU" dirty="0"/>
              <a:t>previous sections have covered various elements of presenting information, in line with organisational requirements and procedure. </a:t>
            </a:r>
            <a:endParaRPr lang="en-GB" dirty="0"/>
          </a:p>
          <a:p>
            <a:endParaRPr lang="en-GB" dirty="0"/>
          </a:p>
        </p:txBody>
      </p:sp>
      <p:pic>
        <p:nvPicPr>
          <p:cNvPr id="4" name="Picture 3" descr="laptop_mail_pc_400_clr_2103.png"/>
          <p:cNvPicPr/>
          <p:nvPr/>
        </p:nvPicPr>
        <p:blipFill>
          <a:blip r:embed="rId2" cstate="print"/>
          <a:stretch>
            <a:fillRect/>
          </a:stretch>
        </p:blipFill>
        <p:spPr>
          <a:xfrm>
            <a:off x="4932040" y="4365104"/>
            <a:ext cx="3672408" cy="2435746"/>
          </a:xfrm>
          <a:prstGeom prst="rect">
            <a:avLst/>
          </a:prstGeom>
        </p:spPr>
      </p:pic>
    </p:spTree>
    <p:extLst>
      <p:ext uri="{BB962C8B-B14F-4D97-AF65-F5344CB8AC3E}">
        <p14:creationId xmlns:p14="http://schemas.microsoft.com/office/powerpoint/2010/main" val="136442434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Complete reporting and documentation</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4.3 </a:t>
            </a:r>
            <a:r>
              <a:rPr lang="en-AU" sz="2800" dirty="0"/>
              <a:t>Store information according to organisation policy and protocols</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File </a:t>
            </a:r>
            <a:r>
              <a:rPr lang="en-GB" dirty="0" smtClean="0"/>
              <a:t>information</a:t>
            </a:r>
            <a:endParaRPr lang="en-GB" dirty="0"/>
          </a:p>
        </p:txBody>
      </p:sp>
      <p:sp>
        <p:nvSpPr>
          <p:cNvPr id="3" name="Content Placeholder 2"/>
          <p:cNvSpPr>
            <a:spLocks noGrp="1"/>
          </p:cNvSpPr>
          <p:nvPr>
            <p:ph idx="1"/>
          </p:nvPr>
        </p:nvSpPr>
        <p:spPr>
          <a:xfrm>
            <a:off x="457200" y="1600200"/>
            <a:ext cx="8229600" cy="4925144"/>
          </a:xfrm>
        </p:spPr>
        <p:txBody>
          <a:bodyPr/>
          <a:lstStyle/>
          <a:p>
            <a:r>
              <a:rPr lang="en-AU" dirty="0"/>
              <a:t>As explained in the previous section, there are particular specifications made about the storage of reports, documents and information. These may be made by the law or the organisation; both should be adhered to and organisational specifications should meet legislative requirements and stipulations. </a:t>
            </a:r>
            <a:endParaRPr lang="en-GB" dirty="0"/>
          </a:p>
          <a:p>
            <a:r>
              <a:rPr lang="en-AU" dirty="0"/>
              <a:t>Anyone working in this department should </a:t>
            </a:r>
            <a:r>
              <a:rPr lang="en-AU" dirty="0" smtClean="0"/>
              <a:t/>
            </a:r>
            <a:br>
              <a:rPr lang="en-AU" dirty="0" smtClean="0"/>
            </a:br>
            <a:r>
              <a:rPr lang="en-AU" dirty="0" smtClean="0"/>
              <a:t>be </a:t>
            </a:r>
            <a:r>
              <a:rPr lang="en-AU" dirty="0"/>
              <a:t>sufficiently trained on all areas to do </a:t>
            </a:r>
            <a:r>
              <a:rPr lang="en-AU" dirty="0" smtClean="0"/>
              <a:t/>
            </a:r>
            <a:br>
              <a:rPr lang="en-AU" dirty="0" smtClean="0"/>
            </a:br>
            <a:r>
              <a:rPr lang="en-AU" dirty="0" smtClean="0"/>
              <a:t>with </a:t>
            </a:r>
            <a:r>
              <a:rPr lang="en-AU" dirty="0"/>
              <a:t>data storage, including time frames, confidentiality and data protection. </a:t>
            </a:r>
            <a:endParaRPr lang="en-GB" dirty="0"/>
          </a:p>
        </p:txBody>
      </p:sp>
      <p:pic>
        <p:nvPicPr>
          <p:cNvPr id="4" name="Picture 3" descr="office_cabinet_pull_out_files_400_clr_6687.png"/>
          <p:cNvPicPr/>
          <p:nvPr/>
        </p:nvPicPr>
        <p:blipFill>
          <a:blip r:embed="rId2" cstate="print"/>
          <a:stretch>
            <a:fillRect/>
          </a:stretch>
        </p:blipFill>
        <p:spPr>
          <a:xfrm>
            <a:off x="7123930" y="4071739"/>
            <a:ext cx="2020069" cy="2786261"/>
          </a:xfrm>
          <a:prstGeom prst="rect">
            <a:avLst/>
          </a:prstGeom>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Skills and </a:t>
            </a:r>
            <a:r>
              <a:rPr lang="en-GB" sz="4900" smtClean="0"/>
              <a:t>Knowledge Activity</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Major Activity</a:t>
            </a:r>
          </a:p>
        </p:txBody>
      </p:sp>
      <p:sp>
        <p:nvSpPr>
          <p:cNvPr id="75779" name="Content Placeholder 2"/>
          <p:cNvSpPr>
            <a:spLocks noGrp="1"/>
          </p:cNvSpPr>
          <p:nvPr>
            <p:ph idx="1"/>
          </p:nvPr>
        </p:nvSpPr>
        <p:spPr/>
        <p:txBody>
          <a:bodyPr/>
          <a:lstStyle/>
          <a:p>
            <a:r>
              <a:rPr lang="en-US" dirty="0" smtClean="0"/>
              <a:t>This activity should take anywhere between an 1-2 hours to complete and can be found at the end of your workbook.</a:t>
            </a:r>
          </a:p>
          <a:p>
            <a:pPr>
              <a:buFont typeface="Arial" charset="0"/>
              <a:buNone/>
            </a:pPr>
            <a:endParaRPr lang="en-US" dirty="0" smtClean="0"/>
          </a:p>
          <a:p>
            <a:r>
              <a:rPr lang="en-US" dirty="0" smtClean="0"/>
              <a:t>Your instructor will let you know whether they wish for you to complete it in session time or your own time.</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3043423" y="4518813"/>
            <a:ext cx="3057155" cy="2339187"/>
          </a:xfrm>
          <a:prstGeom prst="rect">
            <a:avLst/>
          </a:prstGeom>
          <a:noFill/>
          <a:ln w="9525">
            <a:noFill/>
            <a:miter lim="800000"/>
            <a:headEnd/>
            <a:tailEnd/>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smtClean="0"/>
              <a:t>Summary and Feedback</a:t>
            </a:r>
            <a:endParaRPr lang="en-CA" smtClean="0"/>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lgn="ctr">
              <a:buFont typeface="Arial" charset="0"/>
              <a:buNone/>
            </a:pPr>
            <a:endParaRPr lang="en-US" dirty="0" smtClean="0"/>
          </a:p>
          <a:p>
            <a:pPr algn="ctr">
              <a:buFont typeface="Arial" charset="0"/>
              <a:buNone/>
            </a:pPr>
            <a:endParaRPr lang="en-US" dirty="0" smtClean="0"/>
          </a:p>
          <a:p>
            <a:pPr algn="ctr">
              <a:buFont typeface="Arial" charset="0"/>
              <a:buNone/>
            </a:pPr>
            <a:r>
              <a:rPr lang="en-US" dirty="0" smtClean="0"/>
              <a:t>You have now finished the unit…</a:t>
            </a:r>
          </a:p>
          <a:p>
            <a:pPr algn="ctr">
              <a:buFont typeface="Arial" charset="0"/>
              <a:buNone/>
            </a:pPr>
            <a:endParaRPr lang="en-US" dirty="0" smtClean="0"/>
          </a:p>
          <a:p>
            <a:pPr algn="ctr">
              <a:buFont typeface="Arial" charset="0"/>
              <a:buNone/>
            </a:pPr>
            <a:r>
              <a:rPr lang="en-US" dirty="0" smtClean="0"/>
              <a:t>‘Meet personal support needs’</a:t>
            </a:r>
            <a:endParaRPr lang="en-AU" sz="2000" b="1" dirty="0" smtClean="0">
              <a:solidFill>
                <a:srgbClr val="FF0000"/>
              </a:solidFill>
            </a:endParaRPr>
          </a:p>
          <a:p>
            <a:pPr algn="r">
              <a:buFont typeface="Arial" charset="0"/>
              <a:buNone/>
            </a:pP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881</TotalTime>
  <Words>1639</Words>
  <Application>Microsoft Office PowerPoint</Application>
  <PresentationFormat>On-screen Show (4:3)</PresentationFormat>
  <Paragraphs>283</Paragraphs>
  <Slides>69</Slides>
  <Notes>41</Notes>
  <HiddenSlides>0</HiddenSlides>
  <MMClips>0</MMClips>
  <ScaleCrop>false</ScaleCrop>
  <HeadingPairs>
    <vt:vector size="4" baseType="variant">
      <vt:variant>
        <vt:lpstr>Theme</vt:lpstr>
      </vt:variant>
      <vt:variant>
        <vt:i4>1</vt:i4>
      </vt:variant>
      <vt:variant>
        <vt:lpstr>Slide Titles</vt:lpstr>
      </vt:variant>
      <vt:variant>
        <vt:i4>69</vt:i4>
      </vt:variant>
    </vt:vector>
  </HeadingPairs>
  <TitlesOfParts>
    <vt:vector size="70" baseType="lpstr">
      <vt:lpstr>Office Theme</vt:lpstr>
      <vt:lpstr>PowerPoint Presentation</vt:lpstr>
      <vt:lpstr>Housekeeping</vt:lpstr>
      <vt:lpstr>Objectives</vt:lpstr>
      <vt:lpstr>Determine personal support requirements</vt:lpstr>
      <vt:lpstr>Review the individualised plan</vt:lpstr>
      <vt:lpstr> Activity 1A  </vt:lpstr>
      <vt:lpstr>Determine personal support requirements</vt:lpstr>
      <vt:lpstr>Personal support</vt:lpstr>
      <vt:lpstr>Advanced and specific processes and aids</vt:lpstr>
      <vt:lpstr> Activity 1B  </vt:lpstr>
      <vt:lpstr>Determine personal support requirements</vt:lpstr>
      <vt:lpstr>Impact and effect of support </vt:lpstr>
      <vt:lpstr> Activity 1C  </vt:lpstr>
      <vt:lpstr>Determine personal support requirements</vt:lpstr>
      <vt:lpstr>Cultural differences and needs </vt:lpstr>
      <vt:lpstr> Activity 1D  </vt:lpstr>
      <vt:lpstr>Determine personal support requirements</vt:lpstr>
      <vt:lpstr>Tools and equipment </vt:lpstr>
      <vt:lpstr>Assist with specific daily tasks</vt:lpstr>
      <vt:lpstr> Activity 1E  </vt:lpstr>
      <vt:lpstr>Determine personal support requirements</vt:lpstr>
      <vt:lpstr>Risks</vt:lpstr>
      <vt:lpstr> Activity 1F  </vt:lpstr>
      <vt:lpstr>Maximise participation</vt:lpstr>
      <vt:lpstr>Client preferences </vt:lpstr>
      <vt:lpstr>Confirming procedures</vt:lpstr>
      <vt:lpstr> Activity 2A  </vt:lpstr>
      <vt:lpstr>Maximise participation</vt:lpstr>
      <vt:lpstr>Client participation</vt:lpstr>
      <vt:lpstr> Activity 2B  </vt:lpstr>
      <vt:lpstr>Maximise participation</vt:lpstr>
      <vt:lpstr>Providing information</vt:lpstr>
      <vt:lpstr> Activity 2C  </vt:lpstr>
      <vt:lpstr>Provide personal support</vt:lpstr>
      <vt:lpstr>Using equipment safely </vt:lpstr>
      <vt:lpstr> Activity 3A  </vt:lpstr>
      <vt:lpstr>Provide personal support</vt:lpstr>
      <vt:lpstr>Working around risks </vt:lpstr>
      <vt:lpstr>Technical care</vt:lpstr>
      <vt:lpstr> Activity 3B  </vt:lpstr>
      <vt:lpstr>Provide personal support</vt:lpstr>
      <vt:lpstr>Encountering problems with care</vt:lpstr>
      <vt:lpstr> Activity 3C  </vt:lpstr>
      <vt:lpstr>Provide personal support</vt:lpstr>
      <vt:lpstr>Changing needs</vt:lpstr>
      <vt:lpstr>Health concerns</vt:lpstr>
      <vt:lpstr>Report to supervisor</vt:lpstr>
      <vt:lpstr> Activity 3D  </vt:lpstr>
      <vt:lpstr>Provide personal support</vt:lpstr>
      <vt:lpstr>Equipment changes</vt:lpstr>
      <vt:lpstr> Activity 3E  </vt:lpstr>
      <vt:lpstr>Provide personal support</vt:lpstr>
      <vt:lpstr>Privacy</vt:lpstr>
      <vt:lpstr>Confidentiality</vt:lpstr>
      <vt:lpstr> Activity 3F  </vt:lpstr>
      <vt:lpstr>Complete reporting and documentation</vt:lpstr>
      <vt:lpstr>Reporting </vt:lpstr>
      <vt:lpstr> Activity 4A  </vt:lpstr>
      <vt:lpstr>Complete reporting and documentation</vt:lpstr>
      <vt:lpstr>Complete documentation</vt:lpstr>
      <vt:lpstr>Maintain documentation</vt:lpstr>
      <vt:lpstr> Activity 4B  </vt:lpstr>
      <vt:lpstr>Complete reporting and documentation</vt:lpstr>
      <vt:lpstr>File information</vt:lpstr>
      <vt:lpstr> Activity 4C  </vt:lpstr>
      <vt:lpstr> Skills and Knowledge Activity </vt:lpstr>
      <vt:lpstr>Major Activity</vt:lpstr>
      <vt:lpstr>Summary and Feedback</vt:lpstr>
      <vt:lpstr>Congratulations!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Tom</cp:lastModifiedBy>
  <cp:revision>244</cp:revision>
  <dcterms:created xsi:type="dcterms:W3CDTF">2011-08-26T06:48:04Z</dcterms:created>
  <dcterms:modified xsi:type="dcterms:W3CDTF">2015-09-03T15:00:27Z</dcterms:modified>
</cp:coreProperties>
</file>