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sldIdLst>
    <p:sldId id="256" r:id="rId2"/>
    <p:sldId id="258" r:id="rId3"/>
    <p:sldId id="257" r:id="rId4"/>
    <p:sldId id="279" r:id="rId5"/>
    <p:sldId id="278" r:id="rId6"/>
    <p:sldId id="272" r:id="rId7"/>
    <p:sldId id="273" r:id="rId8"/>
    <p:sldId id="260" r:id="rId9"/>
    <p:sldId id="261" r:id="rId10"/>
    <p:sldId id="263" r:id="rId11"/>
    <p:sldId id="264" r:id="rId12"/>
    <p:sldId id="276" r:id="rId13"/>
    <p:sldId id="262" r:id="rId14"/>
    <p:sldId id="277" r:id="rId15"/>
    <p:sldId id="266" r:id="rId16"/>
    <p:sldId id="275" r:id="rId17"/>
    <p:sldId id="268" r:id="rId18"/>
    <p:sldId id="274" r:id="rId19"/>
    <p:sldId id="269" r:id="rId20"/>
    <p:sldId id="270" r:id="rId21"/>
    <p:sldId id="27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1/19/2021</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7191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1/19/2021</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8731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6878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8943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1055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4020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1811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657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9458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2935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6560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1/19/2021</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3380772099"/>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2" r:id="rId6"/>
    <p:sldLayoutId id="2147483738" r:id="rId7"/>
    <p:sldLayoutId id="2147483739" r:id="rId8"/>
    <p:sldLayoutId id="2147483740" r:id="rId9"/>
    <p:sldLayoutId id="2147483741" r:id="rId10"/>
    <p:sldLayoutId id="2147483743"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7D0C70F-595D-4899-B317-AD39CE8A4687}"/>
              </a:ext>
            </a:extLst>
          </p:cNvPr>
          <p:cNvSpPr>
            <a:spLocks noGrp="1"/>
          </p:cNvSpPr>
          <p:nvPr>
            <p:ph type="ctrTitle"/>
          </p:nvPr>
        </p:nvSpPr>
        <p:spPr>
          <a:xfrm>
            <a:off x="6194716" y="739978"/>
            <a:ext cx="5334930" cy="3004145"/>
          </a:xfrm>
        </p:spPr>
        <p:txBody>
          <a:bodyPr>
            <a:noAutofit/>
          </a:bodyPr>
          <a:lstStyle/>
          <a:p>
            <a:r>
              <a:rPr lang="en-AU" sz="4800" dirty="0"/>
              <a:t>Risk Management – Asbestos Removal</a:t>
            </a:r>
          </a:p>
        </p:txBody>
      </p:sp>
      <p:sp>
        <p:nvSpPr>
          <p:cNvPr id="3" name="Subtitle 2">
            <a:extLst>
              <a:ext uri="{FF2B5EF4-FFF2-40B4-BE49-F238E27FC236}">
                <a16:creationId xmlns:a16="http://schemas.microsoft.com/office/drawing/2014/main" id="{09BDC71A-9CF9-45D7-8EB5-78A42DF21AF7}"/>
              </a:ext>
            </a:extLst>
          </p:cNvPr>
          <p:cNvSpPr>
            <a:spLocks noGrp="1"/>
          </p:cNvSpPr>
          <p:nvPr>
            <p:ph type="subTitle" idx="1"/>
          </p:nvPr>
        </p:nvSpPr>
        <p:spPr>
          <a:xfrm>
            <a:off x="6194715" y="3836197"/>
            <a:ext cx="5334931" cy="2189214"/>
          </a:xfrm>
        </p:spPr>
        <p:txBody>
          <a:bodyPr>
            <a:normAutofit/>
          </a:bodyPr>
          <a:lstStyle/>
          <a:p>
            <a:r>
              <a:rPr lang="en-AU" dirty="0"/>
              <a:t>Hazard 2 – Asbestos</a:t>
            </a:r>
          </a:p>
        </p:txBody>
      </p:sp>
      <p:sp>
        <p:nvSpPr>
          <p:cNvPr id="26" name="Freeform: Shape 25">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2A7816F-6AA0-4EFC-A2C1-9B992924F882}"/>
              </a:ext>
            </a:extLst>
          </p:cNvPr>
          <p:cNvPicPr>
            <a:picLocks noChangeAspect="1"/>
          </p:cNvPicPr>
          <p:nvPr/>
        </p:nvPicPr>
        <p:blipFill rotWithShape="1">
          <a:blip r:embed="rId2"/>
          <a:srcRect l="43751" r="-2" b="-2"/>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36" name="Freeform: Shape 35">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6483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465DF-35AB-4A65-A240-BC83DDD04E30}"/>
              </a:ext>
            </a:extLst>
          </p:cNvPr>
          <p:cNvSpPr>
            <a:spLocks noGrp="1"/>
          </p:cNvSpPr>
          <p:nvPr>
            <p:ph type="title"/>
          </p:nvPr>
        </p:nvSpPr>
        <p:spPr/>
        <p:txBody>
          <a:bodyPr/>
          <a:lstStyle/>
          <a:p>
            <a:r>
              <a:rPr lang="en-AU" dirty="0"/>
              <a:t>Risk Management – Asbestos</a:t>
            </a:r>
          </a:p>
        </p:txBody>
      </p:sp>
      <p:sp>
        <p:nvSpPr>
          <p:cNvPr id="3" name="Content Placeholder 2">
            <a:extLst>
              <a:ext uri="{FF2B5EF4-FFF2-40B4-BE49-F238E27FC236}">
                <a16:creationId xmlns:a16="http://schemas.microsoft.com/office/drawing/2014/main" id="{05EE16AD-6330-4A27-B4FC-A3E8579A13D2}"/>
              </a:ext>
            </a:extLst>
          </p:cNvPr>
          <p:cNvSpPr>
            <a:spLocks noGrp="1"/>
          </p:cNvSpPr>
          <p:nvPr>
            <p:ph idx="1"/>
          </p:nvPr>
        </p:nvSpPr>
        <p:spPr/>
        <p:txBody>
          <a:bodyPr/>
          <a:lstStyle/>
          <a:p>
            <a:r>
              <a:rPr lang="en-GB" dirty="0"/>
              <a:t>Heat stress management procedure has been developed to o provide guidelines and information for the discovery, handling and removal of materials suspected or known to contain asbestos and the safe working procedures to be adopted to prevent and minimise the risk of releasing airborne respirable asbestos fibres during these activities.</a:t>
            </a:r>
            <a:endParaRPr lang="en-AU" dirty="0"/>
          </a:p>
        </p:txBody>
      </p:sp>
    </p:spTree>
    <p:extLst>
      <p:ext uri="{BB962C8B-B14F-4D97-AF65-F5344CB8AC3E}">
        <p14:creationId xmlns:p14="http://schemas.microsoft.com/office/powerpoint/2010/main" val="1403483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48C52-26DA-4B23-A2B3-696BB61C57CC}"/>
              </a:ext>
            </a:extLst>
          </p:cNvPr>
          <p:cNvSpPr>
            <a:spLocks noGrp="1"/>
          </p:cNvSpPr>
          <p:nvPr>
            <p:ph type="title"/>
          </p:nvPr>
        </p:nvSpPr>
        <p:spPr/>
        <p:txBody>
          <a:bodyPr/>
          <a:lstStyle/>
          <a:p>
            <a:r>
              <a:rPr lang="en-AU" dirty="0"/>
              <a:t>Roles and Responsibilities</a:t>
            </a:r>
          </a:p>
        </p:txBody>
      </p:sp>
      <p:sp>
        <p:nvSpPr>
          <p:cNvPr id="3" name="Content Placeholder 2">
            <a:extLst>
              <a:ext uri="{FF2B5EF4-FFF2-40B4-BE49-F238E27FC236}">
                <a16:creationId xmlns:a16="http://schemas.microsoft.com/office/drawing/2014/main" id="{28241BF9-821B-43A6-A75F-A4EBD8520C78}"/>
              </a:ext>
            </a:extLst>
          </p:cNvPr>
          <p:cNvSpPr>
            <a:spLocks noGrp="1"/>
          </p:cNvSpPr>
          <p:nvPr>
            <p:ph idx="1"/>
          </p:nvPr>
        </p:nvSpPr>
        <p:spPr>
          <a:xfrm>
            <a:off x="838200" y="1560352"/>
            <a:ext cx="10515600" cy="4337109"/>
          </a:xfrm>
        </p:spPr>
        <p:txBody>
          <a:bodyPr>
            <a:normAutofit/>
          </a:bodyPr>
          <a:lstStyle/>
          <a:p>
            <a:r>
              <a:rPr lang="en-GB" b="1" dirty="0"/>
              <a:t>Employer/QSE Manager</a:t>
            </a:r>
            <a:r>
              <a:rPr lang="en-GB" dirty="0"/>
              <a:t> will: </a:t>
            </a:r>
          </a:p>
          <a:p>
            <a:pPr lvl="1"/>
            <a:r>
              <a:rPr lang="en-GB" dirty="0"/>
              <a:t>Conduct risk assessment and prepare plans; </a:t>
            </a:r>
          </a:p>
          <a:p>
            <a:pPr lvl="1"/>
            <a:r>
              <a:rPr lang="en-GB" dirty="0"/>
              <a:t>Ensure staff have been provided with appropriate training for the work activity; </a:t>
            </a:r>
          </a:p>
          <a:p>
            <a:pPr lvl="1"/>
            <a:r>
              <a:rPr lang="en-GB" dirty="0"/>
              <a:t>Prepare and Asbestos Control Plan for licenced removal work; </a:t>
            </a:r>
          </a:p>
          <a:p>
            <a:pPr lvl="1"/>
            <a:r>
              <a:rPr lang="en-GB" dirty="0"/>
              <a:t>Prequalify subcontractors to carry out removal work when required; </a:t>
            </a:r>
          </a:p>
          <a:p>
            <a:pPr lvl="1"/>
            <a:r>
              <a:rPr lang="en-GB" dirty="0"/>
              <a:t>Make notifications to the regulator when applicable; </a:t>
            </a:r>
          </a:p>
          <a:p>
            <a:pPr lvl="1"/>
            <a:r>
              <a:rPr lang="en-GB" dirty="0"/>
              <a:t>Ensure staff have received health assessments for conduct of removal work where required under legislation.  </a:t>
            </a:r>
          </a:p>
          <a:p>
            <a:pPr lvl="1"/>
            <a:r>
              <a:rPr lang="en-GB" dirty="0"/>
              <a:t>Develop site specific emergency procedures to manage potential emergencies associated with exposure to ACM.</a:t>
            </a:r>
          </a:p>
        </p:txBody>
      </p:sp>
    </p:spTree>
    <p:extLst>
      <p:ext uri="{BB962C8B-B14F-4D97-AF65-F5344CB8AC3E}">
        <p14:creationId xmlns:p14="http://schemas.microsoft.com/office/powerpoint/2010/main" val="2798914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48C52-26DA-4B23-A2B3-696BB61C57CC}"/>
              </a:ext>
            </a:extLst>
          </p:cNvPr>
          <p:cNvSpPr>
            <a:spLocks noGrp="1"/>
          </p:cNvSpPr>
          <p:nvPr>
            <p:ph type="title"/>
          </p:nvPr>
        </p:nvSpPr>
        <p:spPr/>
        <p:txBody>
          <a:bodyPr/>
          <a:lstStyle/>
          <a:p>
            <a:r>
              <a:rPr lang="en-AU" dirty="0"/>
              <a:t>Roles and Responsibilities</a:t>
            </a:r>
          </a:p>
        </p:txBody>
      </p:sp>
      <p:sp>
        <p:nvSpPr>
          <p:cNvPr id="3" name="Content Placeholder 2">
            <a:extLst>
              <a:ext uri="{FF2B5EF4-FFF2-40B4-BE49-F238E27FC236}">
                <a16:creationId xmlns:a16="http://schemas.microsoft.com/office/drawing/2014/main" id="{28241BF9-821B-43A6-A75F-A4EBD8520C78}"/>
              </a:ext>
            </a:extLst>
          </p:cNvPr>
          <p:cNvSpPr>
            <a:spLocks noGrp="1"/>
          </p:cNvSpPr>
          <p:nvPr>
            <p:ph idx="1"/>
          </p:nvPr>
        </p:nvSpPr>
        <p:spPr>
          <a:xfrm>
            <a:off x="838200" y="1560352"/>
            <a:ext cx="10515600" cy="4337109"/>
          </a:xfrm>
        </p:spPr>
        <p:txBody>
          <a:bodyPr>
            <a:normAutofit lnSpcReduction="10000"/>
          </a:bodyPr>
          <a:lstStyle/>
          <a:p>
            <a:r>
              <a:rPr lang="en-GB" b="1" dirty="0"/>
              <a:t>Project Manager/ supervisor </a:t>
            </a:r>
            <a:r>
              <a:rPr lang="en-GB" dirty="0"/>
              <a:t>is responsible for: </a:t>
            </a:r>
          </a:p>
          <a:p>
            <a:pPr lvl="1"/>
            <a:r>
              <a:rPr lang="en-GB" dirty="0"/>
              <a:t>Obtaining the Asbestos Register for the site or commission a competent person to investigate to identify potential ACM; </a:t>
            </a:r>
          </a:p>
          <a:p>
            <a:pPr lvl="1"/>
            <a:r>
              <a:rPr lang="en-GB" dirty="0"/>
              <a:t>Ensuring an Asbestos Control Plan has been prepared for licenced work and a SWMS for all other work involving asbestos; </a:t>
            </a:r>
          </a:p>
          <a:p>
            <a:pPr lvl="1"/>
            <a:r>
              <a:rPr lang="en-GB" dirty="0"/>
              <a:t>Ensure the notification made to the regulator is on site if applicable </a:t>
            </a:r>
          </a:p>
          <a:p>
            <a:pPr lvl="1"/>
            <a:r>
              <a:rPr lang="en-GB" dirty="0"/>
              <a:t>Ensure an Asbestos Removal Supervisor is readily available or present when the licenced work is being carried out; </a:t>
            </a:r>
          </a:p>
          <a:p>
            <a:pPr lvl="1"/>
            <a:r>
              <a:rPr lang="en-GB" dirty="0"/>
              <a:t>Limiting access to the work area and ensuring the barricades and signs are in place; </a:t>
            </a:r>
          </a:p>
          <a:p>
            <a:pPr lvl="1"/>
            <a:r>
              <a:rPr lang="en-GB" dirty="0"/>
              <a:t>Implement controls that are consistent with the hierarchy of control and ensuring appropriate procedures are followed according to legislation.</a:t>
            </a:r>
          </a:p>
        </p:txBody>
      </p:sp>
    </p:spTree>
    <p:extLst>
      <p:ext uri="{BB962C8B-B14F-4D97-AF65-F5344CB8AC3E}">
        <p14:creationId xmlns:p14="http://schemas.microsoft.com/office/powerpoint/2010/main" val="171895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48C52-26DA-4B23-A2B3-696BB61C57CC}"/>
              </a:ext>
            </a:extLst>
          </p:cNvPr>
          <p:cNvSpPr>
            <a:spLocks noGrp="1"/>
          </p:cNvSpPr>
          <p:nvPr>
            <p:ph type="title"/>
          </p:nvPr>
        </p:nvSpPr>
        <p:spPr/>
        <p:txBody>
          <a:bodyPr/>
          <a:lstStyle/>
          <a:p>
            <a:r>
              <a:rPr lang="en-AU" dirty="0"/>
              <a:t>Roles and Responsibilities</a:t>
            </a:r>
          </a:p>
        </p:txBody>
      </p:sp>
      <p:sp>
        <p:nvSpPr>
          <p:cNvPr id="3" name="Content Placeholder 2">
            <a:extLst>
              <a:ext uri="{FF2B5EF4-FFF2-40B4-BE49-F238E27FC236}">
                <a16:creationId xmlns:a16="http://schemas.microsoft.com/office/drawing/2014/main" id="{28241BF9-821B-43A6-A75F-A4EBD8520C78}"/>
              </a:ext>
            </a:extLst>
          </p:cNvPr>
          <p:cNvSpPr>
            <a:spLocks noGrp="1"/>
          </p:cNvSpPr>
          <p:nvPr>
            <p:ph idx="1"/>
          </p:nvPr>
        </p:nvSpPr>
        <p:spPr>
          <a:xfrm>
            <a:off x="838200" y="1560352"/>
            <a:ext cx="10515600" cy="4337109"/>
          </a:xfrm>
        </p:spPr>
        <p:txBody>
          <a:bodyPr>
            <a:normAutofit/>
          </a:bodyPr>
          <a:lstStyle/>
          <a:p>
            <a:r>
              <a:rPr lang="en-GB" b="1" dirty="0"/>
              <a:t>Workers</a:t>
            </a:r>
            <a:r>
              <a:rPr lang="en-GB" dirty="0"/>
              <a:t> must: </a:t>
            </a:r>
          </a:p>
          <a:p>
            <a:pPr lvl="1"/>
            <a:r>
              <a:rPr lang="en-GB" dirty="0"/>
              <a:t>Not conduct any work involving asbestos without first having the appropriate training; </a:t>
            </a:r>
          </a:p>
          <a:p>
            <a:pPr lvl="1"/>
            <a:r>
              <a:rPr lang="en-GB" dirty="0"/>
              <a:t>Follow workplace procedures to ensure compliance with legislation is maintained; </a:t>
            </a:r>
          </a:p>
          <a:p>
            <a:pPr lvl="1"/>
            <a:r>
              <a:rPr lang="en-GB" dirty="0"/>
              <a:t>Complete tracking certificates correctly; </a:t>
            </a:r>
          </a:p>
          <a:p>
            <a:pPr lvl="1"/>
            <a:r>
              <a:rPr lang="en-GB" dirty="0"/>
              <a:t>Wear the RPE you have been fit tested for with a clean-shaven face</a:t>
            </a:r>
            <a:endParaRPr lang="en-AU" dirty="0"/>
          </a:p>
        </p:txBody>
      </p:sp>
    </p:spTree>
    <p:extLst>
      <p:ext uri="{BB962C8B-B14F-4D97-AF65-F5344CB8AC3E}">
        <p14:creationId xmlns:p14="http://schemas.microsoft.com/office/powerpoint/2010/main" val="104581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6EF23-0213-4B8B-8C69-F16A3160C167}"/>
              </a:ext>
            </a:extLst>
          </p:cNvPr>
          <p:cNvSpPr>
            <a:spLocks noGrp="1"/>
          </p:cNvSpPr>
          <p:nvPr>
            <p:ph type="title"/>
          </p:nvPr>
        </p:nvSpPr>
        <p:spPr/>
        <p:txBody>
          <a:bodyPr/>
          <a:lstStyle/>
          <a:p>
            <a:r>
              <a:rPr lang="en-AU" dirty="0"/>
              <a:t>Licencing Requirements</a:t>
            </a:r>
          </a:p>
        </p:txBody>
      </p:sp>
      <p:sp>
        <p:nvSpPr>
          <p:cNvPr id="3" name="Content Placeholder 2">
            <a:extLst>
              <a:ext uri="{FF2B5EF4-FFF2-40B4-BE49-F238E27FC236}">
                <a16:creationId xmlns:a16="http://schemas.microsoft.com/office/drawing/2014/main" id="{F617A7C8-BFCC-46BC-8B74-2147A84D2B5B}"/>
              </a:ext>
            </a:extLst>
          </p:cNvPr>
          <p:cNvSpPr>
            <a:spLocks noGrp="1"/>
          </p:cNvSpPr>
          <p:nvPr>
            <p:ph idx="1"/>
          </p:nvPr>
        </p:nvSpPr>
        <p:spPr/>
        <p:txBody>
          <a:bodyPr>
            <a:normAutofit/>
          </a:bodyPr>
          <a:lstStyle/>
          <a:p>
            <a:r>
              <a:rPr lang="en-GB" dirty="0"/>
              <a:t>WHS Regulation 458 requires a PCBU who commissions the removal of asbestos at the workplace to ensure the asbestos removal work is carried out by a licensed asbestos removalist who is appropriately licensed to carry out the work, unless specified in the WHS Regulations that a licence is not required.</a:t>
            </a:r>
          </a:p>
          <a:p>
            <a:r>
              <a:rPr lang="en-GB" dirty="0"/>
              <a:t>There are two types of licences: Class A and Class B. The type of licence required will depend on the type and quantity of asbestos or ACM that is being removed at a workplace</a:t>
            </a:r>
            <a:endParaRPr lang="en-AU" dirty="0"/>
          </a:p>
        </p:txBody>
      </p:sp>
    </p:spTree>
    <p:extLst>
      <p:ext uri="{BB962C8B-B14F-4D97-AF65-F5344CB8AC3E}">
        <p14:creationId xmlns:p14="http://schemas.microsoft.com/office/powerpoint/2010/main" val="3816808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0810A-8E8B-47AD-9F5F-BF5CA428D8A2}"/>
              </a:ext>
            </a:extLst>
          </p:cNvPr>
          <p:cNvSpPr>
            <a:spLocks noGrp="1"/>
          </p:cNvSpPr>
          <p:nvPr>
            <p:ph type="title"/>
          </p:nvPr>
        </p:nvSpPr>
        <p:spPr/>
        <p:txBody>
          <a:bodyPr/>
          <a:lstStyle/>
          <a:p>
            <a:r>
              <a:rPr lang="en-AU" dirty="0"/>
              <a:t>Licencing Requirements</a:t>
            </a:r>
          </a:p>
        </p:txBody>
      </p:sp>
      <p:graphicFrame>
        <p:nvGraphicFramePr>
          <p:cNvPr id="4" name="Table 4">
            <a:extLst>
              <a:ext uri="{FF2B5EF4-FFF2-40B4-BE49-F238E27FC236}">
                <a16:creationId xmlns:a16="http://schemas.microsoft.com/office/drawing/2014/main" id="{1445FE46-6AAC-4BB7-ADDF-7A240DFE7BB7}"/>
              </a:ext>
            </a:extLst>
          </p:cNvPr>
          <p:cNvGraphicFramePr>
            <a:graphicFrameLocks noGrp="1"/>
          </p:cNvGraphicFramePr>
          <p:nvPr>
            <p:ph idx="1"/>
            <p:extLst>
              <p:ext uri="{D42A27DB-BD31-4B8C-83A1-F6EECF244321}">
                <p14:modId xmlns:p14="http://schemas.microsoft.com/office/powerpoint/2010/main" val="2863096695"/>
              </p:ext>
            </p:extLst>
          </p:nvPr>
        </p:nvGraphicFramePr>
        <p:xfrm>
          <a:off x="1005980" y="1406176"/>
          <a:ext cx="10515600" cy="4104430"/>
        </p:xfrm>
        <a:graphic>
          <a:graphicData uri="http://schemas.openxmlformats.org/drawingml/2006/table">
            <a:tbl>
              <a:tblPr firstRow="1" bandRow="1">
                <a:tableStyleId>{5C22544A-7EE6-4342-B048-85BDC9FD1C3A}</a:tableStyleId>
              </a:tblPr>
              <a:tblGrid>
                <a:gridCol w="1351326">
                  <a:extLst>
                    <a:ext uri="{9D8B030D-6E8A-4147-A177-3AD203B41FA5}">
                      <a16:colId xmlns:a16="http://schemas.microsoft.com/office/drawing/2014/main" val="3674775555"/>
                    </a:ext>
                  </a:extLst>
                </a:gridCol>
                <a:gridCol w="9164274">
                  <a:extLst>
                    <a:ext uri="{9D8B030D-6E8A-4147-A177-3AD203B41FA5}">
                      <a16:colId xmlns:a16="http://schemas.microsoft.com/office/drawing/2014/main" val="3228286286"/>
                    </a:ext>
                  </a:extLst>
                </a:gridCol>
              </a:tblGrid>
              <a:tr h="228025">
                <a:tc>
                  <a:txBody>
                    <a:bodyPr/>
                    <a:lstStyle/>
                    <a:p>
                      <a:r>
                        <a:rPr lang="en-AU" sz="1000" dirty="0"/>
                        <a:t>Type of Licence</a:t>
                      </a:r>
                    </a:p>
                  </a:txBody>
                  <a:tcPr/>
                </a:tc>
                <a:tc>
                  <a:txBody>
                    <a:bodyPr/>
                    <a:lstStyle/>
                    <a:p>
                      <a:endParaRPr lang="en-AU" sz="1000"/>
                    </a:p>
                  </a:txBody>
                  <a:tcPr/>
                </a:tc>
                <a:extLst>
                  <a:ext uri="{0D108BD9-81ED-4DB2-BD59-A6C34878D82A}">
                    <a16:rowId xmlns:a16="http://schemas.microsoft.com/office/drawing/2014/main" val="2607276604"/>
                  </a:ext>
                </a:extLst>
              </a:tr>
              <a:tr h="828435">
                <a:tc>
                  <a:txBody>
                    <a:bodyPr/>
                    <a:lstStyle/>
                    <a:p>
                      <a:r>
                        <a:rPr lang="en-AU" sz="1200" dirty="0"/>
                        <a:t>Class A</a:t>
                      </a:r>
                    </a:p>
                  </a:txBody>
                  <a:tcPr/>
                </a:tc>
                <a:tc>
                  <a:txBody>
                    <a:bodyPr/>
                    <a:lstStyle/>
                    <a:p>
                      <a:r>
                        <a:rPr lang="en-AU" sz="1200" dirty="0"/>
                        <a:t>C</a:t>
                      </a:r>
                      <a:r>
                        <a:rPr lang="en-GB" sz="1200" dirty="0"/>
                        <a:t>an remove any amount or quantity of asbestos or ACM, including: </a:t>
                      </a:r>
                    </a:p>
                    <a:p>
                      <a:pPr marL="171450" indent="-171450">
                        <a:buFont typeface="Arial" panose="020B0604020202020204" pitchFamily="34" charset="0"/>
                        <a:buChar char="•"/>
                      </a:pPr>
                      <a:r>
                        <a:rPr lang="en-GB" sz="1200" dirty="0"/>
                        <a:t>Any amount of friable asbestos or ACM </a:t>
                      </a:r>
                    </a:p>
                    <a:p>
                      <a:pPr marL="171450" indent="-171450">
                        <a:buFont typeface="Arial" panose="020B0604020202020204" pitchFamily="34" charset="0"/>
                        <a:buChar char="•"/>
                      </a:pPr>
                      <a:r>
                        <a:rPr lang="en-GB" sz="1200" dirty="0"/>
                        <a:t>Any amount of ACD </a:t>
                      </a:r>
                    </a:p>
                    <a:p>
                      <a:pPr marL="171450" indent="-171450">
                        <a:buFont typeface="Arial" panose="020B0604020202020204" pitchFamily="34" charset="0"/>
                        <a:buChar char="•"/>
                      </a:pPr>
                      <a:r>
                        <a:rPr lang="en-GB" sz="1200" dirty="0"/>
                        <a:t>Any amount of non-friable asbestos or ACM</a:t>
                      </a:r>
                      <a:endParaRPr lang="en-AU" sz="1200" dirty="0"/>
                    </a:p>
                  </a:txBody>
                  <a:tcPr/>
                </a:tc>
                <a:extLst>
                  <a:ext uri="{0D108BD9-81ED-4DB2-BD59-A6C34878D82A}">
                    <a16:rowId xmlns:a16="http://schemas.microsoft.com/office/drawing/2014/main" val="740638607"/>
                  </a:ext>
                </a:extLst>
              </a:tr>
              <a:tr h="1582393">
                <a:tc>
                  <a:txBody>
                    <a:bodyPr/>
                    <a:lstStyle/>
                    <a:p>
                      <a:r>
                        <a:rPr lang="en-AU" sz="1200" dirty="0"/>
                        <a:t>Class B</a:t>
                      </a:r>
                    </a:p>
                  </a:txBody>
                  <a:tcPr/>
                </a:tc>
                <a:tc>
                  <a:txBody>
                    <a:bodyPr/>
                    <a:lstStyle/>
                    <a:p>
                      <a:r>
                        <a:rPr lang="en-GB" sz="1200" dirty="0"/>
                        <a:t>Can remove: </a:t>
                      </a:r>
                    </a:p>
                    <a:p>
                      <a:pPr marL="171450" indent="-171450">
                        <a:buFont typeface="Arial" panose="020B0604020202020204" pitchFamily="34" charset="0"/>
                        <a:buChar char="•"/>
                      </a:pPr>
                      <a:r>
                        <a:rPr lang="en-GB" sz="1200" dirty="0"/>
                        <a:t>Any amount of non-friable asbestos or ACM (Note: A Class B licence is required for removal of more than 10m² of non-friable asbestos or ACM  but the licence holder can also remove ACD associated with removal of up to 10m² of non-friable asbestos or ACM) </a:t>
                      </a:r>
                    </a:p>
                    <a:p>
                      <a:pPr marL="171450" indent="-171450">
                        <a:buFont typeface="Arial" panose="020B0604020202020204" pitchFamily="34" charset="0"/>
                        <a:buChar char="•"/>
                      </a:pPr>
                      <a:r>
                        <a:rPr lang="en-GB" sz="1200" dirty="0"/>
                        <a:t>ACD associated with the removal of non-friable asbestos or ACM. (Note: A Class B licence is required for the removal of ACD associated with the removal of more than 10m² of non-friable asbestos or ACM but the licence holder can also remove ACD associated with removal of up to 10m² of non-friable asbestos or ACM) </a:t>
                      </a:r>
                      <a:endParaRPr lang="en-AU" sz="1200" dirty="0"/>
                    </a:p>
                  </a:txBody>
                  <a:tcPr/>
                </a:tc>
                <a:extLst>
                  <a:ext uri="{0D108BD9-81ED-4DB2-BD59-A6C34878D82A}">
                    <a16:rowId xmlns:a16="http://schemas.microsoft.com/office/drawing/2014/main" val="3375557637"/>
                  </a:ext>
                </a:extLst>
              </a:tr>
              <a:tr h="1449762">
                <a:tc>
                  <a:txBody>
                    <a:bodyPr/>
                    <a:lstStyle/>
                    <a:p>
                      <a:r>
                        <a:rPr lang="en-AU" sz="1200" dirty="0"/>
                        <a:t>No Licence Required </a:t>
                      </a:r>
                    </a:p>
                  </a:txBody>
                  <a:tcPr/>
                </a:tc>
                <a:tc>
                  <a:txBody>
                    <a:bodyPr/>
                    <a:lstStyle/>
                    <a:p>
                      <a:r>
                        <a:rPr lang="en-GB" sz="1200" dirty="0"/>
                        <a:t>Can remove: </a:t>
                      </a:r>
                    </a:p>
                    <a:p>
                      <a:pPr marL="171450" indent="-171450">
                        <a:buFont typeface="Arial" panose="020B0604020202020204" pitchFamily="34" charset="0"/>
                        <a:buChar char="•"/>
                      </a:pPr>
                      <a:r>
                        <a:rPr lang="en-GB" sz="1200" dirty="0"/>
                        <a:t>Up to 10 m² of non-friable asbestos or ACM </a:t>
                      </a:r>
                    </a:p>
                    <a:p>
                      <a:pPr marL="171450" indent="-171450">
                        <a:buFont typeface="Arial" panose="020B0604020202020204" pitchFamily="34" charset="0"/>
                        <a:buChar char="•"/>
                      </a:pPr>
                      <a:r>
                        <a:rPr lang="en-GB" sz="1200" dirty="0"/>
                        <a:t>ACD that is: </a:t>
                      </a:r>
                    </a:p>
                    <a:p>
                      <a:pPr marL="628650" lvl="1" indent="-171450">
                        <a:buFont typeface="Arial" panose="020B0604020202020204" pitchFamily="34" charset="0"/>
                        <a:buChar char="•"/>
                      </a:pPr>
                      <a:r>
                        <a:rPr lang="en-GB" sz="1200" dirty="0"/>
                        <a:t>Associated with the removal of less than 10 m² of non-friable asbestos or ACM </a:t>
                      </a:r>
                    </a:p>
                    <a:p>
                      <a:pPr marL="628650" lvl="1" indent="-171450">
                        <a:buFont typeface="Arial" panose="020B0604020202020204" pitchFamily="34" charset="0"/>
                        <a:buChar char="•"/>
                      </a:pPr>
                      <a:r>
                        <a:rPr lang="en-GB" sz="1200" dirty="0"/>
                        <a:t>Not associated with the removal of friable or non-friable asbestos and is only a minor contamination. </a:t>
                      </a:r>
                      <a:endParaRPr lang="en-AU" sz="1200" dirty="0"/>
                    </a:p>
                  </a:txBody>
                  <a:tcPr/>
                </a:tc>
                <a:extLst>
                  <a:ext uri="{0D108BD9-81ED-4DB2-BD59-A6C34878D82A}">
                    <a16:rowId xmlns:a16="http://schemas.microsoft.com/office/drawing/2014/main" val="1973528202"/>
                  </a:ext>
                </a:extLst>
              </a:tr>
            </a:tbl>
          </a:graphicData>
        </a:graphic>
      </p:graphicFrame>
    </p:spTree>
    <p:extLst>
      <p:ext uri="{BB962C8B-B14F-4D97-AF65-F5344CB8AC3E}">
        <p14:creationId xmlns:p14="http://schemas.microsoft.com/office/powerpoint/2010/main" val="677617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97728-9ED8-492A-B01C-DDE3CE6A8374}"/>
              </a:ext>
            </a:extLst>
          </p:cNvPr>
          <p:cNvSpPr>
            <a:spLocks noGrp="1"/>
          </p:cNvSpPr>
          <p:nvPr>
            <p:ph type="title"/>
          </p:nvPr>
        </p:nvSpPr>
        <p:spPr/>
        <p:txBody>
          <a:bodyPr/>
          <a:lstStyle/>
          <a:p>
            <a:r>
              <a:rPr lang="en-AU" dirty="0"/>
              <a:t>Hazard Identification &amp; Assessment</a:t>
            </a:r>
          </a:p>
        </p:txBody>
      </p:sp>
      <p:sp>
        <p:nvSpPr>
          <p:cNvPr id="3" name="Content Placeholder 2">
            <a:extLst>
              <a:ext uri="{FF2B5EF4-FFF2-40B4-BE49-F238E27FC236}">
                <a16:creationId xmlns:a16="http://schemas.microsoft.com/office/drawing/2014/main" id="{9E87F423-3EBA-458C-9148-08B2575065D9}"/>
              </a:ext>
            </a:extLst>
          </p:cNvPr>
          <p:cNvSpPr>
            <a:spLocks noGrp="1"/>
          </p:cNvSpPr>
          <p:nvPr>
            <p:ph idx="1"/>
          </p:nvPr>
        </p:nvSpPr>
        <p:spPr>
          <a:xfrm>
            <a:off x="838200" y="1434517"/>
            <a:ext cx="10515600" cy="4580389"/>
          </a:xfrm>
        </p:spPr>
        <p:txBody>
          <a:bodyPr>
            <a:normAutofit/>
          </a:bodyPr>
          <a:lstStyle/>
          <a:p>
            <a:r>
              <a:rPr lang="en-GB" dirty="0"/>
              <a:t>An asbestos removalist should consider not only the direct hazards that are associated with the asbestos removal work but also those hazards related to the work activity and the work environment (for example, demolition or construction) </a:t>
            </a:r>
            <a:endParaRPr lang="en-AU" dirty="0"/>
          </a:p>
        </p:txBody>
      </p:sp>
    </p:spTree>
    <p:extLst>
      <p:ext uri="{BB962C8B-B14F-4D97-AF65-F5344CB8AC3E}">
        <p14:creationId xmlns:p14="http://schemas.microsoft.com/office/powerpoint/2010/main" val="2982374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66961-4A68-49F8-AE86-7B364E928989}"/>
              </a:ext>
            </a:extLst>
          </p:cNvPr>
          <p:cNvSpPr>
            <a:spLocks noGrp="1"/>
          </p:cNvSpPr>
          <p:nvPr>
            <p:ph type="title"/>
          </p:nvPr>
        </p:nvSpPr>
        <p:spPr/>
        <p:txBody>
          <a:bodyPr/>
          <a:lstStyle/>
          <a:p>
            <a:r>
              <a:rPr lang="en-AU" dirty="0"/>
              <a:t>Hazard Identification &amp; Assessment</a:t>
            </a:r>
          </a:p>
        </p:txBody>
      </p:sp>
      <p:sp>
        <p:nvSpPr>
          <p:cNvPr id="3" name="Content Placeholder 2">
            <a:extLst>
              <a:ext uri="{FF2B5EF4-FFF2-40B4-BE49-F238E27FC236}">
                <a16:creationId xmlns:a16="http://schemas.microsoft.com/office/drawing/2014/main" id="{CFD184EF-B90F-4EE1-BE4B-E393A9F6C939}"/>
              </a:ext>
            </a:extLst>
          </p:cNvPr>
          <p:cNvSpPr>
            <a:spLocks noGrp="1"/>
          </p:cNvSpPr>
          <p:nvPr>
            <p:ph idx="1"/>
          </p:nvPr>
        </p:nvSpPr>
        <p:spPr/>
        <p:txBody>
          <a:bodyPr>
            <a:normAutofit fontScale="62500" lnSpcReduction="20000"/>
          </a:bodyPr>
          <a:lstStyle/>
          <a:p>
            <a:r>
              <a:rPr lang="en-GB" b="1" dirty="0"/>
              <a:t>Confined spaces </a:t>
            </a:r>
          </a:p>
          <a:p>
            <a:pPr lvl="1"/>
            <a:r>
              <a:rPr lang="en-GB" dirty="0"/>
              <a:t>Removing asbestos in a confined space should only be undertaken where it is not possible to avoid doing work in that space. A safe system of work should be developed for inclusion in the management plan or removal control plan. </a:t>
            </a:r>
          </a:p>
          <a:p>
            <a:r>
              <a:rPr lang="en-GB" b="1" dirty="0"/>
              <a:t>Falls</a:t>
            </a:r>
            <a:r>
              <a:rPr lang="en-GB" dirty="0"/>
              <a:t> </a:t>
            </a:r>
          </a:p>
          <a:p>
            <a:pPr lvl="1"/>
            <a:r>
              <a:rPr lang="en-GB" dirty="0"/>
              <a:t>Work at heights should not be undertaken the work can be performed on the ground, if asbestos removal work must be undertaken at height, the WHS Regulations apply.  </a:t>
            </a:r>
          </a:p>
          <a:p>
            <a:r>
              <a:rPr lang="en-GB" b="1" dirty="0"/>
              <a:t>Heat Stress </a:t>
            </a:r>
          </a:p>
          <a:p>
            <a:pPr lvl="1"/>
            <a:r>
              <a:rPr lang="en-GB" dirty="0"/>
              <a:t>Heat related hazards can be created by the restrictions imposed on the workers while wearing asbestos removal PPE. Control measures could include: </a:t>
            </a:r>
          </a:p>
          <a:p>
            <a:pPr lvl="2"/>
            <a:r>
              <a:rPr lang="en-GB" dirty="0"/>
              <a:t>Selection of appropriate PPE fitted to reduce the build-up of heat </a:t>
            </a:r>
          </a:p>
          <a:p>
            <a:pPr lvl="2"/>
            <a:r>
              <a:rPr lang="en-GB" dirty="0"/>
              <a:t>Cool cotton underclothing </a:t>
            </a:r>
          </a:p>
          <a:p>
            <a:pPr lvl="2"/>
            <a:r>
              <a:rPr lang="en-GB" dirty="0"/>
              <a:t>Scheduling of appropriate work breaks </a:t>
            </a:r>
          </a:p>
          <a:p>
            <a:pPr lvl="2"/>
            <a:r>
              <a:rPr lang="en-GB" dirty="0"/>
              <a:t>Job rotation </a:t>
            </a:r>
          </a:p>
          <a:p>
            <a:pPr lvl="2"/>
            <a:r>
              <a:rPr lang="en-GB" dirty="0"/>
              <a:t>Cool drinks readily available </a:t>
            </a:r>
          </a:p>
          <a:p>
            <a:pPr lvl="2"/>
            <a:r>
              <a:rPr lang="en-GB" dirty="0"/>
              <a:t>Providing shade where possible </a:t>
            </a:r>
          </a:p>
          <a:p>
            <a:pPr lvl="2"/>
            <a:r>
              <a:rPr lang="en-GB" dirty="0"/>
              <a:t>Education of workers regarding heat stress risks and controls. </a:t>
            </a:r>
            <a:endParaRPr lang="en-AU" dirty="0"/>
          </a:p>
        </p:txBody>
      </p:sp>
    </p:spTree>
    <p:extLst>
      <p:ext uri="{BB962C8B-B14F-4D97-AF65-F5344CB8AC3E}">
        <p14:creationId xmlns:p14="http://schemas.microsoft.com/office/powerpoint/2010/main" val="3697257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159FD-D067-4FA8-AC8F-7344F94312FE}"/>
              </a:ext>
            </a:extLst>
          </p:cNvPr>
          <p:cNvSpPr>
            <a:spLocks noGrp="1"/>
          </p:cNvSpPr>
          <p:nvPr>
            <p:ph type="title"/>
          </p:nvPr>
        </p:nvSpPr>
        <p:spPr/>
        <p:txBody>
          <a:bodyPr/>
          <a:lstStyle/>
          <a:p>
            <a:r>
              <a:rPr lang="en-AU" dirty="0"/>
              <a:t>Hazard Identification &amp; Assessment</a:t>
            </a:r>
          </a:p>
        </p:txBody>
      </p:sp>
      <p:sp>
        <p:nvSpPr>
          <p:cNvPr id="3" name="Content Placeholder 2">
            <a:extLst>
              <a:ext uri="{FF2B5EF4-FFF2-40B4-BE49-F238E27FC236}">
                <a16:creationId xmlns:a16="http://schemas.microsoft.com/office/drawing/2014/main" id="{B8133DEC-3143-436E-98A5-13B639B7C135}"/>
              </a:ext>
            </a:extLst>
          </p:cNvPr>
          <p:cNvSpPr>
            <a:spLocks noGrp="1"/>
          </p:cNvSpPr>
          <p:nvPr>
            <p:ph idx="1"/>
          </p:nvPr>
        </p:nvSpPr>
        <p:spPr>
          <a:xfrm>
            <a:off x="838200" y="1568740"/>
            <a:ext cx="10515600" cy="4303553"/>
          </a:xfrm>
        </p:spPr>
        <p:txBody>
          <a:bodyPr>
            <a:normAutofit/>
          </a:bodyPr>
          <a:lstStyle/>
          <a:p>
            <a:r>
              <a:rPr lang="en-GB" b="1" dirty="0"/>
              <a:t>Electrical equipment </a:t>
            </a:r>
          </a:p>
          <a:p>
            <a:pPr lvl="1"/>
            <a:r>
              <a:rPr lang="en-GB" dirty="0"/>
              <a:t>When undertaking asbestos removal work, the risk associated with electrical equipment should be controlled. </a:t>
            </a:r>
          </a:p>
          <a:p>
            <a:pPr lvl="1"/>
            <a:r>
              <a:rPr lang="en-GB" dirty="0"/>
              <a:t>Electrical equipment in the work area should be removed or de-energised. </a:t>
            </a:r>
          </a:p>
          <a:p>
            <a:pPr lvl="2"/>
            <a:r>
              <a:rPr lang="en-GB" dirty="0"/>
              <a:t>De-energised equipment must be secured to prevent inadvertent re-energising. </a:t>
            </a:r>
          </a:p>
          <a:p>
            <a:pPr lvl="1"/>
            <a:r>
              <a:rPr lang="en-GB" dirty="0"/>
              <a:t>All portable electrical equipment, including flexible leads should comply with AS/NZS 3012:2003 Electrical installations-construction and demolition sites</a:t>
            </a:r>
          </a:p>
        </p:txBody>
      </p:sp>
    </p:spTree>
    <p:extLst>
      <p:ext uri="{BB962C8B-B14F-4D97-AF65-F5344CB8AC3E}">
        <p14:creationId xmlns:p14="http://schemas.microsoft.com/office/powerpoint/2010/main" val="20775729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A23EF-43CB-449E-9473-222C0CA24617}"/>
              </a:ext>
            </a:extLst>
          </p:cNvPr>
          <p:cNvSpPr>
            <a:spLocks noGrp="1"/>
          </p:cNvSpPr>
          <p:nvPr>
            <p:ph type="title"/>
          </p:nvPr>
        </p:nvSpPr>
        <p:spPr/>
        <p:txBody>
          <a:bodyPr/>
          <a:lstStyle/>
          <a:p>
            <a:r>
              <a:rPr lang="en-AU" dirty="0"/>
              <a:t>Control Measures - Warning Signs</a:t>
            </a:r>
          </a:p>
        </p:txBody>
      </p:sp>
      <p:sp>
        <p:nvSpPr>
          <p:cNvPr id="3" name="Content Placeholder 2">
            <a:extLst>
              <a:ext uri="{FF2B5EF4-FFF2-40B4-BE49-F238E27FC236}">
                <a16:creationId xmlns:a16="http://schemas.microsoft.com/office/drawing/2014/main" id="{81083523-8E7B-4612-8954-E64123DA6B88}"/>
              </a:ext>
            </a:extLst>
          </p:cNvPr>
          <p:cNvSpPr>
            <a:spLocks noGrp="1"/>
          </p:cNvSpPr>
          <p:nvPr>
            <p:ph idx="1"/>
          </p:nvPr>
        </p:nvSpPr>
        <p:spPr>
          <a:xfrm>
            <a:off x="838200" y="1610686"/>
            <a:ext cx="10515600" cy="4370663"/>
          </a:xfrm>
        </p:spPr>
        <p:txBody>
          <a:bodyPr>
            <a:normAutofit/>
          </a:bodyPr>
          <a:lstStyle/>
          <a:p>
            <a:r>
              <a:rPr lang="en-GB" sz="2400" dirty="0"/>
              <a:t>Signs and barricades must be used to clearly indicate the area where the asbestos removal work is being performed. </a:t>
            </a:r>
          </a:p>
          <a:p>
            <a:r>
              <a:rPr lang="en-GB" sz="2400" dirty="0"/>
              <a:t>Must be placed in positions so that people are aware of where the asbestos removal work area is and should remain in place until removal is completed and clearance to reoccupy the space has been granted. </a:t>
            </a:r>
          </a:p>
          <a:p>
            <a:r>
              <a:rPr lang="en-GB" sz="2400" dirty="0"/>
              <a:t>These signs should be weatherproof, constructed of lightweight material and adequately secured so they remain in prominent locations. </a:t>
            </a:r>
          </a:p>
          <a:p>
            <a:r>
              <a:rPr lang="en-GB" sz="2400" dirty="0"/>
              <a:t>Signs should be in accordance with </a:t>
            </a:r>
            <a:r>
              <a:rPr lang="en-GB" sz="2400" i="1" dirty="0"/>
              <a:t>AS 1319-1994 Safety signs for the occupational environment for size, illumination, location and maintenance.</a:t>
            </a:r>
            <a:endParaRPr lang="en-AU" sz="2400" i="1" dirty="0"/>
          </a:p>
        </p:txBody>
      </p:sp>
    </p:spTree>
    <p:extLst>
      <p:ext uri="{BB962C8B-B14F-4D97-AF65-F5344CB8AC3E}">
        <p14:creationId xmlns:p14="http://schemas.microsoft.com/office/powerpoint/2010/main" val="1504895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49AA7-1810-4F4A-A0D8-B5C3F212B0AD}"/>
              </a:ext>
            </a:extLst>
          </p:cNvPr>
          <p:cNvSpPr>
            <a:spLocks noGrp="1"/>
          </p:cNvSpPr>
          <p:nvPr>
            <p:ph type="title"/>
          </p:nvPr>
        </p:nvSpPr>
        <p:spPr/>
        <p:txBody>
          <a:bodyPr/>
          <a:lstStyle/>
          <a:p>
            <a:r>
              <a:rPr lang="en-AU" dirty="0"/>
              <a:t>Control Measures – Barricades</a:t>
            </a:r>
          </a:p>
        </p:txBody>
      </p:sp>
      <p:sp>
        <p:nvSpPr>
          <p:cNvPr id="3" name="Content Placeholder 2">
            <a:extLst>
              <a:ext uri="{FF2B5EF4-FFF2-40B4-BE49-F238E27FC236}">
                <a16:creationId xmlns:a16="http://schemas.microsoft.com/office/drawing/2014/main" id="{85054BCD-6F16-4019-8096-D52EED98A97F}"/>
              </a:ext>
            </a:extLst>
          </p:cNvPr>
          <p:cNvSpPr>
            <a:spLocks noGrp="1"/>
          </p:cNvSpPr>
          <p:nvPr>
            <p:ph idx="1"/>
          </p:nvPr>
        </p:nvSpPr>
        <p:spPr>
          <a:xfrm>
            <a:off x="838200" y="1690688"/>
            <a:ext cx="10515600" cy="3994679"/>
          </a:xfrm>
        </p:spPr>
        <p:txBody>
          <a:bodyPr>
            <a:normAutofit fontScale="92500"/>
          </a:bodyPr>
          <a:lstStyle/>
          <a:p>
            <a:r>
              <a:rPr lang="en-GB" dirty="0"/>
              <a:t>The use of barricades assists with traffic control and prevents access to the removal site and removal work area.</a:t>
            </a:r>
          </a:p>
          <a:p>
            <a:r>
              <a:rPr lang="en-GB" dirty="0"/>
              <a:t>The purpose of barricades is to delineate and isolate the asbestos removal area with appropriately placed barricades. </a:t>
            </a:r>
          </a:p>
          <a:p>
            <a:r>
              <a:rPr lang="en-GB" dirty="0"/>
              <a:t>Barricades can take various forms, from tape to solid hoarding. </a:t>
            </a:r>
          </a:p>
          <a:p>
            <a:r>
              <a:rPr lang="en-GB" dirty="0"/>
              <a:t>The location of barricades will depend on the physical environment and the level of risk. </a:t>
            </a:r>
          </a:p>
          <a:p>
            <a:r>
              <a:rPr lang="en-GB" dirty="0"/>
              <a:t>An assessment of the removal site should determine the appropriate placement of barricades. </a:t>
            </a:r>
            <a:endParaRPr lang="en-AU" dirty="0"/>
          </a:p>
        </p:txBody>
      </p:sp>
    </p:spTree>
    <p:extLst>
      <p:ext uri="{BB962C8B-B14F-4D97-AF65-F5344CB8AC3E}">
        <p14:creationId xmlns:p14="http://schemas.microsoft.com/office/powerpoint/2010/main" val="423293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95F9B-7E61-4132-86F2-6F48CD9D4D13}"/>
              </a:ext>
            </a:extLst>
          </p:cNvPr>
          <p:cNvSpPr>
            <a:spLocks noGrp="1"/>
          </p:cNvSpPr>
          <p:nvPr>
            <p:ph type="title"/>
          </p:nvPr>
        </p:nvSpPr>
        <p:spPr/>
        <p:txBody>
          <a:bodyPr/>
          <a:lstStyle/>
          <a:p>
            <a:r>
              <a:rPr lang="en-AU" dirty="0"/>
              <a:t>Control Measures – Tools &amp; Equipment</a:t>
            </a:r>
          </a:p>
        </p:txBody>
      </p:sp>
      <p:sp>
        <p:nvSpPr>
          <p:cNvPr id="3" name="Content Placeholder 2">
            <a:extLst>
              <a:ext uri="{FF2B5EF4-FFF2-40B4-BE49-F238E27FC236}">
                <a16:creationId xmlns:a16="http://schemas.microsoft.com/office/drawing/2014/main" id="{6CDD7996-CBC3-4885-A86D-7899C009FB80}"/>
              </a:ext>
            </a:extLst>
          </p:cNvPr>
          <p:cNvSpPr>
            <a:spLocks noGrp="1"/>
          </p:cNvSpPr>
          <p:nvPr>
            <p:ph idx="1"/>
          </p:nvPr>
        </p:nvSpPr>
        <p:spPr/>
        <p:txBody>
          <a:bodyPr>
            <a:normAutofit fontScale="85000" lnSpcReduction="10000"/>
          </a:bodyPr>
          <a:lstStyle/>
          <a:p>
            <a:r>
              <a:rPr lang="en-GB" dirty="0"/>
              <a:t>Tools and equipment that can be used during asbestos removal work that have been designed to capture or suppress dust or are used in a way that is designed to capture or suppress respirable dust.</a:t>
            </a:r>
          </a:p>
          <a:p>
            <a:r>
              <a:rPr lang="en-GB" dirty="0"/>
              <a:t>The following equipment may be required on site before the work begins: </a:t>
            </a:r>
          </a:p>
          <a:p>
            <a:pPr lvl="1"/>
            <a:r>
              <a:rPr lang="en-GB" dirty="0"/>
              <a:t>Disposable cleaning rags </a:t>
            </a:r>
          </a:p>
          <a:p>
            <a:pPr lvl="1"/>
            <a:r>
              <a:rPr lang="en-GB" dirty="0"/>
              <a:t>Bucket of water and/or misting spray bottle </a:t>
            </a:r>
          </a:p>
          <a:p>
            <a:pPr lvl="1"/>
            <a:r>
              <a:rPr lang="en-GB" dirty="0"/>
              <a:t>Sealant </a:t>
            </a:r>
          </a:p>
          <a:p>
            <a:pPr lvl="1"/>
            <a:r>
              <a:rPr lang="en-GB" dirty="0"/>
              <a:t>Warning signs and/or barrier tape. </a:t>
            </a:r>
          </a:p>
          <a:p>
            <a:pPr lvl="1"/>
            <a:r>
              <a:rPr lang="en-GB" dirty="0"/>
              <a:t>Asbestos warning signs and barricades </a:t>
            </a:r>
          </a:p>
          <a:p>
            <a:pPr lvl="1"/>
            <a:r>
              <a:rPr lang="en-GB" dirty="0"/>
              <a:t>Wet saw </a:t>
            </a:r>
          </a:p>
          <a:p>
            <a:pPr lvl="1"/>
            <a:r>
              <a:rPr lang="en-GB" dirty="0"/>
              <a:t>Water</a:t>
            </a:r>
          </a:p>
          <a:p>
            <a:endParaRPr lang="en-AU" dirty="0"/>
          </a:p>
        </p:txBody>
      </p:sp>
    </p:spTree>
    <p:extLst>
      <p:ext uri="{BB962C8B-B14F-4D97-AF65-F5344CB8AC3E}">
        <p14:creationId xmlns:p14="http://schemas.microsoft.com/office/powerpoint/2010/main" val="2977723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95F9B-7E61-4132-86F2-6F48CD9D4D13}"/>
              </a:ext>
            </a:extLst>
          </p:cNvPr>
          <p:cNvSpPr>
            <a:spLocks noGrp="1"/>
          </p:cNvSpPr>
          <p:nvPr>
            <p:ph type="title"/>
          </p:nvPr>
        </p:nvSpPr>
        <p:spPr/>
        <p:txBody>
          <a:bodyPr/>
          <a:lstStyle/>
          <a:p>
            <a:r>
              <a:rPr lang="en-AU" dirty="0"/>
              <a:t>Control Measures – Prohibited Tools &amp; Equipment</a:t>
            </a:r>
          </a:p>
        </p:txBody>
      </p:sp>
      <p:sp>
        <p:nvSpPr>
          <p:cNvPr id="3" name="Content Placeholder 2">
            <a:extLst>
              <a:ext uri="{FF2B5EF4-FFF2-40B4-BE49-F238E27FC236}">
                <a16:creationId xmlns:a16="http://schemas.microsoft.com/office/drawing/2014/main" id="{6CDD7996-CBC3-4885-A86D-7899C009FB80}"/>
              </a:ext>
            </a:extLst>
          </p:cNvPr>
          <p:cNvSpPr>
            <a:spLocks noGrp="1"/>
          </p:cNvSpPr>
          <p:nvPr>
            <p:ph idx="1"/>
          </p:nvPr>
        </p:nvSpPr>
        <p:spPr/>
        <p:txBody>
          <a:bodyPr>
            <a:normAutofit/>
          </a:bodyPr>
          <a:lstStyle/>
          <a:p>
            <a:r>
              <a:rPr lang="en-GB" dirty="0"/>
              <a:t>Tools and equipment that generate dust must not be used on asbestos. These include: </a:t>
            </a:r>
          </a:p>
          <a:p>
            <a:pPr lvl="1"/>
            <a:r>
              <a:rPr lang="en-GB" dirty="0"/>
              <a:t>High speed abrasive power and pneumatic tools, for example angle grinders, sanders, saws and high speed drills </a:t>
            </a:r>
          </a:p>
          <a:p>
            <a:pPr lvl="1"/>
            <a:r>
              <a:rPr lang="en-GB" dirty="0"/>
              <a:t>Brooms and brushes (unless brushes are used for sealing) </a:t>
            </a:r>
          </a:p>
          <a:p>
            <a:pPr lvl="1"/>
            <a:r>
              <a:rPr lang="en-GB" dirty="0"/>
              <a:t>High pressure water spray </a:t>
            </a:r>
          </a:p>
          <a:p>
            <a:pPr lvl="1"/>
            <a:r>
              <a:rPr lang="en-GB" dirty="0"/>
              <a:t>Compressed air</a:t>
            </a:r>
            <a:endParaRPr lang="en-AU" dirty="0"/>
          </a:p>
        </p:txBody>
      </p:sp>
    </p:spTree>
    <p:extLst>
      <p:ext uri="{BB962C8B-B14F-4D97-AF65-F5344CB8AC3E}">
        <p14:creationId xmlns:p14="http://schemas.microsoft.com/office/powerpoint/2010/main" val="1096801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ACC57-F144-4788-A1E8-FCBE21D8FCAC}"/>
              </a:ext>
            </a:extLst>
          </p:cNvPr>
          <p:cNvSpPr>
            <a:spLocks noGrp="1"/>
          </p:cNvSpPr>
          <p:nvPr>
            <p:ph type="title"/>
          </p:nvPr>
        </p:nvSpPr>
        <p:spPr/>
        <p:txBody>
          <a:bodyPr/>
          <a:lstStyle/>
          <a:p>
            <a:r>
              <a:rPr lang="en-AU" dirty="0"/>
              <a:t>Control Measures - PPE</a:t>
            </a:r>
          </a:p>
        </p:txBody>
      </p:sp>
      <p:sp>
        <p:nvSpPr>
          <p:cNvPr id="3" name="Content Placeholder 2">
            <a:extLst>
              <a:ext uri="{FF2B5EF4-FFF2-40B4-BE49-F238E27FC236}">
                <a16:creationId xmlns:a16="http://schemas.microsoft.com/office/drawing/2014/main" id="{6A460C70-7F11-43CF-90C9-9898CEC79E98}"/>
              </a:ext>
            </a:extLst>
          </p:cNvPr>
          <p:cNvSpPr>
            <a:spLocks noGrp="1"/>
          </p:cNvSpPr>
          <p:nvPr>
            <p:ph idx="1"/>
          </p:nvPr>
        </p:nvSpPr>
        <p:spPr>
          <a:xfrm>
            <a:off x="838200" y="1690688"/>
            <a:ext cx="10515600" cy="3859742"/>
          </a:xfrm>
        </p:spPr>
        <p:txBody>
          <a:bodyPr>
            <a:normAutofit fontScale="92500"/>
          </a:bodyPr>
          <a:lstStyle/>
          <a:p>
            <a:r>
              <a:rPr lang="en-GB" dirty="0"/>
              <a:t>All workers will be provided with suitable PPE for asbestos removal work. </a:t>
            </a:r>
          </a:p>
          <a:p>
            <a:r>
              <a:rPr lang="en-GB" dirty="0"/>
              <a:t>Workers must use the PPE given to them by the asbestos removalist. </a:t>
            </a:r>
          </a:p>
          <a:p>
            <a:r>
              <a:rPr lang="en-GB" dirty="0"/>
              <a:t>PPE must be worn at all times during the work in the removal area. </a:t>
            </a:r>
          </a:p>
          <a:p>
            <a:r>
              <a:rPr lang="en-GB" dirty="0"/>
              <a:t>PPE includes clothing e.g., coveralls, gloves &amp; safety footwear, and Respiratory Protective Equipment. </a:t>
            </a:r>
          </a:p>
          <a:p>
            <a:r>
              <a:rPr lang="en-GB" dirty="0"/>
              <a:t>The appropriate level of PPE is determined by risk assessment and is recorded in the Asbestos Removal Control Plan for the project</a:t>
            </a:r>
            <a:endParaRPr lang="en-AU" dirty="0"/>
          </a:p>
        </p:txBody>
      </p:sp>
    </p:spTree>
    <p:extLst>
      <p:ext uri="{BB962C8B-B14F-4D97-AF65-F5344CB8AC3E}">
        <p14:creationId xmlns:p14="http://schemas.microsoft.com/office/powerpoint/2010/main" val="1002534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ED038-4BF6-468D-9E90-48250E2EF8A8}"/>
              </a:ext>
            </a:extLst>
          </p:cNvPr>
          <p:cNvSpPr>
            <a:spLocks noGrp="1"/>
          </p:cNvSpPr>
          <p:nvPr>
            <p:ph type="title"/>
          </p:nvPr>
        </p:nvSpPr>
        <p:spPr/>
        <p:txBody>
          <a:bodyPr/>
          <a:lstStyle/>
          <a:p>
            <a:r>
              <a:rPr lang="en-AU" dirty="0"/>
              <a:t>Control Measures - Decontamination</a:t>
            </a:r>
          </a:p>
        </p:txBody>
      </p:sp>
      <p:sp>
        <p:nvSpPr>
          <p:cNvPr id="3" name="Content Placeholder 2">
            <a:extLst>
              <a:ext uri="{FF2B5EF4-FFF2-40B4-BE49-F238E27FC236}">
                <a16:creationId xmlns:a16="http://schemas.microsoft.com/office/drawing/2014/main" id="{F8E4DFEA-F8BC-4DBE-AE17-46DDED6B6BE5}"/>
              </a:ext>
            </a:extLst>
          </p:cNvPr>
          <p:cNvSpPr>
            <a:spLocks noGrp="1"/>
          </p:cNvSpPr>
          <p:nvPr>
            <p:ph idx="1"/>
          </p:nvPr>
        </p:nvSpPr>
        <p:spPr>
          <a:xfrm>
            <a:off x="838200" y="1690687"/>
            <a:ext cx="10515600" cy="4189995"/>
          </a:xfrm>
        </p:spPr>
        <p:txBody>
          <a:bodyPr>
            <a:normAutofit lnSpcReduction="10000"/>
          </a:bodyPr>
          <a:lstStyle/>
          <a:p>
            <a:r>
              <a:rPr lang="en-GB" dirty="0"/>
              <a:t>Decontamination for the </a:t>
            </a:r>
            <a:r>
              <a:rPr lang="en-GB" i="1" dirty="0">
                <a:effectLst>
                  <a:outerShdw blurRad="38100" dist="38100" dir="2700000" algn="tl">
                    <a:srgbClr val="000000">
                      <a:alpha val="43137"/>
                    </a:srgbClr>
                  </a:outerShdw>
                </a:effectLst>
              </a:rPr>
              <a:t>work area, workers, PPE &amp; tools </a:t>
            </a:r>
          </a:p>
          <a:p>
            <a:pPr lvl="1"/>
            <a:r>
              <a:rPr lang="en-GB" dirty="0"/>
              <a:t>Eliminates and minimises exposure to airborne asbestos fibres, particularly to persons outside the asbestos removal work area. </a:t>
            </a:r>
          </a:p>
          <a:p>
            <a:r>
              <a:rPr lang="en-GB" dirty="0"/>
              <a:t>Contaminated items must not be removed unless they have been decontaminated or contained. </a:t>
            </a:r>
          </a:p>
          <a:p>
            <a:r>
              <a:rPr lang="en-GB" dirty="0"/>
              <a:t>If an item is not able to be decontaminated, or is not suitable for decontamination, it should be placed in a sealed container and disposed of in accordance with the WHS Regulations. </a:t>
            </a:r>
          </a:p>
          <a:p>
            <a:r>
              <a:rPr lang="en-GB" dirty="0"/>
              <a:t>The sealed container must be decontaminated before it is removed from the asbestos removal work area.</a:t>
            </a:r>
            <a:endParaRPr lang="en-AU" dirty="0"/>
          </a:p>
        </p:txBody>
      </p:sp>
    </p:spTree>
    <p:extLst>
      <p:ext uri="{BB962C8B-B14F-4D97-AF65-F5344CB8AC3E}">
        <p14:creationId xmlns:p14="http://schemas.microsoft.com/office/powerpoint/2010/main" val="2220465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DC644-11E8-4395-997E-2B1236BF9BD7}"/>
              </a:ext>
            </a:extLst>
          </p:cNvPr>
          <p:cNvSpPr>
            <a:spLocks noGrp="1"/>
          </p:cNvSpPr>
          <p:nvPr>
            <p:ph type="title"/>
          </p:nvPr>
        </p:nvSpPr>
        <p:spPr/>
        <p:txBody>
          <a:bodyPr/>
          <a:lstStyle/>
          <a:p>
            <a:r>
              <a:rPr lang="en-AU" dirty="0"/>
              <a:t>Training &amp; Certification</a:t>
            </a:r>
          </a:p>
        </p:txBody>
      </p:sp>
      <p:sp>
        <p:nvSpPr>
          <p:cNvPr id="3" name="Content Placeholder 2">
            <a:extLst>
              <a:ext uri="{FF2B5EF4-FFF2-40B4-BE49-F238E27FC236}">
                <a16:creationId xmlns:a16="http://schemas.microsoft.com/office/drawing/2014/main" id="{7F4DCF83-B465-48D0-8082-33A9943723C4}"/>
              </a:ext>
            </a:extLst>
          </p:cNvPr>
          <p:cNvSpPr>
            <a:spLocks noGrp="1"/>
          </p:cNvSpPr>
          <p:nvPr>
            <p:ph idx="1"/>
          </p:nvPr>
        </p:nvSpPr>
        <p:spPr/>
        <p:txBody>
          <a:bodyPr>
            <a:normAutofit/>
          </a:bodyPr>
          <a:lstStyle/>
          <a:p>
            <a:r>
              <a:rPr lang="en-GB" b="1" dirty="0"/>
              <a:t>Certification</a:t>
            </a:r>
            <a:r>
              <a:rPr lang="en-GB" dirty="0"/>
              <a:t> </a:t>
            </a:r>
          </a:p>
          <a:p>
            <a:pPr lvl="1"/>
            <a:r>
              <a:rPr lang="en-GB" dirty="0"/>
              <a:t>Workers (including asbestos removal supervisors) who are carrying out licensed asbestos removal work are required to acquire a certification by completing units of competencies to show they have the relevant training to be able to remove asbestos. </a:t>
            </a:r>
          </a:p>
          <a:p>
            <a:pPr lvl="1"/>
            <a:r>
              <a:rPr lang="en-GB" dirty="0"/>
              <a:t>The units of competency completed by the person will determine what type of asbestos work they can carry out. </a:t>
            </a:r>
          </a:p>
        </p:txBody>
      </p:sp>
    </p:spTree>
    <p:extLst>
      <p:ext uri="{BB962C8B-B14F-4D97-AF65-F5344CB8AC3E}">
        <p14:creationId xmlns:p14="http://schemas.microsoft.com/office/powerpoint/2010/main" val="3798670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D703-19DD-4660-AE69-40462149F0C6}"/>
              </a:ext>
            </a:extLst>
          </p:cNvPr>
          <p:cNvSpPr>
            <a:spLocks noGrp="1"/>
          </p:cNvSpPr>
          <p:nvPr>
            <p:ph type="title"/>
          </p:nvPr>
        </p:nvSpPr>
        <p:spPr/>
        <p:txBody>
          <a:bodyPr/>
          <a:lstStyle/>
          <a:p>
            <a:r>
              <a:rPr lang="en-AU" dirty="0"/>
              <a:t>Training &amp; Certification</a:t>
            </a:r>
          </a:p>
        </p:txBody>
      </p:sp>
      <p:sp>
        <p:nvSpPr>
          <p:cNvPr id="3" name="Content Placeholder 2">
            <a:extLst>
              <a:ext uri="{FF2B5EF4-FFF2-40B4-BE49-F238E27FC236}">
                <a16:creationId xmlns:a16="http://schemas.microsoft.com/office/drawing/2014/main" id="{2C3A45C9-FB47-4B89-8EC5-EC455164A9A6}"/>
              </a:ext>
            </a:extLst>
          </p:cNvPr>
          <p:cNvSpPr>
            <a:spLocks noGrp="1"/>
          </p:cNvSpPr>
          <p:nvPr>
            <p:ph idx="1"/>
          </p:nvPr>
        </p:nvSpPr>
        <p:spPr>
          <a:xfrm>
            <a:off x="838200" y="1493240"/>
            <a:ext cx="10515600" cy="4773336"/>
          </a:xfrm>
        </p:spPr>
        <p:txBody>
          <a:bodyPr>
            <a:normAutofit fontScale="70000" lnSpcReduction="20000"/>
          </a:bodyPr>
          <a:lstStyle/>
          <a:p>
            <a:r>
              <a:rPr lang="en-GB" b="1" dirty="0"/>
              <a:t>Training</a:t>
            </a:r>
            <a:r>
              <a:rPr lang="en-GB" dirty="0"/>
              <a:t> </a:t>
            </a:r>
          </a:p>
          <a:p>
            <a:pPr lvl="1"/>
            <a:r>
              <a:rPr lang="en-GB" dirty="0"/>
              <a:t>A licensed asbestos removalist must provide appropriate training to a worker carrying out licensed asbestos removal work at the workplace to ensure the work is carried out in accordance with the asbestos removal control plan for the workplace. </a:t>
            </a:r>
          </a:p>
          <a:p>
            <a:pPr lvl="1"/>
            <a:r>
              <a:rPr lang="en-GB" dirty="0"/>
              <a:t>This additional training to the general training that is provided on the identification and safe handling of asbestos and the appropriate controls referred to in the Code of Practice: How to Safely Remove Asbestos. </a:t>
            </a:r>
          </a:p>
          <a:p>
            <a:pPr lvl="1"/>
            <a:r>
              <a:rPr lang="en-GB" dirty="0"/>
              <a:t>A worker who is carrying out licensed removal work must receive training that is designed specifically for the workplace where work is being or is to be carried out. </a:t>
            </a:r>
          </a:p>
          <a:p>
            <a:pPr lvl="1"/>
            <a:r>
              <a:rPr lang="en-GB" dirty="0"/>
              <a:t>This training should occur </a:t>
            </a:r>
            <a:r>
              <a:rPr lang="en-GB" i="1" dirty="0">
                <a:effectLst>
                  <a:outerShdw blurRad="38100" dist="38100" dir="2700000" algn="tl">
                    <a:srgbClr val="000000">
                      <a:alpha val="43137"/>
                    </a:srgbClr>
                  </a:outerShdw>
                </a:effectLst>
              </a:rPr>
              <a:t>before</a:t>
            </a:r>
            <a:r>
              <a:rPr lang="en-GB" dirty="0"/>
              <a:t> the commencement of each asbestos removal job. </a:t>
            </a:r>
          </a:p>
          <a:p>
            <a:pPr lvl="1"/>
            <a:r>
              <a:rPr lang="en-GB" dirty="0"/>
              <a:t>The training should include: </a:t>
            </a:r>
          </a:p>
          <a:p>
            <a:pPr lvl="2"/>
            <a:r>
              <a:rPr lang="en-GB" dirty="0"/>
              <a:t>The nature of the hazards and risks </a:t>
            </a:r>
          </a:p>
          <a:p>
            <a:pPr lvl="2"/>
            <a:r>
              <a:rPr lang="en-GB" dirty="0"/>
              <a:t>How asbestos affects a person’s health </a:t>
            </a:r>
          </a:p>
          <a:p>
            <a:pPr lvl="2"/>
            <a:r>
              <a:rPr lang="en-GB" dirty="0"/>
              <a:t>The risk of exposure to airborne asbestos </a:t>
            </a:r>
          </a:p>
          <a:p>
            <a:pPr lvl="2"/>
            <a:r>
              <a:rPr lang="en-GB" dirty="0"/>
              <a:t>The control measures in place for the maintenance of the asbestos removal control plan for the job </a:t>
            </a:r>
          </a:p>
          <a:p>
            <a:pPr lvl="2"/>
            <a:r>
              <a:rPr lang="en-GB" dirty="0"/>
              <a:t>The methods and equipment that will be used to do the job properly </a:t>
            </a:r>
          </a:p>
          <a:p>
            <a:pPr lvl="2"/>
            <a:r>
              <a:rPr lang="en-GB" dirty="0"/>
              <a:t>Choosing, using and caring for PPE RPE </a:t>
            </a:r>
          </a:p>
          <a:p>
            <a:pPr lvl="2"/>
            <a:r>
              <a:rPr lang="en-GB" dirty="0"/>
              <a:t>Decontamination procedures </a:t>
            </a:r>
          </a:p>
          <a:p>
            <a:pPr lvl="2"/>
            <a:r>
              <a:rPr lang="en-GB" dirty="0"/>
              <a:t>Waste disposal procedures </a:t>
            </a:r>
          </a:p>
          <a:p>
            <a:pPr lvl="2"/>
            <a:r>
              <a:rPr lang="en-GB" dirty="0"/>
              <a:t>Emergency procedures </a:t>
            </a:r>
          </a:p>
          <a:p>
            <a:pPr lvl="2"/>
            <a:r>
              <a:rPr lang="en-GB" dirty="0"/>
              <a:t>Any other legal requirements (for example, contaminated sites) </a:t>
            </a:r>
            <a:endParaRPr lang="en-AU" dirty="0"/>
          </a:p>
        </p:txBody>
      </p:sp>
    </p:spTree>
    <p:extLst>
      <p:ext uri="{BB962C8B-B14F-4D97-AF65-F5344CB8AC3E}">
        <p14:creationId xmlns:p14="http://schemas.microsoft.com/office/powerpoint/2010/main" val="1808418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B5130-C98C-448A-B387-6F01F164D7AC}"/>
              </a:ext>
            </a:extLst>
          </p:cNvPr>
          <p:cNvSpPr>
            <a:spLocks noGrp="1"/>
          </p:cNvSpPr>
          <p:nvPr>
            <p:ph type="title"/>
          </p:nvPr>
        </p:nvSpPr>
        <p:spPr/>
        <p:txBody>
          <a:bodyPr/>
          <a:lstStyle/>
          <a:p>
            <a:r>
              <a:rPr lang="en-AU" dirty="0"/>
              <a:t>Monitoring &amp; Review</a:t>
            </a:r>
          </a:p>
        </p:txBody>
      </p:sp>
      <p:sp>
        <p:nvSpPr>
          <p:cNvPr id="3" name="Content Placeholder 2">
            <a:extLst>
              <a:ext uri="{FF2B5EF4-FFF2-40B4-BE49-F238E27FC236}">
                <a16:creationId xmlns:a16="http://schemas.microsoft.com/office/drawing/2014/main" id="{890C5874-BA9A-4776-8B1C-CB91773A58E3}"/>
              </a:ext>
            </a:extLst>
          </p:cNvPr>
          <p:cNvSpPr>
            <a:spLocks noGrp="1"/>
          </p:cNvSpPr>
          <p:nvPr>
            <p:ph idx="1"/>
          </p:nvPr>
        </p:nvSpPr>
        <p:spPr>
          <a:xfrm>
            <a:off x="838200" y="1459684"/>
            <a:ext cx="10515600" cy="4681057"/>
          </a:xfrm>
        </p:spPr>
        <p:txBody>
          <a:bodyPr>
            <a:normAutofit fontScale="92500" lnSpcReduction="20000"/>
          </a:bodyPr>
          <a:lstStyle/>
          <a:p>
            <a:r>
              <a:rPr lang="en-GB" b="1" dirty="0"/>
              <a:t>Monitoring </a:t>
            </a:r>
          </a:p>
          <a:p>
            <a:pPr lvl="1"/>
            <a:r>
              <a:rPr lang="en-GB" sz="2000" dirty="0"/>
              <a:t>Asbestos removal work will be monitored to ensure the procedure is working effectively and that appropriate records are being kept.</a:t>
            </a:r>
          </a:p>
          <a:p>
            <a:r>
              <a:rPr lang="en-GB" b="1" dirty="0"/>
              <a:t>Review</a:t>
            </a:r>
            <a:r>
              <a:rPr lang="en-GB" dirty="0"/>
              <a:t> </a:t>
            </a:r>
          </a:p>
          <a:p>
            <a:pPr lvl="1"/>
            <a:r>
              <a:rPr lang="en-GB" dirty="0"/>
              <a:t>A review of the currency of this procedure will be conducted if there are any changes in legislation or advances in current work practices or equipment. A system review will be conducted not less than eery three years</a:t>
            </a:r>
          </a:p>
          <a:p>
            <a:r>
              <a:rPr lang="en-GB" b="1" dirty="0"/>
              <a:t>Auditing</a:t>
            </a:r>
            <a:r>
              <a:rPr lang="en-GB" dirty="0"/>
              <a:t> </a:t>
            </a:r>
          </a:p>
          <a:p>
            <a:pPr lvl="1"/>
            <a:r>
              <a:rPr lang="en-GB" dirty="0"/>
              <a:t>An internal audit will be conducted on the implementation and adherence to this procedure by the QSE Manager not less than annually. </a:t>
            </a:r>
          </a:p>
          <a:p>
            <a:pPr lvl="1"/>
            <a:r>
              <a:rPr lang="en-GB" dirty="0"/>
              <a:t>It may also be audited during scheduled surveillance audits conducted by a third party as part of the maintenance of Certification to ISO 14001, AS 4801, ISO 9001 and inclusion on the Federal Safety Commissioners list of accredited builders.  </a:t>
            </a:r>
          </a:p>
          <a:p>
            <a:pPr lvl="1"/>
            <a:r>
              <a:rPr lang="en-GB" dirty="0"/>
              <a:t>Audit outcomes are used to develop corrective actions which may result in changes to this procedure</a:t>
            </a:r>
            <a:endParaRPr lang="en-AU" dirty="0"/>
          </a:p>
        </p:txBody>
      </p:sp>
    </p:spTree>
    <p:extLst>
      <p:ext uri="{BB962C8B-B14F-4D97-AF65-F5344CB8AC3E}">
        <p14:creationId xmlns:p14="http://schemas.microsoft.com/office/powerpoint/2010/main" val="2411724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AD3C2-5523-462B-933D-50BB19EF1266}"/>
              </a:ext>
            </a:extLst>
          </p:cNvPr>
          <p:cNvSpPr>
            <a:spLocks noGrp="1"/>
          </p:cNvSpPr>
          <p:nvPr>
            <p:ph type="title"/>
          </p:nvPr>
        </p:nvSpPr>
        <p:spPr/>
        <p:txBody>
          <a:bodyPr/>
          <a:lstStyle/>
          <a:p>
            <a:r>
              <a:rPr lang="en-AU" dirty="0"/>
              <a:t>Record Keeping</a:t>
            </a:r>
          </a:p>
        </p:txBody>
      </p:sp>
      <p:sp>
        <p:nvSpPr>
          <p:cNvPr id="3" name="Content Placeholder 2">
            <a:extLst>
              <a:ext uri="{FF2B5EF4-FFF2-40B4-BE49-F238E27FC236}">
                <a16:creationId xmlns:a16="http://schemas.microsoft.com/office/drawing/2014/main" id="{B0EEC08C-8D42-42B8-B6DD-29B8CFD109E9}"/>
              </a:ext>
            </a:extLst>
          </p:cNvPr>
          <p:cNvSpPr>
            <a:spLocks noGrp="1"/>
          </p:cNvSpPr>
          <p:nvPr>
            <p:ph idx="1"/>
          </p:nvPr>
        </p:nvSpPr>
        <p:spPr>
          <a:xfrm>
            <a:off x="838200" y="1825625"/>
            <a:ext cx="10515600" cy="4248004"/>
          </a:xfrm>
        </p:spPr>
        <p:txBody>
          <a:bodyPr>
            <a:normAutofit/>
          </a:bodyPr>
          <a:lstStyle/>
          <a:p>
            <a:r>
              <a:rPr lang="en-GB" dirty="0"/>
              <a:t>Training records </a:t>
            </a:r>
          </a:p>
          <a:p>
            <a:pPr lvl="1"/>
            <a:r>
              <a:rPr lang="en-GB" dirty="0"/>
              <a:t>Records of all training must be kept while the worker is carrying out the work and for five years after the day the worker stops carry out the work. </a:t>
            </a:r>
          </a:p>
          <a:p>
            <a:pPr lvl="1"/>
            <a:r>
              <a:rPr lang="en-GB" dirty="0"/>
              <a:t>These records must also be available for inspection by the regulator</a:t>
            </a:r>
          </a:p>
          <a:p>
            <a:r>
              <a:rPr lang="en-GB" dirty="0"/>
              <a:t>Asbestos Removal Control Plan </a:t>
            </a:r>
          </a:p>
          <a:p>
            <a:pPr lvl="1"/>
            <a:r>
              <a:rPr lang="en-GB" dirty="0"/>
              <a:t>All persons involved with the work activity must review the plan and sign to say they understand the procedures and they agree to follow them as outlined. </a:t>
            </a:r>
          </a:p>
          <a:p>
            <a:pPr lvl="1"/>
            <a:r>
              <a:rPr lang="en-GB" dirty="0"/>
              <a:t>The plan must be kept on site for the duration of the project.  </a:t>
            </a:r>
          </a:p>
        </p:txBody>
      </p:sp>
    </p:spTree>
    <p:extLst>
      <p:ext uri="{BB962C8B-B14F-4D97-AF65-F5344CB8AC3E}">
        <p14:creationId xmlns:p14="http://schemas.microsoft.com/office/powerpoint/2010/main" val="29258101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D7E85-30C1-4625-8B6A-64B2E108697C}"/>
              </a:ext>
            </a:extLst>
          </p:cNvPr>
          <p:cNvSpPr>
            <a:spLocks noGrp="1"/>
          </p:cNvSpPr>
          <p:nvPr>
            <p:ph type="title"/>
          </p:nvPr>
        </p:nvSpPr>
        <p:spPr/>
        <p:txBody>
          <a:bodyPr/>
          <a:lstStyle/>
          <a:p>
            <a:r>
              <a:rPr lang="en-AU" dirty="0"/>
              <a:t>Legislation &amp; Other Requirements</a:t>
            </a:r>
          </a:p>
        </p:txBody>
      </p:sp>
      <p:sp>
        <p:nvSpPr>
          <p:cNvPr id="3" name="Content Placeholder 2">
            <a:extLst>
              <a:ext uri="{FF2B5EF4-FFF2-40B4-BE49-F238E27FC236}">
                <a16:creationId xmlns:a16="http://schemas.microsoft.com/office/drawing/2014/main" id="{97CE687B-C982-456D-80A2-D64F91EC4BA4}"/>
              </a:ext>
            </a:extLst>
          </p:cNvPr>
          <p:cNvSpPr>
            <a:spLocks noGrp="1"/>
          </p:cNvSpPr>
          <p:nvPr>
            <p:ph idx="1"/>
          </p:nvPr>
        </p:nvSpPr>
        <p:spPr/>
        <p:txBody>
          <a:bodyPr/>
          <a:lstStyle/>
          <a:p>
            <a:r>
              <a:rPr lang="en-GB" dirty="0"/>
              <a:t>Work health and Safety Act 2011 </a:t>
            </a:r>
          </a:p>
          <a:p>
            <a:r>
              <a:rPr lang="en-GB" dirty="0"/>
              <a:t>Work Health and Safety Regulation 2011 (Qld) </a:t>
            </a:r>
          </a:p>
          <a:p>
            <a:r>
              <a:rPr lang="en-GB" dirty="0"/>
              <a:t>How to safely remove asbestos code of practice 2011</a:t>
            </a:r>
          </a:p>
          <a:p>
            <a:r>
              <a:rPr lang="en-AU" dirty="0"/>
              <a:t>AS/NZS 1716 Respiratory Protective Devices</a:t>
            </a:r>
            <a:endParaRPr lang="en-GB" dirty="0"/>
          </a:p>
          <a:p>
            <a:r>
              <a:rPr lang="en-GB" dirty="0"/>
              <a:t>AS/NZS 1715 Selection, Use and Maintenance of Respiratory </a:t>
            </a:r>
          </a:p>
          <a:p>
            <a:r>
              <a:rPr lang="en-GB" dirty="0"/>
              <a:t>Protective Devices </a:t>
            </a:r>
            <a:endParaRPr lang="en-AU" dirty="0"/>
          </a:p>
        </p:txBody>
      </p:sp>
    </p:spTree>
    <p:extLst>
      <p:ext uri="{BB962C8B-B14F-4D97-AF65-F5344CB8AC3E}">
        <p14:creationId xmlns:p14="http://schemas.microsoft.com/office/powerpoint/2010/main" val="1083076462"/>
      </p:ext>
    </p:extLst>
  </p:cSld>
  <p:clrMapOvr>
    <a:masterClrMapping/>
  </p:clrMapOvr>
</p:sld>
</file>

<file path=ppt/theme/theme1.xml><?xml version="1.0" encoding="utf-8"?>
<a:theme xmlns:a="http://schemas.openxmlformats.org/drawingml/2006/main" name="ShapesVTI">
  <a:themeElements>
    <a:clrScheme name="Shapes">
      <a:dk1>
        <a:sysClr val="windowText" lastClr="000000"/>
      </a:dk1>
      <a:lt1>
        <a:sysClr val="window" lastClr="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Festival">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docProps/app.xml><?xml version="1.0" encoding="utf-8"?>
<Properties xmlns="http://schemas.openxmlformats.org/officeDocument/2006/extended-properties" xmlns:vt="http://schemas.openxmlformats.org/officeDocument/2006/docPropsVTypes">
  <TotalTime>112</TotalTime>
  <Words>1934</Words>
  <Application>Microsoft Office PowerPoint</Application>
  <PresentationFormat>Widescreen</PresentationFormat>
  <Paragraphs>152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Aharoni</vt:lpstr>
      <vt:lpstr>Arial</vt:lpstr>
      <vt:lpstr>Avenir Next LT Pro</vt:lpstr>
      <vt:lpstr>Calibri</vt:lpstr>
      <vt:lpstr>ShapesVTI</vt:lpstr>
      <vt:lpstr>Risk Management – Asbestos Removal</vt:lpstr>
      <vt:lpstr>Risk Management – Asbestos</vt:lpstr>
      <vt:lpstr>Roles and Responsibilities</vt:lpstr>
      <vt:lpstr>Roles and Responsibilities</vt:lpstr>
      <vt:lpstr>Roles and Responsibilities</vt:lpstr>
      <vt:lpstr>Licencing Requirements</vt:lpstr>
      <vt:lpstr>Licencing Requirements</vt:lpstr>
      <vt:lpstr>Hazard Identification &amp; Assessment</vt:lpstr>
      <vt:lpstr>Hazard Identification &amp; Assessment</vt:lpstr>
      <vt:lpstr>Hazard Identification &amp; Assessment</vt:lpstr>
      <vt:lpstr>Control Measures - Warning Signs</vt:lpstr>
      <vt:lpstr>Control Measures – Barricades</vt:lpstr>
      <vt:lpstr>Control Measures – Tools &amp; Equipment</vt:lpstr>
      <vt:lpstr>Control Measures – Prohibited Tools &amp; Equipment</vt:lpstr>
      <vt:lpstr>Control Measures - PPE</vt:lpstr>
      <vt:lpstr>Control Measures - Decontamination</vt:lpstr>
      <vt:lpstr>Training &amp; Certification</vt:lpstr>
      <vt:lpstr>Training &amp; Certification</vt:lpstr>
      <vt:lpstr>Monitoring &amp; Review</vt:lpstr>
      <vt:lpstr>Record Keeping</vt:lpstr>
      <vt:lpstr>Legislation &amp; Other Requirements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Management – Heat Stress</dc:title>
  <dc:creator>Kayla Watson</dc:creator>
  <cp:lastModifiedBy>Kayla Watson</cp:lastModifiedBy>
  <cp:revision>13</cp:revision>
  <dcterms:created xsi:type="dcterms:W3CDTF">2021-01-18T22:23:15Z</dcterms:created>
  <dcterms:modified xsi:type="dcterms:W3CDTF">2021-01-19T00:17:36Z</dcterms:modified>
</cp:coreProperties>
</file>