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0"/>
  </p:notesMasterIdLst>
  <p:handoutMasterIdLst>
    <p:handoutMasterId r:id="rId81"/>
  </p:handoutMasterIdLst>
  <p:sldIdLst>
    <p:sldId id="324" r:id="rId2"/>
    <p:sldId id="507" r:id="rId3"/>
    <p:sldId id="533" r:id="rId4"/>
    <p:sldId id="528" r:id="rId5"/>
    <p:sldId id="572" r:id="rId6"/>
    <p:sldId id="519" r:id="rId7"/>
    <p:sldId id="520" r:id="rId8"/>
    <p:sldId id="524" r:id="rId9"/>
    <p:sldId id="517" r:id="rId10"/>
    <p:sldId id="571" r:id="rId11"/>
    <p:sldId id="516" r:id="rId12"/>
    <p:sldId id="531" r:id="rId13"/>
    <p:sldId id="506" r:id="rId14"/>
    <p:sldId id="529" r:id="rId15"/>
    <p:sldId id="532" r:id="rId16"/>
    <p:sldId id="514" r:id="rId17"/>
    <p:sldId id="501" r:id="rId18"/>
    <p:sldId id="504" r:id="rId19"/>
    <p:sldId id="502" r:id="rId20"/>
    <p:sldId id="505" r:id="rId21"/>
    <p:sldId id="573" r:id="rId22"/>
    <p:sldId id="574" r:id="rId23"/>
    <p:sldId id="575" r:id="rId24"/>
    <p:sldId id="530" r:id="rId25"/>
    <p:sldId id="508" r:id="rId26"/>
    <p:sldId id="509" r:id="rId27"/>
    <p:sldId id="510" r:id="rId28"/>
    <p:sldId id="511" r:id="rId29"/>
    <p:sldId id="541" r:id="rId30"/>
    <p:sldId id="527" r:id="rId31"/>
    <p:sldId id="512" r:id="rId32"/>
    <p:sldId id="550" r:id="rId33"/>
    <p:sldId id="552" r:id="rId34"/>
    <p:sldId id="551" r:id="rId35"/>
    <p:sldId id="525" r:id="rId36"/>
    <p:sldId id="534" r:id="rId37"/>
    <p:sldId id="539" r:id="rId38"/>
    <p:sldId id="513" r:id="rId39"/>
    <p:sldId id="535" r:id="rId40"/>
    <p:sldId id="536" r:id="rId41"/>
    <p:sldId id="540" r:id="rId42"/>
    <p:sldId id="537" r:id="rId43"/>
    <p:sldId id="538" r:id="rId44"/>
    <p:sldId id="499" r:id="rId45"/>
    <p:sldId id="497" r:id="rId46"/>
    <p:sldId id="515" r:id="rId47"/>
    <p:sldId id="500" r:id="rId48"/>
    <p:sldId id="553" r:id="rId49"/>
    <p:sldId id="569" r:id="rId50"/>
    <p:sldId id="521" r:id="rId51"/>
    <p:sldId id="522" r:id="rId52"/>
    <p:sldId id="523" r:id="rId53"/>
    <p:sldId id="518" r:id="rId54"/>
    <p:sldId id="559" r:id="rId55"/>
    <p:sldId id="542" r:id="rId56"/>
    <p:sldId id="555" r:id="rId57"/>
    <p:sldId id="556" r:id="rId58"/>
    <p:sldId id="557" r:id="rId59"/>
    <p:sldId id="558" r:id="rId60"/>
    <p:sldId id="560" r:id="rId61"/>
    <p:sldId id="561" r:id="rId62"/>
    <p:sldId id="554" r:id="rId63"/>
    <p:sldId id="547" r:id="rId64"/>
    <p:sldId id="546" r:id="rId65"/>
    <p:sldId id="545" r:id="rId66"/>
    <p:sldId id="549" r:id="rId67"/>
    <p:sldId id="543" r:id="rId68"/>
    <p:sldId id="544" r:id="rId69"/>
    <p:sldId id="548" r:id="rId70"/>
    <p:sldId id="562" r:id="rId71"/>
    <p:sldId id="563" r:id="rId72"/>
    <p:sldId id="570" r:id="rId73"/>
    <p:sldId id="565" r:id="rId74"/>
    <p:sldId id="567" r:id="rId75"/>
    <p:sldId id="568" r:id="rId76"/>
    <p:sldId id="564" r:id="rId77"/>
    <p:sldId id="566" r:id="rId78"/>
    <p:sldId id="526" r:id="rId7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846" autoAdjust="0"/>
    <p:restoredTop sz="63046" autoAdjust="0"/>
  </p:normalViewPr>
  <p:slideViewPr>
    <p:cSldViewPr snapToGrid="0">
      <p:cViewPr varScale="1">
        <p:scale>
          <a:sx n="72" d="100"/>
          <a:sy n="72" d="100"/>
        </p:scale>
        <p:origin x="2346" y="54"/>
      </p:cViewPr>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7350"/>
    </p:cViewPr>
  </p:sorterViewPr>
  <p:notesViewPr>
    <p:cSldViewPr snapToGrid="0">
      <p:cViewPr varScale="1">
        <p:scale>
          <a:sx n="88" d="100"/>
          <a:sy n="88" d="100"/>
        </p:scale>
        <p:origin x="3738"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presProps" Target="presProp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notesMaster" Target="notesMasters/notesMaster1.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dirty="0"/>
              <a:t>SISFFIT023 </a:t>
            </a:r>
            <a:r>
              <a:rPr lang="en-AU" dirty="0"/>
              <a:t>Instruct group </a:t>
            </a:r>
            <a:r>
              <a:rPr lang="en-US" dirty="0"/>
              <a:t>personal training programs</a:t>
            </a:r>
            <a:endParaRPr lang="en-AU" dirty="0"/>
          </a:p>
          <a:p>
            <a:endParaRPr lang="en-AU"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88CCB39-DF5D-4E29-9108-62A8B48E1F47}" type="datetimeFigureOut">
              <a:rPr lang="en-AU" smtClean="0"/>
              <a:t>28/03/2016</a:t>
            </a:fld>
            <a:endParaRPr lang="en-AU"/>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AU" dirty="0"/>
              <a:t>© 2016</a:t>
            </a: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9205B25-BE80-4ABB-A4F7-C90A23C962FE}" type="slidenum">
              <a:rPr lang="en-AU" smtClean="0"/>
              <a:t>‹#›</a:t>
            </a:fld>
            <a:endParaRPr lang="en-AU"/>
          </a:p>
        </p:txBody>
      </p:sp>
    </p:spTree>
    <p:extLst>
      <p:ext uri="{BB962C8B-B14F-4D97-AF65-F5344CB8AC3E}">
        <p14:creationId xmlns:p14="http://schemas.microsoft.com/office/powerpoint/2010/main" val="302453077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dirty="0"/>
              <a:t>SISFFIT023 </a:t>
            </a:r>
            <a:r>
              <a:rPr lang="en-AU" dirty="0"/>
              <a:t>Instruct group </a:t>
            </a:r>
            <a:r>
              <a:rPr lang="en-US" dirty="0"/>
              <a:t>personal training programs</a:t>
            </a:r>
            <a:endParaRPr lang="en-AU" dirty="0"/>
          </a:p>
          <a:p>
            <a:endParaRPr lang="en-A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5618F0-7C1A-4C5A-BCA2-0CAA40CC17B4}" type="datetimeFigureOut">
              <a:rPr lang="en-AU" smtClean="0"/>
              <a:t>28/03/2016</a:t>
            </a:fld>
            <a:endParaRPr lang="en-AU"/>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AU" dirty="0"/>
              <a:t>© 2016</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21DDD2-5ACD-448C-86B8-4E5A7F135566}" type="slidenum">
              <a:rPr lang="en-AU" smtClean="0"/>
              <a:t>‹#›</a:t>
            </a:fld>
            <a:endParaRPr lang="en-AU"/>
          </a:p>
        </p:txBody>
      </p:sp>
    </p:spTree>
    <p:extLst>
      <p:ext uri="{BB962C8B-B14F-4D97-AF65-F5344CB8AC3E}">
        <p14:creationId xmlns:p14="http://schemas.microsoft.com/office/powerpoint/2010/main" val="442837266"/>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PC1.3</a:t>
            </a:r>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2</a:t>
            </a:fld>
            <a:endParaRPr lang="en-AU"/>
          </a:p>
        </p:txBody>
      </p:sp>
    </p:spTree>
    <p:extLst>
      <p:ext uri="{BB962C8B-B14F-4D97-AF65-F5344CB8AC3E}">
        <p14:creationId xmlns:p14="http://schemas.microsoft.com/office/powerpoint/2010/main" val="26913009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PC3.3</a:t>
            </a:r>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3</a:t>
            </a:fld>
            <a:endParaRPr lang="en-AU"/>
          </a:p>
        </p:txBody>
      </p:sp>
    </p:spTree>
    <p:extLst>
      <p:ext uri="{BB962C8B-B14F-4D97-AF65-F5344CB8AC3E}">
        <p14:creationId xmlns:p14="http://schemas.microsoft.com/office/powerpoint/2010/main" val="13016324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PC1.2, , PE3, KE2</a:t>
            </a:r>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4</a:t>
            </a:fld>
            <a:endParaRPr lang="en-AU"/>
          </a:p>
        </p:txBody>
      </p:sp>
    </p:spTree>
    <p:extLst>
      <p:ext uri="{BB962C8B-B14F-4D97-AF65-F5344CB8AC3E}">
        <p14:creationId xmlns:p14="http://schemas.microsoft.com/office/powerpoint/2010/main" val="38653940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PC1.2, , PE3, KE2, KE5</a:t>
            </a:r>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5</a:t>
            </a:fld>
            <a:endParaRPr lang="en-AU"/>
          </a:p>
        </p:txBody>
      </p:sp>
    </p:spTree>
    <p:extLst>
      <p:ext uri="{BB962C8B-B14F-4D97-AF65-F5344CB8AC3E}">
        <p14:creationId xmlns:p14="http://schemas.microsoft.com/office/powerpoint/2010/main" val="23342157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6</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PC1.2,</a:t>
            </a:r>
            <a:r>
              <a:rPr lang="en-AU" dirty="0"/>
              <a:t> KE5</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Fitness Australia.  Position</a:t>
            </a:r>
            <a:r>
              <a:rPr lang="en-US" sz="1200" kern="1200" baseline="0" dirty="0">
                <a:solidFill>
                  <a:schemeClr val="tx1"/>
                </a:solidFill>
                <a:effectLst/>
                <a:latin typeface="+mn-lt"/>
                <a:ea typeface="+mn-ea"/>
                <a:cs typeface="+mn-cs"/>
              </a:rPr>
              <a:t> Statement: Provision of Fitness Training Services in Public Areas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https://fitnessaustralia.s3.amazonaws.com/uploads/uploaded_file/file/220/Provision-of-fitness-training-services-in-public-areas.pdf</a:t>
            </a:r>
          </a:p>
          <a:p>
            <a:endParaRPr lang="en-US"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5031378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7</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PC1.2,</a:t>
            </a:r>
            <a:r>
              <a:rPr lang="en-AU" dirty="0"/>
              <a:t> KE5</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Fitness Australia.  Position</a:t>
            </a:r>
            <a:r>
              <a:rPr lang="en-US" sz="1200" kern="1200" baseline="0" dirty="0">
                <a:solidFill>
                  <a:schemeClr val="tx1"/>
                </a:solidFill>
                <a:effectLst/>
                <a:latin typeface="+mn-lt"/>
                <a:ea typeface="+mn-ea"/>
                <a:cs typeface="+mn-cs"/>
              </a:rPr>
              <a:t> Statement: Provision of Fitness Training Services in Public Areas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https://fitnessaustralia.s3.amazonaws.com/uploads/uploaded_file/file/220/Provision-of-fitness-training-services-in-public-areas.pdf</a:t>
            </a:r>
          </a:p>
          <a:p>
            <a:endParaRPr lang="en-US"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36273355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PC1.2</a:t>
            </a:r>
          </a:p>
          <a:p>
            <a:endParaRPr lang="en-AU" dirty="0"/>
          </a:p>
          <a:p>
            <a:r>
              <a:rPr lang="en-AU" dirty="0"/>
              <a:t>http://fitness.org.au/articles/policies-guidelines/council-outdoor-policies/4/20/20</a:t>
            </a:r>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8</a:t>
            </a:fld>
            <a:endParaRPr lang="en-AU"/>
          </a:p>
        </p:txBody>
      </p:sp>
    </p:spTree>
    <p:extLst>
      <p:ext uri="{BB962C8B-B14F-4D97-AF65-F5344CB8AC3E}">
        <p14:creationId xmlns:p14="http://schemas.microsoft.com/office/powerpoint/2010/main" val="11490286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PC1.1</a:t>
            </a:r>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9</a:t>
            </a:fld>
            <a:endParaRPr lang="en-AU"/>
          </a:p>
        </p:txBody>
      </p:sp>
    </p:spTree>
    <p:extLst>
      <p:ext uri="{BB962C8B-B14F-4D97-AF65-F5344CB8AC3E}">
        <p14:creationId xmlns:p14="http://schemas.microsoft.com/office/powerpoint/2010/main" val="21110769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PC1.1</a:t>
            </a:r>
          </a:p>
          <a:p>
            <a:endParaRPr lang="en-AU" dirty="0"/>
          </a:p>
          <a:p>
            <a:pPr marL="0" marR="0" indent="0" algn="l" defTabSz="914400" rtl="0" eaLnBrk="1" fontAlgn="auto" latinLnBrk="0" hangingPunct="1">
              <a:lnSpc>
                <a:spcPct val="100000"/>
              </a:lnSpc>
              <a:spcBef>
                <a:spcPts val="0"/>
              </a:spcBef>
              <a:spcAft>
                <a:spcPts val="0"/>
              </a:spcAft>
              <a:buClrTx/>
              <a:buSzTx/>
              <a:buFontTx/>
              <a:buNone/>
              <a:tabLst/>
              <a:defRPr/>
            </a:pPr>
            <a:r>
              <a:rPr lang="en-AU" sz="1200" dirty="0"/>
              <a:t>Reference: Department of Sport and Recreation Western Australia (2012, November). Classification Framework for Public Open Space. Online: http://www.dsr.wa.gov.au/support-and-advice/facility-management/developing-facilities/public-open-space/classification-framework-for-public-open-space</a:t>
            </a:r>
          </a:p>
          <a:p>
            <a:endParaRPr lang="en-AU" dirty="0"/>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10</a:t>
            </a:fld>
            <a:endParaRPr lang="en-AU"/>
          </a:p>
        </p:txBody>
      </p:sp>
    </p:spTree>
    <p:extLst>
      <p:ext uri="{BB962C8B-B14F-4D97-AF65-F5344CB8AC3E}">
        <p14:creationId xmlns:p14="http://schemas.microsoft.com/office/powerpoint/2010/main" val="42443355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PC1.1</a:t>
            </a:r>
          </a:p>
          <a:p>
            <a:endParaRPr lang="en-AU" dirty="0"/>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11</a:t>
            </a:fld>
            <a:endParaRPr lang="en-AU"/>
          </a:p>
        </p:txBody>
      </p:sp>
    </p:spTree>
    <p:extLst>
      <p:ext uri="{BB962C8B-B14F-4D97-AF65-F5344CB8AC3E}">
        <p14:creationId xmlns:p14="http://schemas.microsoft.com/office/powerpoint/2010/main" val="608751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PC1.1</a:t>
            </a:r>
          </a:p>
          <a:p>
            <a:endParaRPr lang="en-AU" dirty="0"/>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12</a:t>
            </a:fld>
            <a:endParaRPr lang="en-AU"/>
          </a:p>
        </p:txBody>
      </p:sp>
    </p:spTree>
    <p:extLst>
      <p:ext uri="{BB962C8B-B14F-4D97-AF65-F5344CB8AC3E}">
        <p14:creationId xmlns:p14="http://schemas.microsoft.com/office/powerpoint/2010/main" val="6894038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PC1.1</a:t>
            </a:r>
          </a:p>
          <a:p>
            <a:endParaRPr lang="en-AU" dirty="0"/>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13</a:t>
            </a:fld>
            <a:endParaRPr lang="en-AU"/>
          </a:p>
        </p:txBody>
      </p:sp>
    </p:spTree>
    <p:extLst>
      <p:ext uri="{BB962C8B-B14F-4D97-AF65-F5344CB8AC3E}">
        <p14:creationId xmlns:p14="http://schemas.microsoft.com/office/powerpoint/2010/main" val="5966220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PC1.1</a:t>
            </a:r>
          </a:p>
          <a:p>
            <a:endParaRPr lang="en-AU" dirty="0"/>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14</a:t>
            </a:fld>
            <a:endParaRPr lang="en-AU"/>
          </a:p>
        </p:txBody>
      </p:sp>
    </p:spTree>
    <p:extLst>
      <p:ext uri="{BB962C8B-B14F-4D97-AF65-F5344CB8AC3E}">
        <p14:creationId xmlns:p14="http://schemas.microsoft.com/office/powerpoint/2010/main" val="38079063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PC1.1</a:t>
            </a:r>
          </a:p>
          <a:p>
            <a:endParaRPr lang="en-AU" dirty="0"/>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15</a:t>
            </a:fld>
            <a:endParaRPr lang="en-AU"/>
          </a:p>
        </p:txBody>
      </p:sp>
    </p:spTree>
    <p:extLst>
      <p:ext uri="{BB962C8B-B14F-4D97-AF65-F5344CB8AC3E}">
        <p14:creationId xmlns:p14="http://schemas.microsoft.com/office/powerpoint/2010/main" val="41285215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PC1.1</a:t>
            </a:r>
          </a:p>
          <a:p>
            <a:endParaRPr lang="en-AU" dirty="0"/>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16</a:t>
            </a:fld>
            <a:endParaRPr lang="en-AU"/>
          </a:p>
        </p:txBody>
      </p:sp>
    </p:spTree>
    <p:extLst>
      <p:ext uri="{BB962C8B-B14F-4D97-AF65-F5344CB8AC3E}">
        <p14:creationId xmlns:p14="http://schemas.microsoft.com/office/powerpoint/2010/main" val="41392604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PC1.1</a:t>
            </a:r>
          </a:p>
          <a:p>
            <a:endParaRPr lang="en-AU" dirty="0"/>
          </a:p>
          <a:p>
            <a:r>
              <a:rPr lang="en-AU" dirty="0"/>
              <a:t>AUS-SPEC adopts the following user catchment hierarchy of classification categories in order of increasing significance:</a:t>
            </a:r>
          </a:p>
          <a:p>
            <a:pPr marL="171450" indent="-171450">
              <a:buFont typeface="Arial" panose="020B0604020202020204" pitchFamily="34" charset="0"/>
              <a:buChar char="•"/>
            </a:pPr>
            <a:r>
              <a:rPr lang="en-AU" dirty="0" err="1"/>
              <a:t>Playlots</a:t>
            </a:r>
            <a:r>
              <a:rPr lang="en-AU" dirty="0"/>
              <a:t>/pocket parks: Small open space areas which provide unrestricted space to service the immediate neighbourhood. They have a target user age group of 0 to 9 years, and are generally positioned within a 300 to 500 metre radius of every home. They generally provide items of play equipment and park furniture.</a:t>
            </a:r>
          </a:p>
          <a:p>
            <a:pPr marL="171450" indent="-171450">
              <a:buFont typeface="Arial" panose="020B0604020202020204" pitchFamily="34" charset="0"/>
              <a:buChar char="•"/>
            </a:pPr>
            <a:r>
              <a:rPr lang="en-AU" dirty="0"/>
              <a:t>Local parks: Areas of local significance which provide space for informal, non-competitive, recreation and relaxation for local residents. These respond strongly to local resident needs and are suited to specific purpose trips, e.g. Playground usage. They are approximately 1 hectare in size.</a:t>
            </a:r>
          </a:p>
          <a:p>
            <a:pPr marL="171450" indent="-171450">
              <a:buFont typeface="Arial" panose="020B0604020202020204" pitchFamily="34" charset="0"/>
              <a:buChar char="•"/>
            </a:pPr>
            <a:r>
              <a:rPr lang="en-AU" dirty="0"/>
              <a:t>District parks: Areas for informal recreation which may also include formal playing fields for competitive sport. They attract and support longer duration visits than local parks. They cater for family or group outings and are generally equipped with barbecue and picnic facilities and children’s play equipment which</a:t>
            </a:r>
            <a:r>
              <a:rPr lang="en-AU" baseline="0" dirty="0"/>
              <a:t> </a:t>
            </a:r>
            <a:r>
              <a:rPr lang="en-AU" dirty="0"/>
              <a:t>is more sophisticated than that provided in pocket or local parks. They also sometimes include other facilities such as fitness tracks and </a:t>
            </a:r>
            <a:r>
              <a:rPr lang="en-AU" dirty="0" err="1"/>
              <a:t>carparking</a:t>
            </a:r>
            <a:r>
              <a:rPr lang="en-AU" dirty="0"/>
              <a:t>. They are approximately 3 hectares in size and within 2 kilometres of most households.</a:t>
            </a:r>
          </a:p>
          <a:p>
            <a:pPr marL="171450" indent="-171450">
              <a:buFont typeface="Arial" panose="020B0604020202020204" pitchFamily="34" charset="0"/>
              <a:buChar char="•"/>
            </a:pPr>
            <a:r>
              <a:rPr lang="en-AU" dirty="0"/>
              <a:t>Linear parks/linkages: Linkages between other parks and public access facilities and which often link nodes or smaller open space areas, or provide extensive linkages along areas such as foreshore or creeks. These open space areas often contain off-road walking and cycle tracks and create excellent habitat corridors for the wildlife of the area.</a:t>
            </a:r>
          </a:p>
          <a:p>
            <a:pPr marL="171450" indent="-171450">
              <a:buFont typeface="Arial" panose="020B0604020202020204" pitchFamily="34" charset="0"/>
              <a:buChar char="•"/>
            </a:pPr>
            <a:r>
              <a:rPr lang="en-AU" dirty="0"/>
              <a:t>Regional parks/recreation areas: Large expansive open space areas, with a mix of natural heritage areas</a:t>
            </a:r>
            <a:r>
              <a:rPr lang="en-AU" baseline="0" dirty="0"/>
              <a:t> </a:t>
            </a:r>
            <a:r>
              <a:rPr lang="en-AU" dirty="0"/>
              <a:t>and developed landscaped settings. These parks have the scope to attract visitors from all parts of the town or metropolitan area and the visitor will often spend more than several hours enjoying the experiences of the park.</a:t>
            </a:r>
          </a:p>
          <a:p>
            <a:pPr marL="171450" indent="-171450">
              <a:buFont typeface="Arial" panose="020B0604020202020204" pitchFamily="34" charset="0"/>
              <a:buChar char="•"/>
            </a:pPr>
            <a:r>
              <a:rPr lang="en-AU" dirty="0"/>
              <a:t>Outdoor sporting areas/sports grounds: Open space areas which cater for structured competitive sport within the set dimensions required by the respective sporting code. They can be a component of other parkland areas and are often contained within district parks. </a:t>
            </a:r>
            <a:r>
              <a:rPr lang="en-AU" dirty="0" err="1"/>
              <a:t>Carparking</a:t>
            </a:r>
            <a:r>
              <a:rPr lang="en-AU" dirty="0"/>
              <a:t> and associated amenity facilities are generally provided </a:t>
            </a:r>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17</a:t>
            </a:fld>
            <a:endParaRPr lang="en-AU"/>
          </a:p>
        </p:txBody>
      </p:sp>
    </p:spTree>
    <p:extLst>
      <p:ext uri="{BB962C8B-B14F-4D97-AF65-F5344CB8AC3E}">
        <p14:creationId xmlns:p14="http://schemas.microsoft.com/office/powerpoint/2010/main" val="36738547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PC1.1</a:t>
            </a:r>
          </a:p>
          <a:p>
            <a:endParaRPr lang="en-AU" dirty="0"/>
          </a:p>
          <a:p>
            <a:r>
              <a:rPr lang="en-AU" dirty="0"/>
              <a:t>AUS-SPEC adopts the following user catchment hierarchy of classification categories in order of increasing significance:</a:t>
            </a:r>
          </a:p>
          <a:p>
            <a:r>
              <a:rPr lang="en-AU" dirty="0"/>
              <a:t>· </a:t>
            </a:r>
            <a:r>
              <a:rPr lang="en-AU" dirty="0" err="1"/>
              <a:t>Playlots</a:t>
            </a:r>
            <a:r>
              <a:rPr lang="en-AU" dirty="0"/>
              <a:t>/pocket parks: Small open space areas which provide unrestricted space to service the immediate neighbourhood. They have a target user age group of 0 to 9 years, and are generally positioned within a 300 to 500 metre radius of every home. They generally provide items of play equipment and park furniture.</a:t>
            </a:r>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18</a:t>
            </a:fld>
            <a:endParaRPr lang="en-AU"/>
          </a:p>
        </p:txBody>
      </p:sp>
    </p:spTree>
    <p:extLst>
      <p:ext uri="{BB962C8B-B14F-4D97-AF65-F5344CB8AC3E}">
        <p14:creationId xmlns:p14="http://schemas.microsoft.com/office/powerpoint/2010/main" val="36552534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PC1.1</a:t>
            </a:r>
          </a:p>
          <a:p>
            <a:endParaRPr lang="en-AU" dirty="0"/>
          </a:p>
          <a:p>
            <a:r>
              <a:rPr lang="en-AU" dirty="0"/>
              <a:t>AUS-SPEC adopts the following user catchment hierarchy of classification categories in order of increasing significance:</a:t>
            </a:r>
          </a:p>
          <a:p>
            <a:endParaRPr lang="en-AU" dirty="0"/>
          </a:p>
          <a:p>
            <a:r>
              <a:rPr lang="en-AU" dirty="0"/>
              <a:t>Local parks: Areas of local significance which provide space for informal, non-competitive, recreation and relaxation for local residents. These respond strongly to local resident needs and are suited to specific purpose trips, e.g. Playground usage. They are approximately 1 hectare in size.</a:t>
            </a:r>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19</a:t>
            </a:fld>
            <a:endParaRPr lang="en-AU"/>
          </a:p>
        </p:txBody>
      </p:sp>
    </p:spTree>
    <p:extLst>
      <p:ext uri="{BB962C8B-B14F-4D97-AF65-F5344CB8AC3E}">
        <p14:creationId xmlns:p14="http://schemas.microsoft.com/office/powerpoint/2010/main" val="27227116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PC1.1</a:t>
            </a:r>
          </a:p>
          <a:p>
            <a:endParaRPr lang="en-AU" dirty="0"/>
          </a:p>
          <a:p>
            <a:r>
              <a:rPr lang="en-AU" dirty="0"/>
              <a:t>AUS-SPEC adopts the following user catchment hierarchy of classification categories in order of increasing significance:</a:t>
            </a:r>
          </a:p>
          <a:p>
            <a:r>
              <a:rPr lang="en-AU" dirty="0"/>
              <a:t>District parks: Areas for informal recreation which may also include formal playing fields for competitive sport. They attract and support longer duration visits than local parks. They cater for family or group outings and are generally equipped with barbecue and picnic facilities and children’s play equipment which is more sophisticated than that provided in pocket or local parks. They also sometimes include other facilities such as fitness tracks and </a:t>
            </a:r>
            <a:r>
              <a:rPr lang="en-AU" dirty="0" err="1"/>
              <a:t>carparking</a:t>
            </a:r>
            <a:r>
              <a:rPr lang="en-AU" dirty="0"/>
              <a:t>. They are approximately 3 hectares in size and within 2 kilometres of most households.</a:t>
            </a:r>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20</a:t>
            </a:fld>
            <a:endParaRPr lang="en-AU"/>
          </a:p>
        </p:txBody>
      </p:sp>
    </p:spTree>
    <p:extLst>
      <p:ext uri="{BB962C8B-B14F-4D97-AF65-F5344CB8AC3E}">
        <p14:creationId xmlns:p14="http://schemas.microsoft.com/office/powerpoint/2010/main" val="12321523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PC1.1</a:t>
            </a:r>
          </a:p>
          <a:p>
            <a:endParaRPr lang="en-AU" dirty="0"/>
          </a:p>
          <a:p>
            <a:r>
              <a:rPr lang="en-AU" dirty="0"/>
              <a:t>AUS-SPEC adopts the following user catchment hierarchy of classification categories in order of increasing significance:</a:t>
            </a:r>
          </a:p>
          <a:p>
            <a:pPr marL="171450" indent="-171450">
              <a:buFont typeface="Arial" panose="020B0604020202020204" pitchFamily="34" charset="0"/>
              <a:buChar char="•"/>
            </a:pPr>
            <a:r>
              <a:rPr lang="en-AU" dirty="0"/>
              <a:t>Linear parks/linkages: Linkages between other parks and public access facilities and which often link nodes or smaller open space areas, or provide extensive linkages along areas such as foreshore or creeks. These open space areas often contain off-road walking and cycle tracks and create excellent habitat corridors for the wildlife of the area.</a:t>
            </a:r>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21</a:t>
            </a:fld>
            <a:endParaRPr lang="en-AU"/>
          </a:p>
        </p:txBody>
      </p:sp>
    </p:spTree>
    <p:extLst>
      <p:ext uri="{BB962C8B-B14F-4D97-AF65-F5344CB8AC3E}">
        <p14:creationId xmlns:p14="http://schemas.microsoft.com/office/powerpoint/2010/main" val="20246919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PC1.1</a:t>
            </a:r>
          </a:p>
          <a:p>
            <a:endParaRPr lang="en-AU" dirty="0"/>
          </a:p>
          <a:p>
            <a:r>
              <a:rPr lang="en-AU" dirty="0"/>
              <a:t>AUS-SPEC adopts the following user catchment hierarchy of classification categories in order of increasing significance:</a:t>
            </a:r>
          </a:p>
          <a:p>
            <a:pPr marL="171450" indent="-171450">
              <a:buFont typeface="Arial" panose="020B0604020202020204" pitchFamily="34" charset="0"/>
              <a:buChar char="•"/>
            </a:pPr>
            <a:r>
              <a:rPr lang="en-AU" dirty="0"/>
              <a:t>Regional parks/recreation areas: Large expansive open space areas, with a mix of natural heritage areas</a:t>
            </a:r>
            <a:r>
              <a:rPr lang="en-AU" baseline="0" dirty="0"/>
              <a:t> </a:t>
            </a:r>
            <a:r>
              <a:rPr lang="en-AU" dirty="0"/>
              <a:t>and developed landscaped settings. These parks have the scope to attract visitors from all parts of the town or metropolitan area and the visitor will often spend more than several hours enjoying the experiences of the park.</a:t>
            </a:r>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22</a:t>
            </a:fld>
            <a:endParaRPr lang="en-AU"/>
          </a:p>
        </p:txBody>
      </p:sp>
    </p:spTree>
    <p:extLst>
      <p:ext uri="{BB962C8B-B14F-4D97-AF65-F5344CB8AC3E}">
        <p14:creationId xmlns:p14="http://schemas.microsoft.com/office/powerpoint/2010/main" val="32656273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PC1.1</a:t>
            </a:r>
          </a:p>
          <a:p>
            <a:endParaRPr lang="en-AU" dirty="0"/>
          </a:p>
          <a:p>
            <a:r>
              <a:rPr lang="en-AU" dirty="0"/>
              <a:t>AUS-SPEC adopts the following user catchment hierarchy of classification categories in order of increasing significance:</a:t>
            </a:r>
          </a:p>
          <a:p>
            <a:pPr marL="171450" indent="-171450">
              <a:buFont typeface="Arial" panose="020B0604020202020204" pitchFamily="34" charset="0"/>
              <a:buChar char="•"/>
            </a:pPr>
            <a:r>
              <a:rPr lang="en-AU" dirty="0"/>
              <a:t>Outdoor sporting areas/sports grounds: Open space areas which cater for structured competitive sport within the set dimensions required by the respective sporting code. They can be a component of other parkland areas and are often contained within district parks. </a:t>
            </a:r>
            <a:r>
              <a:rPr lang="en-AU" dirty="0" err="1"/>
              <a:t>Carparking</a:t>
            </a:r>
            <a:r>
              <a:rPr lang="en-AU" dirty="0"/>
              <a:t> and associated amenity facilities are generally provided </a:t>
            </a:r>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23</a:t>
            </a:fld>
            <a:endParaRPr lang="en-AU"/>
          </a:p>
        </p:txBody>
      </p:sp>
    </p:spTree>
    <p:extLst>
      <p:ext uri="{BB962C8B-B14F-4D97-AF65-F5344CB8AC3E}">
        <p14:creationId xmlns:p14="http://schemas.microsoft.com/office/powerpoint/2010/main" val="33802837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PC1.1</a:t>
            </a:r>
          </a:p>
          <a:p>
            <a:endParaRPr lang="en-AU" dirty="0"/>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24</a:t>
            </a:fld>
            <a:endParaRPr lang="en-AU"/>
          </a:p>
        </p:txBody>
      </p:sp>
    </p:spTree>
    <p:extLst>
      <p:ext uri="{BB962C8B-B14F-4D97-AF65-F5344CB8AC3E}">
        <p14:creationId xmlns:p14="http://schemas.microsoft.com/office/powerpoint/2010/main" val="27193920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PC2.2, KE4</a:t>
            </a:r>
          </a:p>
          <a:p>
            <a:endParaRPr lang="en-AU" dirty="0"/>
          </a:p>
          <a:p>
            <a:r>
              <a:rPr lang="en-AU" dirty="0"/>
              <a:t>ROSS</a:t>
            </a:r>
            <a:r>
              <a:rPr lang="en-AU" baseline="0" dirty="0"/>
              <a:t> Planning. (2015, February).  </a:t>
            </a:r>
            <a:r>
              <a:rPr lang="en-AU" dirty="0"/>
              <a:t>Issues and opportunities for public open space in the Surf Coast Shire: Open Space Strategy 2015 - 2025 Discussion Paper February 2015.  ONLINE: http://www.surfcoast.vic.gov.au/files/bd331459-32f3-476f-8301-a42800f31045/Item_31_Appendix_1_-_Issues_and_Opportunities_Discussion_Paper_for_Public_Exhibition.pdf</a:t>
            </a:r>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25</a:t>
            </a:fld>
            <a:endParaRPr lang="en-AU"/>
          </a:p>
        </p:txBody>
      </p:sp>
    </p:spTree>
    <p:extLst>
      <p:ext uri="{BB962C8B-B14F-4D97-AF65-F5344CB8AC3E}">
        <p14:creationId xmlns:p14="http://schemas.microsoft.com/office/powerpoint/2010/main" val="9729491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PC2.2, KE4</a:t>
            </a:r>
          </a:p>
          <a:p>
            <a:endParaRPr lang="en-AU" dirty="0"/>
          </a:p>
          <a:p>
            <a:endParaRPr lang="en-AU" dirty="0"/>
          </a:p>
          <a:p>
            <a:r>
              <a:rPr lang="en-AU" dirty="0"/>
              <a:t>ROSS</a:t>
            </a:r>
            <a:r>
              <a:rPr lang="en-AU" baseline="0" dirty="0"/>
              <a:t> Planning. (2015, February).  </a:t>
            </a:r>
            <a:r>
              <a:rPr lang="en-AU" dirty="0"/>
              <a:t>Issues and opportunities for public open space in the Surf Coast Shire: Open Space Strategy 2015 - 2025 Discussion Paper February 2015.  ONLINE: http://www.surfcoast.vic.gov.au/files/bd331459-32f3-476f-8301-a42800f31045/Item_31_Appendix_1_-_Issues_and_Opportunities_Discussion_Paper_for_Public_Exhibition.pdf</a:t>
            </a:r>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26</a:t>
            </a:fld>
            <a:endParaRPr lang="en-AU"/>
          </a:p>
        </p:txBody>
      </p:sp>
    </p:spTree>
    <p:extLst>
      <p:ext uri="{BB962C8B-B14F-4D97-AF65-F5344CB8AC3E}">
        <p14:creationId xmlns:p14="http://schemas.microsoft.com/office/powerpoint/2010/main" val="70102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PC2.2, KE4</a:t>
            </a:r>
          </a:p>
          <a:p>
            <a:endParaRPr lang="en-AU" dirty="0"/>
          </a:p>
          <a:p>
            <a:r>
              <a:rPr lang="en-AU" dirty="0"/>
              <a:t>ROSS</a:t>
            </a:r>
            <a:r>
              <a:rPr lang="en-AU" baseline="0" dirty="0"/>
              <a:t> Planning. (2015, February).  </a:t>
            </a:r>
            <a:r>
              <a:rPr lang="en-AU" dirty="0"/>
              <a:t>Issues and opportunities for public open space in the Surf Coast Shire: Open Space Strategy 2015 - 2025 Discussion Paper February 2015.  ONLINE: http://www.surfcoast.vic.gov.au/files/bd331459-32f3-476f-8301-a42800f31045/Item_31_Appendix_1_-_Issues_and_Opportunities_Discussion_Paper_for_Public_Exhibition.pdf</a:t>
            </a:r>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27</a:t>
            </a:fld>
            <a:endParaRPr lang="en-AU"/>
          </a:p>
        </p:txBody>
      </p:sp>
    </p:spTree>
    <p:extLst>
      <p:ext uri="{BB962C8B-B14F-4D97-AF65-F5344CB8AC3E}">
        <p14:creationId xmlns:p14="http://schemas.microsoft.com/office/powerpoint/2010/main" val="36507446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PC2.2, KE4</a:t>
            </a:r>
          </a:p>
          <a:p>
            <a:endParaRPr lang="en-AU" dirty="0"/>
          </a:p>
          <a:p>
            <a:r>
              <a:rPr lang="en-AU" dirty="0"/>
              <a:t>ROSS</a:t>
            </a:r>
            <a:r>
              <a:rPr lang="en-AU" baseline="0" dirty="0"/>
              <a:t> Planning. (2015, February).  </a:t>
            </a:r>
            <a:r>
              <a:rPr lang="en-AU" dirty="0"/>
              <a:t>Issues and opportunities for public open space in the Surf Coast Shire: Open Space Strategy 2015 - 2025 Discussion Paper February 2015.  ONLINE: http://www.surfcoast.vic.gov.au/files/bd331459-32f3-476f-8301-a42800f31045/Item_31_Appendix_1_-_Issues_and_Opportunities_Discussion_Paper_for_Public_Exhibition.pdf</a:t>
            </a:r>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28</a:t>
            </a:fld>
            <a:endParaRPr lang="en-AU"/>
          </a:p>
        </p:txBody>
      </p:sp>
    </p:spTree>
    <p:extLst>
      <p:ext uri="{BB962C8B-B14F-4D97-AF65-F5344CB8AC3E}">
        <p14:creationId xmlns:p14="http://schemas.microsoft.com/office/powerpoint/2010/main" val="405539853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PC2.2, KE4</a:t>
            </a:r>
          </a:p>
          <a:p>
            <a:endParaRPr lang="en-AU" dirty="0"/>
          </a:p>
          <a:p>
            <a:endParaRPr lang="en-AU" dirty="0"/>
          </a:p>
          <a:p>
            <a:r>
              <a:rPr lang="en-AU" dirty="0"/>
              <a:t>ROSS</a:t>
            </a:r>
            <a:r>
              <a:rPr lang="en-AU" baseline="0" dirty="0"/>
              <a:t> Planning. (2015, February).  </a:t>
            </a:r>
            <a:r>
              <a:rPr lang="en-AU" dirty="0"/>
              <a:t>Issues and opportunities for public open space in the Surf Coast Shire: Open Space Strategy 2015 - 2025 Discussion Paper February 2015.  ONLINE: http://www.surfcoast.vic.gov.au/files/bd331459-32f3-476f-8301-a42800f31045/Item_31_Appendix_1_-_Issues_and_Opportunities_Discussion_Paper_for_Public_Exhibition.pdf</a:t>
            </a:r>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29</a:t>
            </a:fld>
            <a:endParaRPr lang="en-AU"/>
          </a:p>
        </p:txBody>
      </p:sp>
    </p:spTree>
    <p:extLst>
      <p:ext uri="{BB962C8B-B14F-4D97-AF65-F5344CB8AC3E}">
        <p14:creationId xmlns:p14="http://schemas.microsoft.com/office/powerpoint/2010/main" val="322530911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PC2.2, KE4</a:t>
            </a:r>
          </a:p>
          <a:p>
            <a:endParaRPr lang="en-AU" dirty="0"/>
          </a:p>
          <a:p>
            <a:endParaRPr lang="en-AU" dirty="0"/>
          </a:p>
          <a:p>
            <a:r>
              <a:rPr lang="en-US" sz="1200" kern="1200" dirty="0">
                <a:solidFill>
                  <a:schemeClr val="tx1"/>
                </a:solidFill>
                <a:effectLst/>
                <a:latin typeface="+mn-lt"/>
                <a:ea typeface="+mn-ea"/>
                <a:cs typeface="+mn-cs"/>
              </a:rPr>
              <a:t>Government of Western</a:t>
            </a:r>
            <a:r>
              <a:rPr lang="en-US" sz="1200" kern="1200" baseline="0" dirty="0">
                <a:solidFill>
                  <a:schemeClr val="tx1"/>
                </a:solidFill>
                <a:effectLst/>
                <a:latin typeface="+mn-lt"/>
                <a:ea typeface="+mn-ea"/>
                <a:cs typeface="+mn-cs"/>
              </a:rPr>
              <a:t> Australia. </a:t>
            </a:r>
            <a:r>
              <a:rPr lang="en-US" sz="1200" kern="1200" dirty="0">
                <a:solidFill>
                  <a:schemeClr val="tx1"/>
                </a:solidFill>
                <a:effectLst/>
                <a:latin typeface="+mn-lt"/>
                <a:ea typeface="+mn-ea"/>
                <a:cs typeface="+mn-cs"/>
              </a:rPr>
              <a:t>More</a:t>
            </a:r>
            <a:r>
              <a:rPr lang="en-US" sz="1200" kern="1200" baseline="0" dirty="0">
                <a:solidFill>
                  <a:schemeClr val="tx1"/>
                </a:solidFill>
                <a:effectLst/>
                <a:latin typeface="+mn-lt"/>
                <a:ea typeface="+mn-ea"/>
                <a:cs typeface="+mn-cs"/>
              </a:rPr>
              <a:t> than winning: The real value of sport and recreation in Western Australia.</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https://www.clearinghouseforsport.gov.au/__data/assets/pdf_file/0019/316405/MoreThanWinning.pdf</a:t>
            </a:r>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30</a:t>
            </a:fld>
            <a:endParaRPr lang="en-AU"/>
          </a:p>
        </p:txBody>
      </p:sp>
    </p:spTree>
    <p:extLst>
      <p:ext uri="{BB962C8B-B14F-4D97-AF65-F5344CB8AC3E}">
        <p14:creationId xmlns:p14="http://schemas.microsoft.com/office/powerpoint/2010/main" val="409786140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PC2.2, KE4</a:t>
            </a:r>
          </a:p>
          <a:p>
            <a:endParaRPr lang="en-AU" dirty="0"/>
          </a:p>
          <a:p>
            <a:endParaRPr lang="en-AU" dirty="0"/>
          </a:p>
          <a:p>
            <a:r>
              <a:rPr lang="en-AU" dirty="0"/>
              <a:t>ROSS</a:t>
            </a:r>
            <a:r>
              <a:rPr lang="en-AU" baseline="0" dirty="0"/>
              <a:t> Planning. (2015, February).  </a:t>
            </a:r>
            <a:r>
              <a:rPr lang="en-AU" dirty="0"/>
              <a:t>Issues and opportunities for public open space in the Surf Coast Shire: Open Space Strategy 2015 - 2025 Discussion Paper February 2015.  ONLINE: file:///C:/Users/Dr%20Dion/Downloads/Item_31_Appendix_1_-_Issues_and_Opportunities_Discussion_Paper_for_Public_Exhibition.pdf.</a:t>
            </a:r>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31</a:t>
            </a:fld>
            <a:endParaRPr lang="en-AU"/>
          </a:p>
        </p:txBody>
      </p:sp>
    </p:spTree>
    <p:extLst>
      <p:ext uri="{BB962C8B-B14F-4D97-AF65-F5344CB8AC3E}">
        <p14:creationId xmlns:p14="http://schemas.microsoft.com/office/powerpoint/2010/main" val="37523806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KE7</a:t>
            </a:r>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32</a:t>
            </a:fld>
            <a:endParaRPr lang="en-AU"/>
          </a:p>
        </p:txBody>
      </p:sp>
    </p:spTree>
    <p:extLst>
      <p:ext uri="{BB962C8B-B14F-4D97-AF65-F5344CB8AC3E}">
        <p14:creationId xmlns:p14="http://schemas.microsoft.com/office/powerpoint/2010/main" val="5456817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KE7</a:t>
            </a:r>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33</a:t>
            </a:fld>
            <a:endParaRPr lang="en-AU"/>
          </a:p>
        </p:txBody>
      </p:sp>
    </p:spTree>
    <p:extLst>
      <p:ext uri="{BB962C8B-B14F-4D97-AF65-F5344CB8AC3E}">
        <p14:creationId xmlns:p14="http://schemas.microsoft.com/office/powerpoint/2010/main" val="1983599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KE7</a:t>
            </a:r>
          </a:p>
          <a:p>
            <a:endParaRPr lang="en-AU" dirty="0"/>
          </a:p>
          <a:p>
            <a:r>
              <a:rPr lang="en-AU" dirty="0" err="1"/>
              <a:t>Woube</a:t>
            </a:r>
            <a:r>
              <a:rPr lang="en-AU" dirty="0"/>
              <a:t>, M. (2005).  Effects of Resettlement Schemes on the Biophysical and Human Environments.  Boca</a:t>
            </a:r>
            <a:r>
              <a:rPr lang="en-AU" baseline="0" dirty="0"/>
              <a:t> Raton, FL: Universal Publishers.</a:t>
            </a:r>
            <a:endParaRPr lang="en-AU" dirty="0"/>
          </a:p>
        </p:txBody>
      </p:sp>
      <p:sp>
        <p:nvSpPr>
          <p:cNvPr id="4" name="Header Placeholder 3"/>
          <p:cNvSpPr>
            <a:spLocks noGrp="1"/>
          </p:cNvSpPr>
          <p:nvPr>
            <p:ph type="hdr" sz="quarter" idx="10"/>
          </p:nvPr>
        </p:nvSpPr>
        <p:spPr/>
        <p:txBody>
          <a:bodyPr/>
          <a:lstStyle/>
          <a:p>
            <a:r>
              <a:rPr lang="en-US"/>
              <a:t>SISFFIT023 </a:t>
            </a:r>
            <a:r>
              <a:rPr lang="en-AU"/>
              <a:t>Instruct group </a:t>
            </a:r>
            <a:r>
              <a:rPr lang="en-US"/>
              <a:t>personal training programs</a:t>
            </a:r>
            <a:endParaRPr lang="en-AU"/>
          </a:p>
          <a:p>
            <a:endParaRPr lang="en-AU" dirty="0"/>
          </a:p>
        </p:txBody>
      </p:sp>
      <p:sp>
        <p:nvSpPr>
          <p:cNvPr id="5" name="Footer Placeholder 4"/>
          <p:cNvSpPr>
            <a:spLocks noGrp="1"/>
          </p:cNvSpPr>
          <p:nvPr>
            <p:ph type="ftr" sz="quarter" idx="11"/>
          </p:nvPr>
        </p:nvSpPr>
        <p:spPr/>
        <p:txBody>
          <a:bodyPr/>
          <a:lstStyle/>
          <a:p>
            <a:r>
              <a:rPr lang="en-AU"/>
              <a:t>© 2016</a:t>
            </a:r>
            <a:endParaRPr lang="en-AU" dirty="0"/>
          </a:p>
        </p:txBody>
      </p:sp>
      <p:sp>
        <p:nvSpPr>
          <p:cNvPr id="6" name="Slide Number Placeholder 5"/>
          <p:cNvSpPr>
            <a:spLocks noGrp="1"/>
          </p:cNvSpPr>
          <p:nvPr>
            <p:ph type="sldNum" sz="quarter" idx="12"/>
          </p:nvPr>
        </p:nvSpPr>
        <p:spPr/>
        <p:txBody>
          <a:bodyPr/>
          <a:lstStyle/>
          <a:p>
            <a:fld id="{4721DDD2-5ACD-448C-86B8-4E5A7F135566}" type="slidenum">
              <a:rPr lang="en-AU" smtClean="0"/>
              <a:t>34</a:t>
            </a:fld>
            <a:endParaRPr lang="en-AU"/>
          </a:p>
        </p:txBody>
      </p:sp>
    </p:spTree>
    <p:extLst>
      <p:ext uri="{BB962C8B-B14F-4D97-AF65-F5344CB8AC3E}">
        <p14:creationId xmlns:p14="http://schemas.microsoft.com/office/powerpoint/2010/main" val="126920618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35</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KE3</a:t>
            </a:r>
          </a:p>
        </p:txBody>
      </p:sp>
    </p:spTree>
    <p:extLst>
      <p:ext uri="{BB962C8B-B14F-4D97-AF65-F5344CB8AC3E}">
        <p14:creationId xmlns:p14="http://schemas.microsoft.com/office/powerpoint/2010/main" val="177767042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36</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KE3</a:t>
            </a:r>
          </a:p>
        </p:txBody>
      </p:sp>
    </p:spTree>
    <p:extLst>
      <p:ext uri="{BB962C8B-B14F-4D97-AF65-F5344CB8AC3E}">
        <p14:creationId xmlns:p14="http://schemas.microsoft.com/office/powerpoint/2010/main" val="388940089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37</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KE3</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Global Issues. ONLINE: http://www.globalissues.org/article/233/climate-change-and-global-warming-introduction#WhatisGlobalWarmingandClimateChange</a:t>
            </a:r>
          </a:p>
        </p:txBody>
      </p:sp>
    </p:spTree>
    <p:extLst>
      <p:ext uri="{BB962C8B-B14F-4D97-AF65-F5344CB8AC3E}">
        <p14:creationId xmlns:p14="http://schemas.microsoft.com/office/powerpoint/2010/main" val="182962223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38</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PC2.3, PE4,</a:t>
            </a:r>
            <a:r>
              <a:rPr lang="en-US" sz="1200" kern="1200" baseline="0" dirty="0">
                <a:solidFill>
                  <a:schemeClr val="tx1"/>
                </a:solidFill>
                <a:effectLst/>
                <a:latin typeface="+mn-lt"/>
                <a:ea typeface="+mn-ea"/>
                <a:cs typeface="+mn-cs"/>
              </a:rPr>
              <a:t> KE3, KE4</a:t>
            </a:r>
            <a:endParaRPr lang="en-US"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310171548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39</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KE3</a:t>
            </a: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pPr lvl="0"/>
            <a:r>
              <a:rPr lang="en-GB" sz="2400" dirty="0"/>
              <a:t>Wind energy: http://www.nrdc.org/energy/renewables/wind.asp</a:t>
            </a:r>
          </a:p>
          <a:p>
            <a:pPr lvl="0"/>
            <a:r>
              <a:rPr lang="en-GB" sz="2400" dirty="0"/>
              <a:t>Solar (sun / light) energy: http://www.nrdc.org/energy/renewables/solar.asp</a:t>
            </a:r>
          </a:p>
          <a:p>
            <a:pPr lvl="0"/>
            <a:r>
              <a:rPr lang="en-GB" sz="2400" dirty="0"/>
              <a:t>Biomass energy (plants / crops) : http://www.nrdc.org/energy/renewables/biomass.asp</a:t>
            </a:r>
          </a:p>
          <a:p>
            <a:pPr lvl="0"/>
            <a:r>
              <a:rPr lang="en-GB" sz="2400" dirty="0" err="1"/>
              <a:t>BioGas</a:t>
            </a:r>
            <a:r>
              <a:rPr lang="en-GB" sz="2400" dirty="0"/>
              <a:t> Energy (animal manure): http://www.nrdc.org/energy/renewables/biogas.asp</a:t>
            </a:r>
          </a:p>
          <a:p>
            <a:pPr lvl="0"/>
            <a:r>
              <a:rPr lang="en-GB" sz="2400" dirty="0" err="1"/>
              <a:t>GeoThermal</a:t>
            </a:r>
            <a:r>
              <a:rPr lang="en-GB" sz="2400" dirty="0"/>
              <a:t> Energy:</a:t>
            </a:r>
            <a:r>
              <a:rPr lang="en-GB" sz="2400" baseline="0" dirty="0"/>
              <a:t> http://www.nrdc.org/energy/renewables/geothermal.asp</a:t>
            </a:r>
            <a:endParaRPr lang="en-GB" sz="2400" dirty="0"/>
          </a:p>
          <a:p>
            <a:pPr lvl="1"/>
            <a:r>
              <a:rPr lang="en-GB" sz="2400" dirty="0"/>
              <a:t>steam / hot water beneath the earth’s surface</a:t>
            </a:r>
          </a:p>
          <a:p>
            <a:pPr lvl="0"/>
            <a:r>
              <a:rPr lang="en-GB" sz="2400" dirty="0"/>
              <a:t>Hydropower (moving water): http://www.nrdc.org/energy/renewables/hydropower.asp</a:t>
            </a:r>
          </a:p>
          <a:p>
            <a:pPr lvl="0"/>
            <a:r>
              <a:rPr lang="en-GB" sz="2400" dirty="0"/>
              <a:t>Offshore wind, wave and tidal energy: http://www.nrdc.org/energy/renewables/offshore.asp</a:t>
            </a:r>
            <a:endParaRPr lang="en-AU" sz="2400" dirty="0"/>
          </a:p>
          <a:p>
            <a:endParaRPr lang="en-US"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257311641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40</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KE3</a:t>
            </a:r>
          </a:p>
        </p:txBody>
      </p:sp>
    </p:spTree>
    <p:extLst>
      <p:ext uri="{BB962C8B-B14F-4D97-AF65-F5344CB8AC3E}">
        <p14:creationId xmlns:p14="http://schemas.microsoft.com/office/powerpoint/2010/main" val="343593053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41</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KE3</a:t>
            </a: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AU" sz="1200" kern="1200" dirty="0">
                <a:solidFill>
                  <a:schemeClr val="tx1"/>
                </a:solidFill>
                <a:effectLst/>
                <a:latin typeface="+mn-lt"/>
                <a:ea typeface="+mn-ea"/>
                <a:cs typeface="+mn-cs"/>
              </a:rPr>
              <a:t>World Bank. (2006). Sustainable Land Management: Challenges, Opportunities, and Trade-offs.  ONLINE:  </a:t>
            </a:r>
            <a:r>
              <a:rPr lang="en-US" sz="1200" kern="1200" dirty="0">
                <a:solidFill>
                  <a:schemeClr val="tx1"/>
                </a:solidFill>
                <a:effectLst/>
                <a:latin typeface="+mn-lt"/>
                <a:ea typeface="+mn-ea"/>
                <a:cs typeface="+mn-cs"/>
              </a:rPr>
              <a:t>http://siteresources.worldbank.org/INTARD/Resources/Sustainable_Land_Management_ebook.pdf</a:t>
            </a:r>
          </a:p>
        </p:txBody>
      </p:sp>
    </p:spTree>
    <p:extLst>
      <p:ext uri="{BB962C8B-B14F-4D97-AF65-F5344CB8AC3E}">
        <p14:creationId xmlns:p14="http://schemas.microsoft.com/office/powerpoint/2010/main" val="390775038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42</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KE3</a:t>
            </a:r>
          </a:p>
        </p:txBody>
      </p:sp>
    </p:spTree>
    <p:extLst>
      <p:ext uri="{BB962C8B-B14F-4D97-AF65-F5344CB8AC3E}">
        <p14:creationId xmlns:p14="http://schemas.microsoft.com/office/powerpoint/2010/main" val="110497703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43</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KE3</a:t>
            </a:r>
          </a:p>
        </p:txBody>
      </p:sp>
    </p:spTree>
    <p:extLst>
      <p:ext uri="{BB962C8B-B14F-4D97-AF65-F5344CB8AC3E}">
        <p14:creationId xmlns:p14="http://schemas.microsoft.com/office/powerpoint/2010/main" val="404264089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44</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PC2.3, PE4,</a:t>
            </a:r>
            <a:r>
              <a:rPr lang="en-US" sz="1200" kern="1200" baseline="0" dirty="0">
                <a:solidFill>
                  <a:schemeClr val="tx1"/>
                </a:solidFill>
                <a:effectLst/>
                <a:latin typeface="+mn-lt"/>
                <a:ea typeface="+mn-ea"/>
                <a:cs typeface="+mn-cs"/>
              </a:rPr>
              <a:t> KE4</a:t>
            </a:r>
            <a:endParaRPr lang="en-US"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37818443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45</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PC2.3, PE4,</a:t>
            </a:r>
            <a:r>
              <a:rPr lang="en-US" sz="1200" kern="1200" baseline="0" dirty="0">
                <a:solidFill>
                  <a:schemeClr val="tx1"/>
                </a:solidFill>
                <a:effectLst/>
                <a:latin typeface="+mn-lt"/>
                <a:ea typeface="+mn-ea"/>
                <a:cs typeface="+mn-cs"/>
              </a:rPr>
              <a:t> KE4</a:t>
            </a:r>
            <a:endParaRPr lang="en-US"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168792979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46</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PC2.3, PE4,</a:t>
            </a:r>
            <a:r>
              <a:rPr lang="en-US" sz="1200" kern="1200" baseline="0" dirty="0">
                <a:solidFill>
                  <a:schemeClr val="tx1"/>
                </a:solidFill>
                <a:effectLst/>
                <a:latin typeface="+mn-lt"/>
                <a:ea typeface="+mn-ea"/>
                <a:cs typeface="+mn-cs"/>
              </a:rPr>
              <a:t> KE3, KE4</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AU" dirty="0"/>
              <a:t>Protecting the recreation resource from adverse impacts created by overuse, inappropriate use or adjacent uses. Examples: a </a:t>
            </a:r>
            <a:r>
              <a:rPr lang="en-AU" dirty="0" err="1"/>
              <a:t>creekbank</a:t>
            </a:r>
            <a:r>
              <a:rPr lang="en-AU" dirty="0"/>
              <a:t> at a popular swimming hole trampled by overuse; a quiet bushland park compromised by an adjacent noisy extractive industry.</a:t>
            </a:r>
          </a:p>
          <a:p>
            <a:pPr marL="171450" indent="-171450">
              <a:buFont typeface="Arial" panose="020B0604020202020204" pitchFamily="34" charset="0"/>
              <a:buChar char="•"/>
            </a:pPr>
            <a:r>
              <a:rPr lang="en-AU" dirty="0"/>
              <a:t>Managing impacts on the recreation experience so that it is not diminished or modified to the extent it ceases to provide the same quality and type of experience. Example: a wilderness experience compromised by crowding, littering, site trampling etc. </a:t>
            </a:r>
          </a:p>
          <a:p>
            <a:pPr marL="171450" indent="-171450">
              <a:buFont typeface="Arial" panose="020B0604020202020204" pitchFamily="34" charset="0"/>
              <a:buChar char="•"/>
            </a:pPr>
            <a:r>
              <a:rPr lang="en-AU" dirty="0"/>
              <a:t>Considering the need to constrain use of areas, type of activities, timing of activities and infrastructure provided. Example: closing four wheel drive tracks in wet season. </a:t>
            </a:r>
          </a:p>
          <a:p>
            <a:pPr marL="171450" indent="-171450">
              <a:buFont typeface="Arial" panose="020B0604020202020204" pitchFamily="34" charset="0"/>
              <a:buChar char="•"/>
            </a:pPr>
            <a:r>
              <a:rPr lang="en-AU" dirty="0"/>
              <a:t>Sustainability and the need to sometimes restrict access to a resource or opportunity can sometimes be at odds with principles of social equity. Example: access to some remote wilderness sites is limited, by its very nature, to those who are able bodied and experienced enough.</a:t>
            </a:r>
            <a:endParaRPr lang="en-US"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2255259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47</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PE2, PE3, KE3, KE5, KE6</a:t>
            </a:r>
          </a:p>
        </p:txBody>
      </p:sp>
    </p:spTree>
    <p:extLst>
      <p:ext uri="{BB962C8B-B14F-4D97-AF65-F5344CB8AC3E}">
        <p14:creationId xmlns:p14="http://schemas.microsoft.com/office/powerpoint/2010/main" val="60619041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48</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PE2, PE3, KE3, KE5, KE6</a:t>
            </a:r>
          </a:p>
        </p:txBody>
      </p:sp>
    </p:spTree>
    <p:extLst>
      <p:ext uri="{BB962C8B-B14F-4D97-AF65-F5344CB8AC3E}">
        <p14:creationId xmlns:p14="http://schemas.microsoft.com/office/powerpoint/2010/main" val="309754119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49</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PE2, PE3, KE3, KE5, KE6</a:t>
            </a:r>
          </a:p>
        </p:txBody>
      </p:sp>
    </p:spTree>
    <p:extLst>
      <p:ext uri="{BB962C8B-B14F-4D97-AF65-F5344CB8AC3E}">
        <p14:creationId xmlns:p14="http://schemas.microsoft.com/office/powerpoint/2010/main" val="121701368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50</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PC2.1, 2.2, PE2, PE3, KE3, KE5, KE6</a:t>
            </a: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Fitness Australia Recommendations for the Provision of Commercial Fitness Services in Public Areas</a:t>
            </a:r>
          </a:p>
        </p:txBody>
      </p:sp>
    </p:spTree>
    <p:extLst>
      <p:ext uri="{BB962C8B-B14F-4D97-AF65-F5344CB8AC3E}">
        <p14:creationId xmlns:p14="http://schemas.microsoft.com/office/powerpoint/2010/main" val="377859148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51</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PC2.1, 2.2, PE2, PE3, KE3, KE5, KE6</a:t>
            </a: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Fitness Australia Recommendations for the Provision of Commercial Fitness Services in Public Areas</a:t>
            </a:r>
          </a:p>
        </p:txBody>
      </p:sp>
    </p:spTree>
    <p:extLst>
      <p:ext uri="{BB962C8B-B14F-4D97-AF65-F5344CB8AC3E}">
        <p14:creationId xmlns:p14="http://schemas.microsoft.com/office/powerpoint/2010/main" val="214550197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52</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PC2.1, 2.2, PE2, PE3, KE3, KE5, KE6</a:t>
            </a: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Fitness Australia Recommendations for the Provision of Commercial Fitness Services in Public Areas</a:t>
            </a:r>
          </a:p>
        </p:txBody>
      </p:sp>
    </p:spTree>
    <p:extLst>
      <p:ext uri="{BB962C8B-B14F-4D97-AF65-F5344CB8AC3E}">
        <p14:creationId xmlns:p14="http://schemas.microsoft.com/office/powerpoint/2010/main" val="384875664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53</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PC2.1, 2.2, PE2, PE3, KE3, KE5, KE6</a:t>
            </a:r>
          </a:p>
          <a:p>
            <a:endParaRPr lang="en-US"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261572927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54</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PC2.1, 2.2, PE2, PE3, KE3, KE5, KE6</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Reference:  The City of </a:t>
            </a:r>
            <a:r>
              <a:rPr lang="en-US" sz="1200" kern="1200" dirty="0" err="1">
                <a:solidFill>
                  <a:schemeClr val="tx1"/>
                </a:solidFill>
                <a:effectLst/>
                <a:latin typeface="+mn-lt"/>
                <a:ea typeface="+mn-ea"/>
                <a:cs typeface="+mn-cs"/>
              </a:rPr>
              <a:t>Unley</a:t>
            </a:r>
            <a:r>
              <a:rPr lang="en-US" sz="1200" kern="1200" dirty="0">
                <a:solidFill>
                  <a:schemeClr val="tx1"/>
                </a:solidFill>
                <a:effectLst/>
                <a:latin typeface="+mn-lt"/>
                <a:ea typeface="+mn-ea"/>
                <a:cs typeface="+mn-cs"/>
              </a:rPr>
              <a:t>: Commercial</a:t>
            </a:r>
            <a:r>
              <a:rPr lang="en-US" sz="1200" kern="1200" baseline="0" dirty="0">
                <a:solidFill>
                  <a:schemeClr val="tx1"/>
                </a:solidFill>
                <a:effectLst/>
                <a:latin typeface="+mn-lt"/>
                <a:ea typeface="+mn-ea"/>
                <a:cs typeface="+mn-cs"/>
              </a:rPr>
              <a:t> Fitness Training Activities on Community Land. ONLINE: </a:t>
            </a:r>
            <a:r>
              <a:rPr lang="en-US" sz="1200" kern="1200" dirty="0">
                <a:solidFill>
                  <a:schemeClr val="tx1"/>
                </a:solidFill>
                <a:effectLst/>
                <a:latin typeface="+mn-lt"/>
                <a:ea typeface="+mn-ea"/>
                <a:cs typeface="+mn-cs"/>
              </a:rPr>
              <a:t>http://www.unley.sa.gov.au/getmedia/f747632a-a2cc-40b0-aa31-f6f38676762f/Commercial_Fitness_Training_Activities_on_Community_Land_Policy.aspx</a:t>
            </a:r>
          </a:p>
        </p:txBody>
      </p:sp>
    </p:spTree>
    <p:extLst>
      <p:ext uri="{BB962C8B-B14F-4D97-AF65-F5344CB8AC3E}">
        <p14:creationId xmlns:p14="http://schemas.microsoft.com/office/powerpoint/2010/main" val="190050372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55</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PE2, PE3, KE3, KE5, KE6</a:t>
            </a:r>
          </a:p>
        </p:txBody>
      </p:sp>
    </p:spTree>
    <p:extLst>
      <p:ext uri="{BB962C8B-B14F-4D97-AF65-F5344CB8AC3E}">
        <p14:creationId xmlns:p14="http://schemas.microsoft.com/office/powerpoint/2010/main" val="404345447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56</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PE2, PE3, KE3, KE5, KE6</a:t>
            </a:r>
          </a:p>
        </p:txBody>
      </p:sp>
    </p:spTree>
    <p:extLst>
      <p:ext uri="{BB962C8B-B14F-4D97-AF65-F5344CB8AC3E}">
        <p14:creationId xmlns:p14="http://schemas.microsoft.com/office/powerpoint/2010/main" val="284786355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57</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PE2, PE3, KE3, KE5, KE6</a:t>
            </a:r>
          </a:p>
        </p:txBody>
      </p:sp>
    </p:spTree>
    <p:extLst>
      <p:ext uri="{BB962C8B-B14F-4D97-AF65-F5344CB8AC3E}">
        <p14:creationId xmlns:p14="http://schemas.microsoft.com/office/powerpoint/2010/main" val="381911847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58</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PE2, PE3, KE3, KE5, KE6</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City of</a:t>
            </a:r>
            <a:r>
              <a:rPr lang="en-US" sz="1200" kern="1200" baseline="0" dirty="0">
                <a:solidFill>
                  <a:schemeClr val="tx1"/>
                </a:solidFill>
                <a:effectLst/>
                <a:latin typeface="+mn-lt"/>
                <a:ea typeface="+mn-ea"/>
                <a:cs typeface="+mn-cs"/>
              </a:rPr>
              <a:t> </a:t>
            </a:r>
            <a:r>
              <a:rPr lang="en-US" sz="1200" kern="1200" baseline="0" dirty="0" err="1">
                <a:solidFill>
                  <a:schemeClr val="tx1"/>
                </a:solidFill>
                <a:effectLst/>
                <a:latin typeface="+mn-lt"/>
                <a:ea typeface="+mn-ea"/>
                <a:cs typeface="+mn-cs"/>
              </a:rPr>
              <a:t>Stirling</a:t>
            </a:r>
            <a:r>
              <a:rPr lang="en-US" sz="1200" kern="1200" baseline="0" dirty="0">
                <a:solidFill>
                  <a:schemeClr val="tx1"/>
                </a:solidFill>
                <a:effectLst/>
                <a:latin typeface="+mn-lt"/>
                <a:ea typeface="+mn-ea"/>
                <a:cs typeface="+mn-cs"/>
              </a:rPr>
              <a:t> (2015).  Personal Training and Commercial Group Fitness ‘Guidelines’.   ONLINE: http://fitness.org.au/articles/policies-guidelines/council-outdoor-policies/4/20/20</a:t>
            </a:r>
            <a:endParaRPr lang="en-US"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1139871104"/>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59</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PE2, PE3, KE3, KE5, KE6</a:t>
            </a:r>
          </a:p>
        </p:txBody>
      </p:sp>
    </p:spTree>
    <p:extLst>
      <p:ext uri="{BB962C8B-B14F-4D97-AF65-F5344CB8AC3E}">
        <p14:creationId xmlns:p14="http://schemas.microsoft.com/office/powerpoint/2010/main" val="286940907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60</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PE2, PE3, KE3, KE5, KE6</a:t>
            </a:r>
          </a:p>
        </p:txBody>
      </p:sp>
    </p:spTree>
    <p:extLst>
      <p:ext uri="{BB962C8B-B14F-4D97-AF65-F5344CB8AC3E}">
        <p14:creationId xmlns:p14="http://schemas.microsoft.com/office/powerpoint/2010/main" val="327288187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61</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PE2, PE3, KE3, KE5, KE6</a:t>
            </a:r>
          </a:p>
        </p:txBody>
      </p:sp>
    </p:spTree>
    <p:extLst>
      <p:ext uri="{BB962C8B-B14F-4D97-AF65-F5344CB8AC3E}">
        <p14:creationId xmlns:p14="http://schemas.microsoft.com/office/powerpoint/2010/main" val="271576896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62</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PE2, PE3, KE3, KE5, KE6</a:t>
            </a:r>
          </a:p>
        </p:txBody>
      </p:sp>
    </p:spTree>
    <p:extLst>
      <p:ext uri="{BB962C8B-B14F-4D97-AF65-F5344CB8AC3E}">
        <p14:creationId xmlns:p14="http://schemas.microsoft.com/office/powerpoint/2010/main" val="190016906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63</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PC1.3, 3.2, PE2, PE3, KE3, KE5, KE6</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4135408447"/>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64</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PE2, PE3, KE3, KE5, KE6</a:t>
            </a:r>
          </a:p>
        </p:txBody>
      </p:sp>
    </p:spTree>
    <p:extLst>
      <p:ext uri="{BB962C8B-B14F-4D97-AF65-F5344CB8AC3E}">
        <p14:creationId xmlns:p14="http://schemas.microsoft.com/office/powerpoint/2010/main" val="4123490989"/>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65</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PE2, PE3, KE3, KE5, KE6</a:t>
            </a:r>
          </a:p>
          <a:p>
            <a:endParaRPr lang="en-US"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256742575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66</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PE2, PE3, KE3, KE5, KE6</a:t>
            </a:r>
          </a:p>
          <a:p>
            <a:endParaRPr lang="en-US"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206501994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67</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PE2, PE3, KE3, KE5, KE6</a:t>
            </a:r>
          </a:p>
        </p:txBody>
      </p:sp>
    </p:spTree>
    <p:extLst>
      <p:ext uri="{BB962C8B-B14F-4D97-AF65-F5344CB8AC3E}">
        <p14:creationId xmlns:p14="http://schemas.microsoft.com/office/powerpoint/2010/main" val="324696754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68</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PE2, PE3, KE3, KE5, KE6</a:t>
            </a:r>
          </a:p>
        </p:txBody>
      </p:sp>
    </p:spTree>
    <p:extLst>
      <p:ext uri="{BB962C8B-B14F-4D97-AF65-F5344CB8AC3E}">
        <p14:creationId xmlns:p14="http://schemas.microsoft.com/office/powerpoint/2010/main" val="1966634316"/>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69</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PE2, PE3, KE3, KE5, KE6</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Queensland Government (2015, March).  </a:t>
            </a:r>
            <a:r>
              <a:rPr lang="en-AU" dirty="0"/>
              <a:t>Guideline Clinical and related waste.  ONLINE: https://www.ehp.qld.gov.au/assets/documents/regulation/pr-gl-clinical-and-related-waste.pdf</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3145382216"/>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70</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PC3.1, 3.2, FS4, FS5, PE4, KE8</a:t>
            </a:r>
          </a:p>
        </p:txBody>
      </p:sp>
    </p:spTree>
    <p:extLst>
      <p:ext uri="{BB962C8B-B14F-4D97-AF65-F5344CB8AC3E}">
        <p14:creationId xmlns:p14="http://schemas.microsoft.com/office/powerpoint/2010/main" val="476025333"/>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71</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PC3.1, 3.2, FS4, FS5, PE4, KE8</a:t>
            </a:r>
          </a:p>
        </p:txBody>
      </p:sp>
    </p:spTree>
    <p:extLst>
      <p:ext uri="{BB962C8B-B14F-4D97-AF65-F5344CB8AC3E}">
        <p14:creationId xmlns:p14="http://schemas.microsoft.com/office/powerpoint/2010/main" val="3244382671"/>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72</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PC3.1, 3.2, FS4, FS5, PE4, KE8</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AU" sz="1200" kern="1200" dirty="0">
                <a:solidFill>
                  <a:schemeClr val="tx1"/>
                </a:solidFill>
                <a:effectLst/>
                <a:latin typeface="+mn-lt"/>
                <a:ea typeface="+mn-ea"/>
                <a:cs typeface="+mn-cs"/>
              </a:rPr>
              <a:t>Randall, J.</a:t>
            </a:r>
            <a:r>
              <a:rPr lang="en-AU" sz="1200" kern="1200" baseline="0" dirty="0">
                <a:solidFill>
                  <a:schemeClr val="tx1"/>
                </a:solidFill>
                <a:effectLst/>
                <a:latin typeface="+mn-lt"/>
                <a:ea typeface="+mn-ea"/>
                <a:cs typeface="+mn-cs"/>
              </a:rPr>
              <a:t> &amp; Jowett, E.  (2010).  </a:t>
            </a:r>
            <a:r>
              <a:rPr lang="en-AU" sz="1200" kern="1200" dirty="0">
                <a:solidFill>
                  <a:schemeClr val="tx1"/>
                </a:solidFill>
                <a:effectLst/>
                <a:latin typeface="+mn-lt"/>
                <a:ea typeface="+mn-ea"/>
                <a:cs typeface="+mn-cs"/>
              </a:rPr>
              <a:t>The Green Recovery and Reconstruction Toolkit (GRRT): Environmental Impact Assessment Tools and Techniques. ONLINE: http://green-recovery.org/wordpress/wp-content/uploads/2010/11/Module-3-Content-Paper.pdf</a:t>
            </a:r>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1120956398"/>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73</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PC3.1, 3.2, FS4, FS5, PE4, KE8</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AU" sz="1200" kern="1200" dirty="0">
                <a:solidFill>
                  <a:schemeClr val="tx1"/>
                </a:solidFill>
                <a:effectLst/>
                <a:latin typeface="+mn-lt"/>
                <a:ea typeface="+mn-ea"/>
                <a:cs typeface="+mn-cs"/>
              </a:rPr>
              <a:t>Randall, J.</a:t>
            </a:r>
            <a:r>
              <a:rPr lang="en-AU" sz="1200" kern="1200" baseline="0" dirty="0">
                <a:solidFill>
                  <a:schemeClr val="tx1"/>
                </a:solidFill>
                <a:effectLst/>
                <a:latin typeface="+mn-lt"/>
                <a:ea typeface="+mn-ea"/>
                <a:cs typeface="+mn-cs"/>
              </a:rPr>
              <a:t> &amp; Jowett, E.  (2010).  </a:t>
            </a:r>
            <a:r>
              <a:rPr lang="en-AU" sz="1200" kern="1200" dirty="0">
                <a:solidFill>
                  <a:schemeClr val="tx1"/>
                </a:solidFill>
                <a:effectLst/>
                <a:latin typeface="+mn-lt"/>
                <a:ea typeface="+mn-ea"/>
                <a:cs typeface="+mn-cs"/>
              </a:rPr>
              <a:t>The Green Recovery and Reconstruction Toolkit (GRRT): Environmental Impact Assessment Tools and Techniques. ONLINE: http://green-recovery.org/wordpress/wp-content/uploads/2010/11/Module-3-Content-Paper.pdf</a:t>
            </a:r>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1232462113"/>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74</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PC3.1, 3.2, FS4, FS5, PE4, KE8</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3671071605"/>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75</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PC3.1, 3.2, FS4, FS5, PE4, KE8</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Centre for Good Governance (2006).  A Comprehensive Guide for Social</a:t>
            </a:r>
            <a:r>
              <a:rPr lang="en-US" sz="1200" kern="1200" baseline="0" dirty="0">
                <a:solidFill>
                  <a:schemeClr val="tx1"/>
                </a:solidFill>
                <a:effectLst/>
                <a:latin typeface="+mn-lt"/>
                <a:ea typeface="+mn-ea"/>
                <a:cs typeface="+mn-cs"/>
              </a:rPr>
              <a:t> Impact Assessment, </a:t>
            </a:r>
            <a:r>
              <a:rPr lang="en-US" sz="1200" kern="1200" dirty="0">
                <a:solidFill>
                  <a:schemeClr val="tx1"/>
                </a:solidFill>
                <a:effectLst/>
                <a:latin typeface="+mn-lt"/>
                <a:ea typeface="+mn-ea"/>
                <a:cs typeface="+mn-cs"/>
              </a:rPr>
              <a:t>p. 11.  ONLINE: http://unpan1.un.org/intradoc/groups/public/documents/cgg/unpan026197.pdf</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1020630950"/>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76</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PC3.1, 3.2, FS4, FS5, PE4, KE8</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AU" sz="1200" kern="1200" dirty="0">
                <a:solidFill>
                  <a:schemeClr val="tx1"/>
                </a:solidFill>
                <a:effectLst/>
                <a:latin typeface="+mn-lt"/>
                <a:ea typeface="+mn-ea"/>
                <a:cs typeface="+mn-cs"/>
              </a:rPr>
              <a:t>Cristina Gouveia &amp; Alexandra </a:t>
            </a:r>
            <a:r>
              <a:rPr lang="en-AU" sz="1200" kern="1200" dirty="0" err="1">
                <a:solidFill>
                  <a:schemeClr val="tx1"/>
                </a:solidFill>
                <a:effectLst/>
                <a:latin typeface="+mn-lt"/>
                <a:ea typeface="+mn-ea"/>
                <a:cs typeface="+mn-cs"/>
              </a:rPr>
              <a:t>Fonseca.New</a:t>
            </a:r>
            <a:r>
              <a:rPr lang="en-AU" sz="1200" kern="1200" dirty="0">
                <a:solidFill>
                  <a:schemeClr val="tx1"/>
                </a:solidFill>
                <a:effectLst/>
                <a:latin typeface="+mn-lt"/>
                <a:ea typeface="+mn-ea"/>
                <a:cs typeface="+mn-cs"/>
              </a:rPr>
              <a:t> approaches to environmental monitoring: the use of ICT to explore volunteered geographic information. </a:t>
            </a:r>
            <a:r>
              <a:rPr lang="en-AU" sz="1200" kern="1200" dirty="0" err="1">
                <a:solidFill>
                  <a:schemeClr val="tx1"/>
                </a:solidFill>
                <a:effectLst/>
                <a:latin typeface="+mn-lt"/>
                <a:ea typeface="+mn-ea"/>
                <a:cs typeface="+mn-cs"/>
              </a:rPr>
              <a:t>GeoJournal</a:t>
            </a:r>
            <a:r>
              <a:rPr lang="en-AU" sz="1200" kern="1200" dirty="0">
                <a:solidFill>
                  <a:schemeClr val="tx1"/>
                </a:solidFill>
                <a:effectLst/>
                <a:latin typeface="+mn-lt"/>
                <a:ea typeface="+mn-ea"/>
                <a:cs typeface="+mn-cs"/>
              </a:rPr>
              <a:t> (2008) 72:185–197.  ONLINE: http://link.springer.com/article/10.1007/s10708-008-9183-3#page-1</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875812467"/>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77</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PC3.1, 3.2, FS4, FS5, PE4, KE8</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AU" sz="1200" kern="1200" dirty="0">
                <a:solidFill>
                  <a:schemeClr val="tx1"/>
                </a:solidFill>
                <a:effectLst/>
                <a:latin typeface="+mn-lt"/>
                <a:ea typeface="+mn-ea"/>
                <a:cs typeface="+mn-cs"/>
              </a:rPr>
              <a:t>State of Queensland, Department State Development, Infrastructure and Planning, July 2013, Social impact assessment guideline. Page 11.ONLINE: http://www.statedevelopment.qld.gov.au/resources/guideline/social-impact-assessment-guideline.pdf</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3230578429"/>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78</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Government of Western</a:t>
            </a:r>
            <a:r>
              <a:rPr lang="en-US" sz="1200" kern="1200" baseline="0" dirty="0">
                <a:solidFill>
                  <a:schemeClr val="tx1"/>
                </a:solidFill>
                <a:effectLst/>
                <a:latin typeface="+mn-lt"/>
                <a:ea typeface="+mn-ea"/>
                <a:cs typeface="+mn-cs"/>
              </a:rPr>
              <a:t> Australia. </a:t>
            </a:r>
            <a:r>
              <a:rPr lang="en-US" sz="1200" kern="1200" dirty="0">
                <a:solidFill>
                  <a:schemeClr val="tx1"/>
                </a:solidFill>
                <a:effectLst/>
                <a:latin typeface="+mn-lt"/>
                <a:ea typeface="+mn-ea"/>
                <a:cs typeface="+mn-cs"/>
              </a:rPr>
              <a:t>More</a:t>
            </a:r>
            <a:r>
              <a:rPr lang="en-US" sz="1200" kern="1200" baseline="0" dirty="0">
                <a:solidFill>
                  <a:schemeClr val="tx1"/>
                </a:solidFill>
                <a:effectLst/>
                <a:latin typeface="+mn-lt"/>
                <a:ea typeface="+mn-ea"/>
                <a:cs typeface="+mn-cs"/>
              </a:rPr>
              <a:t> than winning: The real value of sport and recreation in Western Australia.</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https://www.clearinghouseforsport.gov.au/__data/assets/pdf_file/0019/316405/MoreThanWinning.pdf</a:t>
            </a:r>
          </a:p>
        </p:txBody>
      </p:sp>
    </p:spTree>
    <p:extLst>
      <p:ext uri="{BB962C8B-B14F-4D97-AF65-F5344CB8AC3E}">
        <p14:creationId xmlns:p14="http://schemas.microsoft.com/office/powerpoint/2010/main" val="23779904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b="1">
                <a:solidFill>
                  <a:srgbClr val="0070C0"/>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E2971478-EFC3-4C7B-AA44-9966FD679E06}" type="datetime1">
              <a:rPr lang="en-AU" smtClean="0"/>
              <a:t>28/03/2016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2353459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lgn="ctr">
              <a:defRPr sz="4000" b="1">
                <a:solidFill>
                  <a:srgbClr val="0070C0"/>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p:cNvSpPr>
            <a:spLocks noGrp="1"/>
          </p:cNvSpPr>
          <p:nvPr>
            <p:ph idx="1"/>
          </p:nvPr>
        </p:nvSpPr>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7ADC21A-EFB4-4AE6-B174-23F5F0171994}" type="datetime1">
              <a:rPr lang="en-AU" smtClean="0"/>
              <a:t>28/03/2016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330317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b="1">
                <a:solidFill>
                  <a:srgbClr val="0070C0"/>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b="0">
                <a:solidFill>
                  <a:schemeClr val="tx1"/>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84F86C44-B7C1-4339-8977-9D996FB06673}" type="datetime1">
              <a:rPr lang="en-AU" smtClean="0"/>
              <a:t>28/03/2016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1962262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4000" b="1">
                <a:solidFill>
                  <a:srgbClr val="0070C0"/>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p:cNvSpPr>
            <a:spLocks noGrp="1"/>
          </p:cNvSpPr>
          <p:nvPr>
            <p:ph sz="half" idx="1"/>
          </p:nvPr>
        </p:nvSpPr>
        <p:spPr>
          <a:xfrm>
            <a:off x="628650" y="1825625"/>
            <a:ext cx="38862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29150" y="1825625"/>
            <a:ext cx="38862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0D065D68-166D-4523-A732-B374EDC35DB4}" type="datetime1">
              <a:rPr lang="en-AU" smtClean="0"/>
              <a:t>28/03/2016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30599649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lvl1pPr>
              <a:defRPr b="1">
                <a:solidFill>
                  <a:srgbClr val="0070C0"/>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C459A93-F5AA-48BD-979C-88D1483EC4D5}" type="datetime1">
              <a:rPr lang="en-AU" smtClean="0"/>
              <a:t>28/03/2016</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8003332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9DE4B7A-B677-4FDA-AED9-FE3F934D2592}" type="datetime1">
              <a:rPr lang="en-AU" smtClean="0"/>
              <a:t>28/03/2016</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41272031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B808CB-73AF-4440-997A-734C34A730F2}" type="datetime1">
              <a:rPr lang="en-AU" smtClean="0"/>
              <a:t>28/03/2016</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961984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747F10B-EB31-456F-B09C-9AEEEAA63350}" type="datetime1">
              <a:rPr lang="en-AU" smtClean="0"/>
              <a:t>28/03/2016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18085755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B15E4E-9B73-43C3-8500-DAC2380E6FB4}" type="datetime1">
              <a:rPr lang="en-AU" smtClean="0"/>
              <a:t>28/03/2016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4003741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44C719-E251-43CF-A313-BC4A95651400}" type="datetime1">
              <a:rPr lang="en-AU" smtClean="0"/>
              <a:t>28/03/2016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15377346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029B64-5964-40CF-ACCA-818220A8FE86}" type="datetime1">
              <a:rPr lang="en-AU" smtClean="0"/>
              <a:t>28/03/2016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31712909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4E76D7-F544-4954-8669-9CEBF150A44C}" type="datetime1">
              <a:rPr lang="en-AU" smtClean="0"/>
              <a:t>28/03/2016</a:t>
            </a:fld>
            <a:endParaRPr lang="en-AU"/>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98FC7C-5A73-4CE4-9ED4-529E12F90497}" type="slidenum">
              <a:rPr lang="en-AU" smtClean="0"/>
              <a:t>‹#›</a:t>
            </a:fld>
            <a:endParaRPr lang="en-AU"/>
          </a:p>
        </p:txBody>
      </p:sp>
    </p:spTree>
    <p:extLst>
      <p:ext uri="{BB962C8B-B14F-4D97-AF65-F5344CB8AC3E}">
        <p14:creationId xmlns:p14="http://schemas.microsoft.com/office/powerpoint/2010/main" val="24890852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2.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8.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b="1" dirty="0"/>
              <a:t>Sustainable </a:t>
            </a:r>
            <a:br>
              <a:rPr lang="en-US" b="1" dirty="0"/>
            </a:br>
            <a:r>
              <a:rPr lang="en-US" b="1" dirty="0"/>
              <a:t>Work Practices in Open Spaces</a:t>
            </a:r>
            <a:endParaRPr lang="en-AU" b="1" dirty="0"/>
          </a:p>
        </p:txBody>
      </p:sp>
      <p:sp>
        <p:nvSpPr>
          <p:cNvPr id="28675" name="Rectangle 3"/>
          <p:cNvSpPr>
            <a:spLocks noGrp="1" noChangeArrowheads="1"/>
          </p:cNvSpPr>
          <p:nvPr>
            <p:ph type="subTitle" idx="1"/>
          </p:nvPr>
        </p:nvSpPr>
        <p:spPr>
          <a:xfrm>
            <a:off x="1143000" y="4145240"/>
            <a:ext cx="6858000" cy="518700"/>
          </a:xfrm>
        </p:spPr>
        <p:txBody>
          <a:bodyPr>
            <a:normAutofit fontScale="85000" lnSpcReduction="20000"/>
          </a:bodyPr>
          <a:lstStyle/>
          <a:p>
            <a:pPr algn="l"/>
            <a:r>
              <a:rPr lang="en-AU" dirty="0"/>
              <a:t>SISXRES001 Conduct sustainable work practices in open spaces</a:t>
            </a:r>
          </a:p>
        </p:txBody>
      </p:sp>
      <p:sp>
        <p:nvSpPr>
          <p:cNvPr id="3" name="Slide Number Placeholder 2"/>
          <p:cNvSpPr>
            <a:spLocks noGrp="1"/>
          </p:cNvSpPr>
          <p:nvPr>
            <p:ph type="sldNum" sz="quarter" idx="12"/>
          </p:nvPr>
        </p:nvSpPr>
        <p:spPr/>
        <p:txBody>
          <a:bodyPr/>
          <a:lstStyle/>
          <a:p>
            <a:fld id="{2098FC7C-5A73-4CE4-9ED4-529E12F90497}" type="slidenum">
              <a:rPr lang="en-AU" smtClean="0"/>
              <a:t>1</a:t>
            </a:fld>
            <a:endParaRPr lang="en-AU"/>
          </a:p>
        </p:txBody>
      </p:sp>
    </p:spTree>
    <p:extLst>
      <p:ext uri="{BB962C8B-B14F-4D97-AF65-F5344CB8AC3E}">
        <p14:creationId xmlns:p14="http://schemas.microsoft.com/office/powerpoint/2010/main" val="926925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animEffect transition="in" filter="box(out)">
                                      <p:cBhvr>
                                        <p:cTn id="7" dur="500"/>
                                        <p:tgtEl>
                                          <p:spTgt spid="28675">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57176"/>
            <a:ext cx="7886700" cy="1433514"/>
          </a:xfrm>
        </p:spPr>
        <p:txBody>
          <a:bodyPr>
            <a:normAutofit/>
          </a:bodyPr>
          <a:lstStyle/>
          <a:p>
            <a:r>
              <a:rPr lang="en-AU" sz="3200" dirty="0"/>
              <a:t>Stakeholders Responsible for Environmental and </a:t>
            </a:r>
            <a:br>
              <a:rPr lang="en-AU" sz="3200" dirty="0"/>
            </a:br>
            <a:r>
              <a:rPr lang="en-AU" sz="3200" dirty="0"/>
              <a:t>Social Sustainability</a:t>
            </a:r>
          </a:p>
        </p:txBody>
      </p:sp>
      <p:sp>
        <p:nvSpPr>
          <p:cNvPr id="3" name="Content Placeholder 2"/>
          <p:cNvSpPr>
            <a:spLocks noGrp="1"/>
          </p:cNvSpPr>
          <p:nvPr>
            <p:ph idx="1"/>
          </p:nvPr>
        </p:nvSpPr>
        <p:spPr/>
        <p:txBody>
          <a:bodyPr>
            <a:normAutofit/>
          </a:bodyPr>
          <a:lstStyle/>
          <a:p>
            <a:pPr lvl="0"/>
            <a:r>
              <a:rPr lang="en-AU" dirty="0"/>
              <a:t>Local, State and Federal government</a:t>
            </a:r>
          </a:p>
          <a:p>
            <a:pPr lvl="0"/>
            <a:r>
              <a:rPr lang="en-AU" dirty="0"/>
              <a:t>Non-government organisations (NGOs)</a:t>
            </a:r>
          </a:p>
          <a:p>
            <a:pPr lvl="0"/>
            <a:r>
              <a:rPr lang="en-AU" dirty="0"/>
              <a:t>Sport, recreation and fitness professionals</a:t>
            </a:r>
          </a:p>
          <a:p>
            <a:pPr lvl="0"/>
            <a:r>
              <a:rPr lang="en-AU" dirty="0"/>
              <a:t>Suppliers (e.g., equipment)</a:t>
            </a:r>
          </a:p>
          <a:p>
            <a:pPr lvl="0"/>
            <a:r>
              <a:rPr lang="en-AU" dirty="0"/>
              <a:t>Participants</a:t>
            </a:r>
          </a:p>
        </p:txBody>
      </p:sp>
      <p:sp>
        <p:nvSpPr>
          <p:cNvPr id="4" name="Slide Number Placeholder 3"/>
          <p:cNvSpPr>
            <a:spLocks noGrp="1"/>
          </p:cNvSpPr>
          <p:nvPr>
            <p:ph type="sldNum" sz="quarter" idx="12"/>
          </p:nvPr>
        </p:nvSpPr>
        <p:spPr/>
        <p:txBody>
          <a:bodyPr/>
          <a:lstStyle/>
          <a:p>
            <a:fld id="{2098FC7C-5A73-4CE4-9ED4-529E12F90497}" type="slidenum">
              <a:rPr lang="en-AU" smtClean="0"/>
              <a:t>2</a:t>
            </a:fld>
            <a:endParaRPr lang="en-AU"/>
          </a:p>
        </p:txBody>
      </p:sp>
    </p:spTree>
    <p:extLst>
      <p:ext uri="{BB962C8B-B14F-4D97-AF65-F5344CB8AC3E}">
        <p14:creationId xmlns:p14="http://schemas.microsoft.com/office/powerpoint/2010/main" val="40937938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57176"/>
            <a:ext cx="7886700" cy="1433514"/>
          </a:xfrm>
        </p:spPr>
        <p:txBody>
          <a:bodyPr>
            <a:normAutofit/>
          </a:bodyPr>
          <a:lstStyle/>
          <a:p>
            <a:r>
              <a:rPr lang="en-AU" sz="3200" dirty="0"/>
              <a:t>Authorities for Environmental Change in Open Spaces</a:t>
            </a:r>
          </a:p>
        </p:txBody>
      </p:sp>
      <p:sp>
        <p:nvSpPr>
          <p:cNvPr id="3" name="Content Placeholder 2"/>
          <p:cNvSpPr>
            <a:spLocks noGrp="1"/>
          </p:cNvSpPr>
          <p:nvPr>
            <p:ph idx="1"/>
          </p:nvPr>
        </p:nvSpPr>
        <p:spPr/>
        <p:txBody>
          <a:bodyPr>
            <a:normAutofit/>
          </a:bodyPr>
          <a:lstStyle/>
          <a:p>
            <a:pPr lvl="0"/>
            <a:r>
              <a:rPr lang="en-AU" dirty="0"/>
              <a:t>Local Council</a:t>
            </a:r>
          </a:p>
          <a:p>
            <a:pPr lvl="0"/>
            <a:r>
              <a:rPr lang="en-AU" dirty="0"/>
              <a:t>Relevant State and Federal government Departments</a:t>
            </a:r>
          </a:p>
          <a:p>
            <a:pPr lvl="0"/>
            <a:r>
              <a:rPr lang="en-AU" dirty="0"/>
              <a:t>Environmental Protection Agency</a:t>
            </a:r>
          </a:p>
          <a:p>
            <a:pPr lvl="0"/>
            <a:r>
              <a:rPr lang="en-AU" dirty="0"/>
              <a:t>Land owner (where relevant)</a:t>
            </a:r>
          </a:p>
          <a:p>
            <a:pPr lvl="0"/>
            <a:r>
              <a:rPr lang="en-AU" dirty="0"/>
              <a:t>Non-government organisations (NGOs) (where relevant)</a:t>
            </a:r>
          </a:p>
          <a:p>
            <a:pPr lvl="0"/>
            <a:endParaRPr lang="en-AU" dirty="0"/>
          </a:p>
        </p:txBody>
      </p:sp>
      <p:sp>
        <p:nvSpPr>
          <p:cNvPr id="4" name="Slide Number Placeholder 3"/>
          <p:cNvSpPr>
            <a:spLocks noGrp="1"/>
          </p:cNvSpPr>
          <p:nvPr>
            <p:ph type="sldNum" sz="quarter" idx="12"/>
          </p:nvPr>
        </p:nvSpPr>
        <p:spPr/>
        <p:txBody>
          <a:bodyPr/>
          <a:lstStyle/>
          <a:p>
            <a:fld id="{2098FC7C-5A73-4CE4-9ED4-529E12F90497}" type="slidenum">
              <a:rPr lang="en-AU" smtClean="0"/>
              <a:t>3</a:t>
            </a:fld>
            <a:endParaRPr lang="en-AU"/>
          </a:p>
        </p:txBody>
      </p:sp>
    </p:spTree>
    <p:extLst>
      <p:ext uri="{BB962C8B-B14F-4D97-AF65-F5344CB8AC3E}">
        <p14:creationId xmlns:p14="http://schemas.microsoft.com/office/powerpoint/2010/main" val="11836649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Legislation, Regulations &amp; Land Management</a:t>
            </a:r>
          </a:p>
        </p:txBody>
      </p:sp>
      <p:sp>
        <p:nvSpPr>
          <p:cNvPr id="3" name="Content Placeholder 2"/>
          <p:cNvSpPr>
            <a:spLocks noGrp="1"/>
          </p:cNvSpPr>
          <p:nvPr>
            <p:ph idx="1"/>
          </p:nvPr>
        </p:nvSpPr>
        <p:spPr/>
        <p:txBody>
          <a:bodyPr>
            <a:normAutofit fontScale="92500" lnSpcReduction="10000"/>
          </a:bodyPr>
          <a:lstStyle/>
          <a:p>
            <a:pPr lvl="0"/>
            <a:r>
              <a:rPr lang="en-GB" dirty="0"/>
              <a:t>permits in national parks or on land under control of traditional owners</a:t>
            </a:r>
          </a:p>
          <a:p>
            <a:pPr lvl="1"/>
            <a:r>
              <a:rPr lang="en-GB" dirty="0"/>
              <a:t>Sometimes must need written permission </a:t>
            </a:r>
            <a:r>
              <a:rPr lang="en-AU" dirty="0"/>
              <a:t>because of the environmental sensitivity of a place or the risk to public safety</a:t>
            </a:r>
          </a:p>
          <a:p>
            <a:pPr lvl="1"/>
            <a:r>
              <a:rPr lang="en-AU" dirty="0"/>
              <a:t>Check with national park directly </a:t>
            </a:r>
          </a:p>
          <a:p>
            <a:r>
              <a:rPr lang="en-AU" dirty="0"/>
              <a:t>restrictions on camp site operations and use of open fires</a:t>
            </a:r>
          </a:p>
          <a:p>
            <a:pPr lvl="1"/>
            <a:r>
              <a:rPr lang="en-AU" dirty="0"/>
              <a:t>Open fires prohibited in some parks</a:t>
            </a:r>
          </a:p>
          <a:p>
            <a:pPr lvl="1"/>
            <a:r>
              <a:rPr lang="en-AU" dirty="0"/>
              <a:t>Fires may be permitted in pre-existing fireplaces or fire pits at designated camp sites marked</a:t>
            </a:r>
          </a:p>
          <a:p>
            <a:pPr lvl="1"/>
            <a:r>
              <a:rPr lang="en-AU" dirty="0"/>
              <a:t>Always check with camp site manager</a:t>
            </a:r>
          </a:p>
        </p:txBody>
      </p:sp>
      <p:sp>
        <p:nvSpPr>
          <p:cNvPr id="4" name="Slide Number Placeholder 3"/>
          <p:cNvSpPr>
            <a:spLocks noGrp="1"/>
          </p:cNvSpPr>
          <p:nvPr>
            <p:ph type="sldNum" sz="quarter" idx="12"/>
          </p:nvPr>
        </p:nvSpPr>
        <p:spPr/>
        <p:txBody>
          <a:bodyPr/>
          <a:lstStyle/>
          <a:p>
            <a:fld id="{2098FC7C-5A73-4CE4-9ED4-529E12F90497}" type="slidenum">
              <a:rPr lang="en-AU" smtClean="0"/>
              <a:t>4</a:t>
            </a:fld>
            <a:endParaRPr lang="en-AU"/>
          </a:p>
        </p:txBody>
      </p:sp>
    </p:spTree>
    <p:extLst>
      <p:ext uri="{BB962C8B-B14F-4D97-AF65-F5344CB8AC3E}">
        <p14:creationId xmlns:p14="http://schemas.microsoft.com/office/powerpoint/2010/main" val="24496231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Legislation, Regulations &amp; Land Management</a:t>
            </a:r>
          </a:p>
        </p:txBody>
      </p:sp>
      <p:sp>
        <p:nvSpPr>
          <p:cNvPr id="3" name="Content Placeholder 2"/>
          <p:cNvSpPr>
            <a:spLocks noGrp="1"/>
          </p:cNvSpPr>
          <p:nvPr>
            <p:ph idx="1"/>
          </p:nvPr>
        </p:nvSpPr>
        <p:spPr>
          <a:xfrm>
            <a:off x="628650" y="1690689"/>
            <a:ext cx="7886700" cy="4351338"/>
          </a:xfrm>
        </p:spPr>
        <p:txBody>
          <a:bodyPr>
            <a:normAutofit/>
          </a:bodyPr>
          <a:lstStyle/>
          <a:p>
            <a:pPr marL="0" lvl="0" indent="0">
              <a:buNone/>
            </a:pPr>
            <a:r>
              <a:rPr lang="en-AU" sz="2400" dirty="0"/>
              <a:t>Example of City of Stirling’s policies and legislation</a:t>
            </a:r>
          </a:p>
        </p:txBody>
      </p:sp>
      <p:sp>
        <p:nvSpPr>
          <p:cNvPr id="4" name="Slide Number Placeholder 3"/>
          <p:cNvSpPr>
            <a:spLocks noGrp="1"/>
          </p:cNvSpPr>
          <p:nvPr>
            <p:ph type="sldNum" sz="quarter" idx="12"/>
          </p:nvPr>
        </p:nvSpPr>
        <p:spPr/>
        <p:txBody>
          <a:bodyPr/>
          <a:lstStyle/>
          <a:p>
            <a:fld id="{2098FC7C-5A73-4CE4-9ED4-529E12F90497}" type="slidenum">
              <a:rPr lang="en-AU" smtClean="0"/>
              <a:t>5</a:t>
            </a:fld>
            <a:endParaRPr lang="en-AU"/>
          </a:p>
        </p:txBody>
      </p:sp>
      <p:pic>
        <p:nvPicPr>
          <p:cNvPr id="5" name="Picture 4"/>
          <p:cNvPicPr>
            <a:picLocks noChangeAspect="1"/>
          </p:cNvPicPr>
          <p:nvPr/>
        </p:nvPicPr>
        <p:blipFill>
          <a:blip r:embed="rId3"/>
          <a:stretch>
            <a:fillRect/>
          </a:stretch>
        </p:blipFill>
        <p:spPr>
          <a:xfrm>
            <a:off x="1219200" y="2198689"/>
            <a:ext cx="6415572" cy="3843338"/>
          </a:xfrm>
          <a:prstGeom prst="rect">
            <a:avLst/>
          </a:prstGeom>
        </p:spPr>
      </p:pic>
      <p:sp>
        <p:nvSpPr>
          <p:cNvPr id="6" name="Rectangle 5"/>
          <p:cNvSpPr/>
          <p:nvPr/>
        </p:nvSpPr>
        <p:spPr>
          <a:xfrm>
            <a:off x="1047750" y="6180695"/>
            <a:ext cx="3779111" cy="369332"/>
          </a:xfrm>
          <a:prstGeom prst="rect">
            <a:avLst/>
          </a:prstGeom>
        </p:spPr>
        <p:txBody>
          <a:bodyPr wrap="none">
            <a:spAutoFit/>
          </a:bodyPr>
          <a:lstStyle/>
          <a:p>
            <a:r>
              <a:rPr lang="en-US" dirty="0"/>
              <a:t>Reference: City of </a:t>
            </a:r>
            <a:r>
              <a:rPr lang="en-US" dirty="0" err="1"/>
              <a:t>Stirling</a:t>
            </a:r>
            <a:r>
              <a:rPr lang="en-US" dirty="0"/>
              <a:t>, 2015, p. 11</a:t>
            </a:r>
            <a:endParaRPr lang="en-AU" dirty="0"/>
          </a:p>
        </p:txBody>
      </p:sp>
    </p:spTree>
    <p:extLst>
      <p:ext uri="{BB962C8B-B14F-4D97-AF65-F5344CB8AC3E}">
        <p14:creationId xmlns:p14="http://schemas.microsoft.com/office/powerpoint/2010/main" val="69991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1431925"/>
          </a:xfrm>
        </p:spPr>
        <p:txBody>
          <a:bodyPr/>
          <a:lstStyle/>
          <a:p>
            <a:pPr algn="ctr"/>
            <a:r>
              <a:rPr lang="en-US" dirty="0"/>
              <a:t>Fitness Training Services in Public Areas </a:t>
            </a:r>
            <a:r>
              <a:rPr lang="en-US" sz="3200" dirty="0"/>
              <a:t>(Fitness Australia)</a:t>
            </a:r>
            <a:endParaRPr lang="en-US" sz="1800" b="0" dirty="0">
              <a:effectLst/>
            </a:endParaRPr>
          </a:p>
        </p:txBody>
      </p:sp>
      <p:sp>
        <p:nvSpPr>
          <p:cNvPr id="269315" name="Rectangle 3"/>
          <p:cNvSpPr>
            <a:spLocks noGrp="1" noChangeArrowheads="1"/>
          </p:cNvSpPr>
          <p:nvPr>
            <p:ph type="body" idx="1"/>
          </p:nvPr>
        </p:nvSpPr>
        <p:spPr>
          <a:xfrm>
            <a:off x="777462" y="1935677"/>
            <a:ext cx="7737886" cy="4312939"/>
          </a:xfrm>
        </p:spPr>
        <p:txBody>
          <a:bodyPr>
            <a:normAutofit/>
          </a:bodyPr>
          <a:lstStyle/>
          <a:p>
            <a:pPr lvl="0"/>
            <a:r>
              <a:rPr lang="en-AU" dirty="0"/>
              <a:t>Principles to guide the development of appropriate policy and regulation</a:t>
            </a:r>
          </a:p>
          <a:p>
            <a:pPr lvl="1"/>
            <a:r>
              <a:rPr lang="en-AU" dirty="0"/>
              <a:t>Maintenance of Professional Standards in Service Delivery</a:t>
            </a:r>
          </a:p>
          <a:p>
            <a:pPr lvl="1"/>
            <a:r>
              <a:rPr lang="en-AU" dirty="0"/>
              <a:t>Access for all</a:t>
            </a:r>
          </a:p>
          <a:p>
            <a:pPr lvl="1"/>
            <a:r>
              <a:rPr lang="en-AU" dirty="0"/>
              <a:t>Protection of the physical space</a:t>
            </a:r>
          </a:p>
          <a:p>
            <a:pPr lvl="1"/>
            <a:r>
              <a:rPr lang="en-AU" dirty="0"/>
              <a:t>Risk management</a:t>
            </a:r>
          </a:p>
          <a:p>
            <a:pPr lvl="1"/>
            <a:r>
              <a:rPr lang="en-AU" dirty="0"/>
              <a:t>Realistic, consistent, coordinated regulation</a:t>
            </a:r>
          </a:p>
          <a:p>
            <a:pPr lvl="1"/>
            <a:r>
              <a:rPr lang="en-AU" dirty="0"/>
              <a:t>Maintenance of outdoor physical activity options for Australians</a:t>
            </a:r>
          </a:p>
        </p:txBody>
      </p:sp>
      <p:sp>
        <p:nvSpPr>
          <p:cNvPr id="2" name="Slide Number Placeholder 1"/>
          <p:cNvSpPr>
            <a:spLocks noGrp="1"/>
          </p:cNvSpPr>
          <p:nvPr>
            <p:ph type="sldNum" sz="quarter" idx="12"/>
          </p:nvPr>
        </p:nvSpPr>
        <p:spPr/>
        <p:txBody>
          <a:bodyPr/>
          <a:lstStyle/>
          <a:p>
            <a:fld id="{2098FC7C-5A73-4CE4-9ED4-529E12F90497}" type="slidenum">
              <a:rPr lang="en-AU" smtClean="0"/>
              <a:t>6</a:t>
            </a:fld>
            <a:endParaRPr lang="en-AU"/>
          </a:p>
        </p:txBody>
      </p:sp>
    </p:spTree>
    <p:extLst>
      <p:ext uri="{BB962C8B-B14F-4D97-AF65-F5344CB8AC3E}">
        <p14:creationId xmlns:p14="http://schemas.microsoft.com/office/powerpoint/2010/main" val="13147845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1431925"/>
          </a:xfrm>
        </p:spPr>
        <p:txBody>
          <a:bodyPr/>
          <a:lstStyle/>
          <a:p>
            <a:pPr algn="ctr"/>
            <a:r>
              <a:rPr lang="en-US" dirty="0"/>
              <a:t>Fitness Training Services in Public Areas </a:t>
            </a:r>
            <a:r>
              <a:rPr lang="en-US" sz="3200" dirty="0"/>
              <a:t>(Fitness Australia)</a:t>
            </a:r>
            <a:endParaRPr lang="en-US" sz="1800" b="0" dirty="0">
              <a:effectLst/>
            </a:endParaRPr>
          </a:p>
        </p:txBody>
      </p:sp>
      <p:sp>
        <p:nvSpPr>
          <p:cNvPr id="269315" name="Rectangle 3"/>
          <p:cNvSpPr>
            <a:spLocks noGrp="1" noChangeArrowheads="1"/>
          </p:cNvSpPr>
          <p:nvPr>
            <p:ph type="body" idx="1"/>
          </p:nvPr>
        </p:nvSpPr>
        <p:spPr>
          <a:xfrm>
            <a:off x="777462" y="1935677"/>
            <a:ext cx="7737886" cy="4312939"/>
          </a:xfrm>
        </p:spPr>
        <p:txBody>
          <a:bodyPr>
            <a:normAutofit/>
          </a:bodyPr>
          <a:lstStyle/>
          <a:p>
            <a:pPr lvl="0"/>
            <a:r>
              <a:rPr lang="en-AU" dirty="0"/>
              <a:t>Policy Recommendations for Federal, State and Local Government Authorities</a:t>
            </a:r>
          </a:p>
          <a:p>
            <a:pPr lvl="1"/>
            <a:r>
              <a:rPr lang="en-AU" dirty="0"/>
              <a:t>Mandatory Professional and/or Business Registration with Fitness Australia To ensure appropriate professional</a:t>
            </a:r>
          </a:p>
          <a:p>
            <a:pPr lvl="1"/>
            <a:r>
              <a:rPr lang="en-AU" dirty="0"/>
              <a:t>Mandatory Public Liability and Professional Indemnity Insurance for the life of the permit</a:t>
            </a:r>
          </a:p>
          <a:p>
            <a:pPr lvl="1"/>
            <a:r>
              <a:rPr lang="en-AU" dirty="0"/>
              <a:t>Realistic terms that encourage compliance</a:t>
            </a:r>
          </a:p>
          <a:p>
            <a:pPr lvl="1"/>
            <a:r>
              <a:rPr lang="en-AU" dirty="0"/>
              <a:t>Portability of permit use with other municipalities</a:t>
            </a:r>
          </a:p>
          <a:p>
            <a:pPr lvl="1"/>
            <a:r>
              <a:rPr lang="en-AU" dirty="0"/>
              <a:t>Collaboration with Fitness Australia to assist information provision and processes</a:t>
            </a:r>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7</a:t>
            </a:fld>
            <a:endParaRPr lang="en-AU"/>
          </a:p>
        </p:txBody>
      </p:sp>
    </p:spTree>
    <p:extLst>
      <p:ext uri="{BB962C8B-B14F-4D97-AF65-F5344CB8AC3E}">
        <p14:creationId xmlns:p14="http://schemas.microsoft.com/office/powerpoint/2010/main" val="13221953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Risk Management</a:t>
            </a:r>
          </a:p>
        </p:txBody>
      </p:sp>
      <p:sp>
        <p:nvSpPr>
          <p:cNvPr id="3" name="Content Placeholder 2"/>
          <p:cNvSpPr>
            <a:spLocks noGrp="1"/>
          </p:cNvSpPr>
          <p:nvPr>
            <p:ph idx="1"/>
          </p:nvPr>
        </p:nvSpPr>
        <p:spPr/>
        <p:txBody>
          <a:bodyPr>
            <a:normAutofit/>
          </a:bodyPr>
          <a:lstStyle/>
          <a:p>
            <a:pPr lvl="0"/>
            <a:r>
              <a:rPr lang="en-AU" dirty="0"/>
              <a:t>fitness trainers are bound by industry standards and have a duty of care to monitor and control risks to participants and ensure public safety is not impacted by their activities</a:t>
            </a:r>
          </a:p>
          <a:p>
            <a:pPr lvl="1"/>
            <a:r>
              <a:rPr lang="en-AU" dirty="0"/>
              <a:t>Fitness Australia Code of Ethics </a:t>
            </a:r>
          </a:p>
          <a:p>
            <a:pPr lvl="1"/>
            <a:r>
              <a:rPr lang="en-AU" dirty="0"/>
              <a:t>State Industry Codes of Practice </a:t>
            </a:r>
          </a:p>
          <a:p>
            <a:pPr lvl="1"/>
            <a:r>
              <a:rPr lang="en-AU" dirty="0"/>
              <a:t>Fitness Australia’s Safety First, OH&amp;S Guide</a:t>
            </a:r>
          </a:p>
          <a:p>
            <a:pPr lvl="1"/>
            <a:r>
              <a:rPr lang="en-AU" dirty="0"/>
              <a:t>Local Council Policies for fitness training in outdoor environments</a:t>
            </a:r>
          </a:p>
          <a:p>
            <a:pPr lvl="2"/>
            <a:r>
              <a:rPr lang="en-AU" dirty="0"/>
              <a:t>http://fitness.org.au/articles/policies-guidelines/council-outdoor-policies/4/20/20</a:t>
            </a:r>
          </a:p>
          <a:p>
            <a:pPr lvl="0"/>
            <a:endParaRPr lang="en-AU" dirty="0"/>
          </a:p>
        </p:txBody>
      </p:sp>
      <p:sp>
        <p:nvSpPr>
          <p:cNvPr id="4" name="Slide Number Placeholder 3"/>
          <p:cNvSpPr>
            <a:spLocks noGrp="1"/>
          </p:cNvSpPr>
          <p:nvPr>
            <p:ph type="sldNum" sz="quarter" idx="12"/>
          </p:nvPr>
        </p:nvSpPr>
        <p:spPr/>
        <p:txBody>
          <a:bodyPr/>
          <a:lstStyle/>
          <a:p>
            <a:fld id="{2098FC7C-5A73-4CE4-9ED4-529E12F90497}" type="slidenum">
              <a:rPr lang="en-AU" smtClean="0"/>
              <a:t>8</a:t>
            </a:fld>
            <a:endParaRPr lang="en-AU"/>
          </a:p>
        </p:txBody>
      </p:sp>
    </p:spTree>
    <p:extLst>
      <p:ext uri="{BB962C8B-B14F-4D97-AF65-F5344CB8AC3E}">
        <p14:creationId xmlns:p14="http://schemas.microsoft.com/office/powerpoint/2010/main" val="2676326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Open Space Definition</a:t>
            </a:r>
          </a:p>
        </p:txBody>
      </p:sp>
      <p:sp>
        <p:nvSpPr>
          <p:cNvPr id="3" name="Content Placeholder 2"/>
          <p:cNvSpPr>
            <a:spLocks noGrp="1"/>
          </p:cNvSpPr>
          <p:nvPr>
            <p:ph idx="1"/>
          </p:nvPr>
        </p:nvSpPr>
        <p:spPr/>
        <p:txBody>
          <a:bodyPr>
            <a:normAutofit/>
          </a:bodyPr>
          <a:lstStyle/>
          <a:p>
            <a:r>
              <a:rPr lang="en-AU" dirty="0"/>
              <a:t>land that has been reserved for the purpose of formal and informal sport and recreation, preservation of natural environments, provision of green space and/or urban storm water management</a:t>
            </a:r>
          </a:p>
        </p:txBody>
      </p:sp>
      <p:sp>
        <p:nvSpPr>
          <p:cNvPr id="4" name="Slide Number Placeholder 3"/>
          <p:cNvSpPr>
            <a:spLocks noGrp="1"/>
          </p:cNvSpPr>
          <p:nvPr>
            <p:ph type="sldNum" sz="quarter" idx="12"/>
          </p:nvPr>
        </p:nvSpPr>
        <p:spPr/>
        <p:txBody>
          <a:bodyPr/>
          <a:lstStyle/>
          <a:p>
            <a:fld id="{2098FC7C-5A73-4CE4-9ED4-529E12F90497}" type="slidenum">
              <a:rPr lang="en-AU" smtClean="0"/>
              <a:t>9</a:t>
            </a:fld>
            <a:endParaRPr lang="en-AU"/>
          </a:p>
        </p:txBody>
      </p:sp>
      <p:sp>
        <p:nvSpPr>
          <p:cNvPr id="5" name="Rectangle 4"/>
          <p:cNvSpPr/>
          <p:nvPr/>
        </p:nvSpPr>
        <p:spPr>
          <a:xfrm>
            <a:off x="628650" y="6200359"/>
            <a:ext cx="7333013" cy="338554"/>
          </a:xfrm>
          <a:prstGeom prst="rect">
            <a:avLst/>
          </a:prstGeom>
        </p:spPr>
        <p:txBody>
          <a:bodyPr wrap="square">
            <a:spAutoFit/>
          </a:bodyPr>
          <a:lstStyle/>
          <a:p>
            <a:r>
              <a:rPr lang="en-AU" sz="1600" dirty="0"/>
              <a:t>Reference: Healthy Spaces and Places, Design Principle - Parks and Open Space 2009</a:t>
            </a:r>
          </a:p>
        </p:txBody>
      </p:sp>
    </p:spTree>
    <p:extLst>
      <p:ext uri="{BB962C8B-B14F-4D97-AF65-F5344CB8AC3E}">
        <p14:creationId xmlns:p14="http://schemas.microsoft.com/office/powerpoint/2010/main" val="3237877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822325"/>
          </a:xfrm>
        </p:spPr>
        <p:txBody>
          <a:bodyPr/>
          <a:lstStyle/>
          <a:p>
            <a:r>
              <a:rPr lang="en-AU" dirty="0"/>
              <a:t>Open Space Definition</a:t>
            </a:r>
          </a:p>
        </p:txBody>
      </p:sp>
      <p:sp>
        <p:nvSpPr>
          <p:cNvPr id="3" name="Content Placeholder 2"/>
          <p:cNvSpPr>
            <a:spLocks noGrp="1"/>
          </p:cNvSpPr>
          <p:nvPr>
            <p:ph idx="1"/>
          </p:nvPr>
        </p:nvSpPr>
        <p:spPr>
          <a:xfrm>
            <a:off x="514350" y="1373944"/>
            <a:ext cx="8001000" cy="4486274"/>
          </a:xfrm>
        </p:spPr>
        <p:txBody>
          <a:bodyPr>
            <a:normAutofit fontScale="92500"/>
          </a:bodyPr>
          <a:lstStyle/>
          <a:p>
            <a:r>
              <a:rPr lang="en-AU" dirty="0"/>
              <a:t>Two central categories</a:t>
            </a:r>
          </a:p>
          <a:p>
            <a:pPr lvl="1"/>
            <a:r>
              <a:rPr lang="en-AU" b="1" dirty="0"/>
              <a:t>Function</a:t>
            </a:r>
            <a:r>
              <a:rPr lang="en-AU" dirty="0"/>
              <a:t> (primary use and expected activities) identifies three primary types of open spaces:</a:t>
            </a:r>
          </a:p>
          <a:p>
            <a:pPr lvl="2"/>
            <a:r>
              <a:rPr lang="en-AU" dirty="0"/>
              <a:t>Recreation spaces</a:t>
            </a:r>
          </a:p>
          <a:p>
            <a:pPr lvl="2"/>
            <a:r>
              <a:rPr lang="en-AU" dirty="0"/>
              <a:t>Sport spaces</a:t>
            </a:r>
          </a:p>
          <a:p>
            <a:pPr lvl="2"/>
            <a:r>
              <a:rPr lang="en-AU" dirty="0"/>
              <a:t>Nature spaces</a:t>
            </a:r>
          </a:p>
          <a:p>
            <a:pPr lvl="1"/>
            <a:endParaRPr lang="en-AU" b="1" dirty="0"/>
          </a:p>
          <a:p>
            <a:pPr lvl="1"/>
            <a:r>
              <a:rPr lang="en-AU" b="1" dirty="0"/>
              <a:t>Catchment</a:t>
            </a:r>
            <a:r>
              <a:rPr lang="en-AU" dirty="0"/>
              <a:t> hierarchy (typical size and how far a user might travel to visit the site) includes four categories:</a:t>
            </a:r>
          </a:p>
          <a:p>
            <a:pPr lvl="2"/>
            <a:r>
              <a:rPr lang="en-AU" dirty="0"/>
              <a:t>Local open space</a:t>
            </a:r>
          </a:p>
          <a:p>
            <a:pPr lvl="2"/>
            <a:r>
              <a:rPr lang="en-AU" dirty="0"/>
              <a:t>Neighbourhood open space</a:t>
            </a:r>
          </a:p>
          <a:p>
            <a:pPr lvl="2"/>
            <a:r>
              <a:rPr lang="en-AU" dirty="0"/>
              <a:t>District open space</a:t>
            </a:r>
          </a:p>
          <a:p>
            <a:pPr lvl="2"/>
            <a:r>
              <a:rPr lang="en-AU" dirty="0"/>
              <a:t>Regional open space</a:t>
            </a:r>
          </a:p>
        </p:txBody>
      </p:sp>
      <p:sp>
        <p:nvSpPr>
          <p:cNvPr id="4" name="Slide Number Placeholder 3"/>
          <p:cNvSpPr>
            <a:spLocks noGrp="1"/>
          </p:cNvSpPr>
          <p:nvPr>
            <p:ph type="sldNum" sz="quarter" idx="12"/>
          </p:nvPr>
        </p:nvSpPr>
        <p:spPr/>
        <p:txBody>
          <a:bodyPr/>
          <a:lstStyle/>
          <a:p>
            <a:fld id="{2098FC7C-5A73-4CE4-9ED4-529E12F90497}" type="slidenum">
              <a:rPr lang="en-AU" smtClean="0"/>
              <a:t>10</a:t>
            </a:fld>
            <a:endParaRPr lang="en-AU"/>
          </a:p>
        </p:txBody>
      </p:sp>
      <p:sp>
        <p:nvSpPr>
          <p:cNvPr id="5" name="Rectangle 4"/>
          <p:cNvSpPr/>
          <p:nvPr/>
        </p:nvSpPr>
        <p:spPr>
          <a:xfrm>
            <a:off x="628650" y="6200359"/>
            <a:ext cx="7333013" cy="584775"/>
          </a:xfrm>
          <a:prstGeom prst="rect">
            <a:avLst/>
          </a:prstGeom>
        </p:spPr>
        <p:txBody>
          <a:bodyPr wrap="square">
            <a:spAutoFit/>
          </a:bodyPr>
          <a:lstStyle/>
          <a:p>
            <a:r>
              <a:rPr lang="en-AU" sz="1600" dirty="0"/>
              <a:t>Reference: Department of Sport and Recreation Western Australia (2012, November). Classification Framework for Public Open Space. </a:t>
            </a:r>
          </a:p>
        </p:txBody>
      </p:sp>
    </p:spTree>
    <p:extLst>
      <p:ext uri="{BB962C8B-B14F-4D97-AF65-F5344CB8AC3E}">
        <p14:creationId xmlns:p14="http://schemas.microsoft.com/office/powerpoint/2010/main" val="28485616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Undeveloped Open Space Definition</a:t>
            </a:r>
          </a:p>
        </p:txBody>
      </p:sp>
      <p:sp>
        <p:nvSpPr>
          <p:cNvPr id="3" name="Content Placeholder 2"/>
          <p:cNvSpPr>
            <a:spLocks noGrp="1"/>
          </p:cNvSpPr>
          <p:nvPr>
            <p:ph idx="1"/>
          </p:nvPr>
        </p:nvSpPr>
        <p:spPr/>
        <p:txBody>
          <a:bodyPr>
            <a:normAutofit/>
          </a:bodyPr>
          <a:lstStyle/>
          <a:p>
            <a:r>
              <a:rPr lang="en-AU" dirty="0"/>
              <a:t>refers to natural, or near-natural land with no or little development (such as clearing of natural vegetation, roads, or residential, industrial, commercial, agricultural settlement)</a:t>
            </a:r>
          </a:p>
          <a:p>
            <a:r>
              <a:rPr lang="en-AU" dirty="0"/>
              <a:t>contributes to a diversity of landscapes and recreation settings, providing relief from urban development and often buffering between areas of recreational use and other development</a:t>
            </a:r>
          </a:p>
        </p:txBody>
      </p:sp>
      <p:sp>
        <p:nvSpPr>
          <p:cNvPr id="4" name="Slide Number Placeholder 3"/>
          <p:cNvSpPr>
            <a:spLocks noGrp="1"/>
          </p:cNvSpPr>
          <p:nvPr>
            <p:ph type="sldNum" sz="quarter" idx="12"/>
          </p:nvPr>
        </p:nvSpPr>
        <p:spPr/>
        <p:txBody>
          <a:bodyPr/>
          <a:lstStyle/>
          <a:p>
            <a:fld id="{2098FC7C-5A73-4CE4-9ED4-529E12F90497}" type="slidenum">
              <a:rPr lang="en-AU" smtClean="0"/>
              <a:t>11</a:t>
            </a:fld>
            <a:endParaRPr lang="en-AU"/>
          </a:p>
        </p:txBody>
      </p:sp>
      <p:sp>
        <p:nvSpPr>
          <p:cNvPr id="5" name="Rectangle 4"/>
          <p:cNvSpPr/>
          <p:nvPr/>
        </p:nvSpPr>
        <p:spPr>
          <a:xfrm>
            <a:off x="628650" y="5817327"/>
            <a:ext cx="8087838" cy="830997"/>
          </a:xfrm>
          <a:prstGeom prst="rect">
            <a:avLst/>
          </a:prstGeom>
        </p:spPr>
        <p:txBody>
          <a:bodyPr wrap="square">
            <a:spAutoFit/>
          </a:bodyPr>
          <a:lstStyle/>
          <a:p>
            <a:r>
              <a:rPr lang="en-AU" sz="1600" u="sng" dirty="0"/>
              <a:t>Reference</a:t>
            </a:r>
            <a:r>
              <a:rPr lang="en-AU" sz="1600" dirty="0"/>
              <a:t>: Open Space for Sport and Recreation (QLD).  ONLINE:  http://www.nprsr.qld.gov.au/recreation/pdf/open-space/open-space-planning-principles-implementation-sec4-418.pdf</a:t>
            </a:r>
          </a:p>
        </p:txBody>
      </p:sp>
    </p:spTree>
    <p:extLst>
      <p:ext uri="{BB962C8B-B14F-4D97-AF65-F5344CB8AC3E}">
        <p14:creationId xmlns:p14="http://schemas.microsoft.com/office/powerpoint/2010/main" val="20198213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AU" dirty="0"/>
              <a:t>Public Open Spaces Networks</a:t>
            </a:r>
          </a:p>
        </p:txBody>
      </p:sp>
      <p:sp>
        <p:nvSpPr>
          <p:cNvPr id="6" name="Content Placeholder 5"/>
          <p:cNvSpPr>
            <a:spLocks noGrp="1"/>
          </p:cNvSpPr>
          <p:nvPr>
            <p:ph sz="half" idx="1"/>
          </p:nvPr>
        </p:nvSpPr>
        <p:spPr>
          <a:xfrm>
            <a:off x="628650" y="1825625"/>
            <a:ext cx="7886700" cy="4351338"/>
          </a:xfrm>
        </p:spPr>
        <p:txBody>
          <a:bodyPr>
            <a:normAutofit/>
          </a:bodyPr>
          <a:lstStyle/>
          <a:p>
            <a:pPr>
              <a:lnSpc>
                <a:spcPct val="120000"/>
              </a:lnSpc>
              <a:spcBef>
                <a:spcPts val="0"/>
              </a:spcBef>
            </a:pPr>
            <a:r>
              <a:rPr lang="en-AU" dirty="0"/>
              <a:t>can provide a focus for community recreation and sport activities</a:t>
            </a:r>
          </a:p>
          <a:p>
            <a:pPr>
              <a:lnSpc>
                <a:spcPct val="120000"/>
              </a:lnSpc>
              <a:spcBef>
                <a:spcPts val="0"/>
              </a:spcBef>
            </a:pPr>
            <a:r>
              <a:rPr lang="en-AU" dirty="0"/>
              <a:t>can also promote community identity and cohesiveness</a:t>
            </a:r>
          </a:p>
        </p:txBody>
      </p:sp>
      <p:sp>
        <p:nvSpPr>
          <p:cNvPr id="4" name="Slide Number Placeholder 3"/>
          <p:cNvSpPr>
            <a:spLocks noGrp="1"/>
          </p:cNvSpPr>
          <p:nvPr>
            <p:ph type="sldNum" sz="quarter" idx="12"/>
          </p:nvPr>
        </p:nvSpPr>
        <p:spPr/>
        <p:txBody>
          <a:bodyPr/>
          <a:lstStyle/>
          <a:p>
            <a:fld id="{2098FC7C-5A73-4CE4-9ED4-529E12F90497}" type="slidenum">
              <a:rPr lang="en-AU" smtClean="0"/>
              <a:t>12</a:t>
            </a:fld>
            <a:endParaRPr lang="en-AU"/>
          </a:p>
        </p:txBody>
      </p:sp>
    </p:spTree>
    <p:extLst>
      <p:ext uri="{BB962C8B-B14F-4D97-AF65-F5344CB8AC3E}">
        <p14:creationId xmlns:p14="http://schemas.microsoft.com/office/powerpoint/2010/main" val="36781323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Open Spaces</a:t>
            </a:r>
          </a:p>
        </p:txBody>
      </p:sp>
      <p:sp>
        <p:nvSpPr>
          <p:cNvPr id="3" name="Content Placeholder 2"/>
          <p:cNvSpPr>
            <a:spLocks noGrp="1"/>
          </p:cNvSpPr>
          <p:nvPr>
            <p:ph idx="1"/>
          </p:nvPr>
        </p:nvSpPr>
        <p:spPr/>
        <p:txBody>
          <a:bodyPr>
            <a:normAutofit/>
          </a:bodyPr>
          <a:lstStyle/>
          <a:p>
            <a:r>
              <a:rPr lang="en-AU" dirty="0"/>
              <a:t>major role in improving human health, both physical and mental, reducing crime, stimulating economic growth and even boosting property values</a:t>
            </a:r>
          </a:p>
          <a:p>
            <a:r>
              <a:rPr lang="en-AU" dirty="0"/>
              <a:t>gives a sense of ownership and belonging to local communities, and these attributes are known to improve the wellbeing of individuals and communities</a:t>
            </a:r>
          </a:p>
        </p:txBody>
      </p:sp>
      <p:sp>
        <p:nvSpPr>
          <p:cNvPr id="4" name="Slide Number Placeholder 3"/>
          <p:cNvSpPr>
            <a:spLocks noGrp="1"/>
          </p:cNvSpPr>
          <p:nvPr>
            <p:ph type="sldNum" sz="quarter" idx="12"/>
          </p:nvPr>
        </p:nvSpPr>
        <p:spPr/>
        <p:txBody>
          <a:bodyPr/>
          <a:lstStyle/>
          <a:p>
            <a:fld id="{2098FC7C-5A73-4CE4-9ED4-529E12F90497}" type="slidenum">
              <a:rPr lang="en-AU" smtClean="0"/>
              <a:t>13</a:t>
            </a:fld>
            <a:endParaRPr lang="en-AU"/>
          </a:p>
        </p:txBody>
      </p:sp>
    </p:spTree>
    <p:extLst>
      <p:ext uri="{BB962C8B-B14F-4D97-AF65-F5344CB8AC3E}">
        <p14:creationId xmlns:p14="http://schemas.microsoft.com/office/powerpoint/2010/main" val="21516081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1090570"/>
          </a:xfrm>
        </p:spPr>
        <p:txBody>
          <a:bodyPr>
            <a:normAutofit fontScale="90000"/>
          </a:bodyPr>
          <a:lstStyle/>
          <a:p>
            <a:r>
              <a:rPr lang="en-AU" dirty="0"/>
              <a:t>Public open space </a:t>
            </a:r>
            <a:br>
              <a:rPr lang="en-AU" dirty="0"/>
            </a:br>
            <a:r>
              <a:rPr lang="en-AU" dirty="0"/>
              <a:t>in rural areas </a:t>
            </a:r>
          </a:p>
        </p:txBody>
      </p:sp>
      <p:sp>
        <p:nvSpPr>
          <p:cNvPr id="3" name="Content Placeholder 2"/>
          <p:cNvSpPr>
            <a:spLocks noGrp="1"/>
          </p:cNvSpPr>
          <p:nvPr>
            <p:ph idx="1"/>
          </p:nvPr>
        </p:nvSpPr>
        <p:spPr>
          <a:xfrm>
            <a:off x="391886" y="1681327"/>
            <a:ext cx="7886700" cy="4125707"/>
          </a:xfrm>
        </p:spPr>
        <p:txBody>
          <a:bodyPr>
            <a:normAutofit fontScale="92500" lnSpcReduction="10000"/>
          </a:bodyPr>
          <a:lstStyle/>
          <a:p>
            <a:pPr>
              <a:lnSpc>
                <a:spcPct val="100000"/>
              </a:lnSpc>
            </a:pPr>
            <a:r>
              <a:rPr lang="en-AU" dirty="0"/>
              <a:t>be accessible from logical and convenient locations</a:t>
            </a:r>
          </a:p>
          <a:p>
            <a:pPr>
              <a:lnSpc>
                <a:spcPct val="100000"/>
              </a:lnSpc>
            </a:pPr>
            <a:r>
              <a:rPr lang="en-AU" dirty="0"/>
              <a:t>provide for the likely movement pattern of people within the area (given the terrain and the location of facilities - shops, toilets, drinking water supplies, shade, formed trails, horse yards and </a:t>
            </a:r>
            <a:r>
              <a:rPr lang="en-AU" dirty="0" err="1"/>
              <a:t>cyclepaths</a:t>
            </a:r>
            <a:r>
              <a:rPr lang="en-AU" dirty="0"/>
              <a:t>) </a:t>
            </a:r>
          </a:p>
          <a:p>
            <a:pPr>
              <a:lnSpc>
                <a:spcPct val="100000"/>
              </a:lnSpc>
            </a:pPr>
            <a:r>
              <a:rPr lang="en-AU" dirty="0"/>
              <a:t>be cognisant of the location of natural and historic/cultural features</a:t>
            </a:r>
          </a:p>
          <a:p>
            <a:pPr>
              <a:lnSpc>
                <a:spcPct val="100000"/>
              </a:lnSpc>
            </a:pPr>
            <a:r>
              <a:rPr lang="en-AU" dirty="0"/>
              <a:t>be actively managed to maintain the quality of sites and facilities</a:t>
            </a:r>
            <a:endParaRPr lang="en-AU" sz="2800" dirty="0"/>
          </a:p>
        </p:txBody>
      </p:sp>
      <p:sp>
        <p:nvSpPr>
          <p:cNvPr id="4" name="Slide Number Placeholder 3"/>
          <p:cNvSpPr>
            <a:spLocks noGrp="1"/>
          </p:cNvSpPr>
          <p:nvPr>
            <p:ph type="sldNum" sz="quarter" idx="12"/>
          </p:nvPr>
        </p:nvSpPr>
        <p:spPr/>
        <p:txBody>
          <a:bodyPr/>
          <a:lstStyle/>
          <a:p>
            <a:fld id="{2098FC7C-5A73-4CE4-9ED4-529E12F90497}" type="slidenum">
              <a:rPr lang="en-AU" smtClean="0"/>
              <a:t>14</a:t>
            </a:fld>
            <a:endParaRPr lang="en-AU"/>
          </a:p>
        </p:txBody>
      </p:sp>
      <p:sp>
        <p:nvSpPr>
          <p:cNvPr id="5" name="Rectangle 4"/>
          <p:cNvSpPr/>
          <p:nvPr/>
        </p:nvSpPr>
        <p:spPr>
          <a:xfrm>
            <a:off x="391886" y="6032665"/>
            <a:ext cx="8383979" cy="830997"/>
          </a:xfrm>
          <a:prstGeom prst="rect">
            <a:avLst/>
          </a:prstGeom>
        </p:spPr>
        <p:txBody>
          <a:bodyPr wrap="square">
            <a:spAutoFit/>
          </a:bodyPr>
          <a:lstStyle/>
          <a:p>
            <a:r>
              <a:rPr lang="en-AU" sz="1600" dirty="0"/>
              <a:t>Reference: Open Space for Sport and Recreation (QLD).  ONLINE:  http://www.nprsr.qld.gov.au/recreation/pdf/open-space/open-space-planning-principles-implementation.pdf</a:t>
            </a:r>
          </a:p>
        </p:txBody>
      </p:sp>
    </p:spTree>
    <p:extLst>
      <p:ext uri="{BB962C8B-B14F-4D97-AF65-F5344CB8AC3E}">
        <p14:creationId xmlns:p14="http://schemas.microsoft.com/office/powerpoint/2010/main" val="14248034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AU" dirty="0"/>
              <a:t>Public Open Spaces Networks Rural Areas</a:t>
            </a:r>
          </a:p>
        </p:txBody>
      </p:sp>
      <p:sp>
        <p:nvSpPr>
          <p:cNvPr id="6" name="Content Placeholder 5"/>
          <p:cNvSpPr>
            <a:spLocks noGrp="1"/>
          </p:cNvSpPr>
          <p:nvPr>
            <p:ph sz="half" idx="1"/>
          </p:nvPr>
        </p:nvSpPr>
        <p:spPr/>
        <p:txBody>
          <a:bodyPr>
            <a:normAutofit fontScale="85000" lnSpcReduction="20000"/>
          </a:bodyPr>
          <a:lstStyle/>
          <a:p>
            <a:pPr>
              <a:lnSpc>
                <a:spcPct val="120000"/>
              </a:lnSpc>
              <a:spcBef>
                <a:spcPts val="0"/>
              </a:spcBef>
            </a:pPr>
            <a:r>
              <a:rPr lang="en-AU" dirty="0"/>
              <a:t>stock routes</a:t>
            </a:r>
          </a:p>
          <a:p>
            <a:pPr>
              <a:lnSpc>
                <a:spcPct val="120000"/>
              </a:lnSpc>
              <a:spcBef>
                <a:spcPts val="0"/>
              </a:spcBef>
            </a:pPr>
            <a:r>
              <a:rPr lang="en-AU" dirty="0"/>
              <a:t>camping and water reserves</a:t>
            </a:r>
          </a:p>
          <a:p>
            <a:pPr>
              <a:lnSpc>
                <a:spcPct val="120000"/>
              </a:lnSpc>
              <a:spcBef>
                <a:spcPts val="0"/>
              </a:spcBef>
            </a:pPr>
            <a:r>
              <a:rPr lang="en-AU" dirty="0"/>
              <a:t>sport and recreation reserves</a:t>
            </a:r>
          </a:p>
          <a:p>
            <a:pPr>
              <a:lnSpc>
                <a:spcPct val="120000"/>
              </a:lnSpc>
              <a:spcBef>
                <a:spcPts val="0"/>
              </a:spcBef>
            </a:pPr>
            <a:r>
              <a:rPr lang="en-AU" dirty="0"/>
              <a:t>scenic reserves </a:t>
            </a:r>
          </a:p>
          <a:p>
            <a:pPr>
              <a:lnSpc>
                <a:spcPct val="120000"/>
              </a:lnSpc>
              <a:spcBef>
                <a:spcPts val="0"/>
              </a:spcBef>
            </a:pPr>
            <a:r>
              <a:rPr lang="en-AU" dirty="0"/>
              <a:t>land from developer contributions</a:t>
            </a:r>
          </a:p>
          <a:p>
            <a:pPr>
              <a:lnSpc>
                <a:spcPct val="120000"/>
              </a:lnSpc>
              <a:spcBef>
                <a:spcPts val="0"/>
              </a:spcBef>
            </a:pPr>
            <a:r>
              <a:rPr lang="en-AU" dirty="0"/>
              <a:t>cemeteries</a:t>
            </a:r>
          </a:p>
          <a:p>
            <a:pPr>
              <a:lnSpc>
                <a:spcPct val="120000"/>
              </a:lnSpc>
              <a:spcBef>
                <a:spcPts val="0"/>
              </a:spcBef>
            </a:pPr>
            <a:r>
              <a:rPr lang="en-AU" dirty="0"/>
              <a:t>municipal parks and gardens</a:t>
            </a:r>
          </a:p>
        </p:txBody>
      </p:sp>
      <p:sp>
        <p:nvSpPr>
          <p:cNvPr id="7" name="Content Placeholder 6"/>
          <p:cNvSpPr>
            <a:spLocks noGrp="1"/>
          </p:cNvSpPr>
          <p:nvPr>
            <p:ph sz="half" idx="2"/>
          </p:nvPr>
        </p:nvSpPr>
        <p:spPr/>
        <p:txBody>
          <a:bodyPr>
            <a:normAutofit fontScale="85000" lnSpcReduction="20000"/>
          </a:bodyPr>
          <a:lstStyle/>
          <a:p>
            <a:pPr>
              <a:lnSpc>
                <a:spcPct val="120000"/>
              </a:lnSpc>
              <a:spcBef>
                <a:spcPts val="0"/>
              </a:spcBef>
            </a:pPr>
            <a:r>
              <a:rPr lang="en-AU" dirty="0"/>
              <a:t>roadside rest areas </a:t>
            </a:r>
          </a:p>
          <a:p>
            <a:pPr>
              <a:lnSpc>
                <a:spcPct val="120000"/>
              </a:lnSpc>
              <a:spcBef>
                <a:spcPts val="0"/>
              </a:spcBef>
            </a:pPr>
            <a:r>
              <a:rPr lang="en-AU" dirty="0"/>
              <a:t>public halls (providing facilities associated with open space usage) </a:t>
            </a:r>
          </a:p>
          <a:p>
            <a:pPr>
              <a:lnSpc>
                <a:spcPct val="120000"/>
              </a:lnSpc>
              <a:spcBef>
                <a:spcPts val="0"/>
              </a:spcBef>
            </a:pPr>
            <a:r>
              <a:rPr lang="en-AU" dirty="0"/>
              <a:t>unformed roads</a:t>
            </a:r>
          </a:p>
          <a:p>
            <a:pPr>
              <a:lnSpc>
                <a:spcPct val="120000"/>
              </a:lnSpc>
              <a:spcBef>
                <a:spcPts val="0"/>
              </a:spcBef>
            </a:pPr>
            <a:r>
              <a:rPr lang="en-AU" dirty="0"/>
              <a:t>disused quarries</a:t>
            </a:r>
          </a:p>
          <a:p>
            <a:pPr>
              <a:lnSpc>
                <a:spcPct val="120000"/>
              </a:lnSpc>
              <a:spcBef>
                <a:spcPts val="0"/>
              </a:spcBef>
            </a:pPr>
            <a:r>
              <a:rPr lang="en-AU" dirty="0"/>
              <a:t>utility easements</a:t>
            </a:r>
          </a:p>
          <a:p>
            <a:pPr>
              <a:lnSpc>
                <a:spcPct val="120000"/>
              </a:lnSpc>
              <a:spcBef>
                <a:spcPts val="0"/>
              </a:spcBef>
            </a:pPr>
            <a:r>
              <a:rPr lang="en-AU" dirty="0"/>
              <a:t>weirs and dams</a:t>
            </a:r>
          </a:p>
          <a:p>
            <a:pPr>
              <a:lnSpc>
                <a:spcPct val="120000"/>
              </a:lnSpc>
              <a:spcBef>
                <a:spcPts val="0"/>
              </a:spcBef>
            </a:pPr>
            <a:r>
              <a:rPr lang="en-AU" dirty="0"/>
              <a:t>show grounds</a:t>
            </a:r>
          </a:p>
          <a:p>
            <a:pPr>
              <a:lnSpc>
                <a:spcPct val="120000"/>
              </a:lnSpc>
              <a:spcBef>
                <a:spcPts val="0"/>
              </a:spcBef>
            </a:pPr>
            <a:r>
              <a:rPr lang="en-AU" dirty="0"/>
              <a:t>esplanades</a:t>
            </a:r>
          </a:p>
        </p:txBody>
      </p:sp>
      <p:sp>
        <p:nvSpPr>
          <p:cNvPr id="4" name="Slide Number Placeholder 3"/>
          <p:cNvSpPr>
            <a:spLocks noGrp="1"/>
          </p:cNvSpPr>
          <p:nvPr>
            <p:ph type="sldNum" sz="quarter" idx="12"/>
          </p:nvPr>
        </p:nvSpPr>
        <p:spPr/>
        <p:txBody>
          <a:bodyPr/>
          <a:lstStyle/>
          <a:p>
            <a:fld id="{2098FC7C-5A73-4CE4-9ED4-529E12F90497}" type="slidenum">
              <a:rPr lang="en-AU" smtClean="0"/>
              <a:t>15</a:t>
            </a:fld>
            <a:endParaRPr lang="en-AU"/>
          </a:p>
        </p:txBody>
      </p:sp>
    </p:spTree>
    <p:extLst>
      <p:ext uri="{BB962C8B-B14F-4D97-AF65-F5344CB8AC3E}">
        <p14:creationId xmlns:p14="http://schemas.microsoft.com/office/powerpoint/2010/main" val="17893611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Open Spaces</a:t>
            </a:r>
          </a:p>
        </p:txBody>
      </p:sp>
      <p:sp>
        <p:nvSpPr>
          <p:cNvPr id="3" name="Content Placeholder 2"/>
          <p:cNvSpPr>
            <a:spLocks noGrp="1"/>
          </p:cNvSpPr>
          <p:nvPr>
            <p:ph idx="1"/>
          </p:nvPr>
        </p:nvSpPr>
        <p:spPr>
          <a:xfrm>
            <a:off x="391886" y="1681327"/>
            <a:ext cx="7886700" cy="4125707"/>
          </a:xfrm>
        </p:spPr>
        <p:txBody>
          <a:bodyPr>
            <a:normAutofit/>
          </a:bodyPr>
          <a:lstStyle/>
          <a:p>
            <a:pPr>
              <a:lnSpc>
                <a:spcPct val="100000"/>
              </a:lnSpc>
            </a:pPr>
            <a:r>
              <a:rPr lang="en-AU" b="1" dirty="0"/>
              <a:t>Ecologically sustainable recreation </a:t>
            </a:r>
            <a:r>
              <a:rPr lang="en-AU" dirty="0"/>
              <a:t>can be defined as the use of areas/settings for recreation purposes both: </a:t>
            </a:r>
          </a:p>
          <a:p>
            <a:pPr lvl="1">
              <a:lnSpc>
                <a:spcPct val="100000"/>
              </a:lnSpc>
            </a:pPr>
            <a:r>
              <a:rPr lang="en-AU" sz="2800" dirty="0"/>
              <a:t>within the capacity of those areas/settings to sustain natural processes; and </a:t>
            </a:r>
          </a:p>
          <a:p>
            <a:pPr lvl="1">
              <a:lnSpc>
                <a:spcPct val="100000"/>
              </a:lnSpc>
            </a:pPr>
            <a:r>
              <a:rPr lang="en-AU" sz="2800" dirty="0"/>
              <a:t>so that the benefit of the use to the present generation does not diminish the potential to meet the needs and aspirations of future generations.</a:t>
            </a:r>
          </a:p>
        </p:txBody>
      </p:sp>
      <p:sp>
        <p:nvSpPr>
          <p:cNvPr id="4" name="Slide Number Placeholder 3"/>
          <p:cNvSpPr>
            <a:spLocks noGrp="1"/>
          </p:cNvSpPr>
          <p:nvPr>
            <p:ph type="sldNum" sz="quarter" idx="12"/>
          </p:nvPr>
        </p:nvSpPr>
        <p:spPr/>
        <p:txBody>
          <a:bodyPr/>
          <a:lstStyle/>
          <a:p>
            <a:fld id="{2098FC7C-5A73-4CE4-9ED4-529E12F90497}" type="slidenum">
              <a:rPr lang="en-AU" smtClean="0"/>
              <a:t>16</a:t>
            </a:fld>
            <a:endParaRPr lang="en-AU"/>
          </a:p>
        </p:txBody>
      </p:sp>
      <p:sp>
        <p:nvSpPr>
          <p:cNvPr id="5" name="Rectangle 4"/>
          <p:cNvSpPr/>
          <p:nvPr/>
        </p:nvSpPr>
        <p:spPr>
          <a:xfrm>
            <a:off x="391886" y="6032665"/>
            <a:ext cx="8383979" cy="830997"/>
          </a:xfrm>
          <a:prstGeom prst="rect">
            <a:avLst/>
          </a:prstGeom>
        </p:spPr>
        <p:txBody>
          <a:bodyPr wrap="square">
            <a:spAutoFit/>
          </a:bodyPr>
          <a:lstStyle/>
          <a:p>
            <a:r>
              <a:rPr lang="en-AU" sz="1600" dirty="0"/>
              <a:t>Reference: Open Space for Sport and Recreation (QLD).  ONLINE:  http://www.nprsr.qld.gov.au/recreation/pdf/open-space/open-space-planning-principles-implementation-sec4-418.pdf</a:t>
            </a:r>
          </a:p>
        </p:txBody>
      </p:sp>
    </p:spTree>
    <p:extLst>
      <p:ext uri="{BB962C8B-B14F-4D97-AF65-F5344CB8AC3E}">
        <p14:creationId xmlns:p14="http://schemas.microsoft.com/office/powerpoint/2010/main" val="16832146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Open Spaces</a:t>
            </a:r>
          </a:p>
        </p:txBody>
      </p:sp>
      <p:sp>
        <p:nvSpPr>
          <p:cNvPr id="3" name="Content Placeholder 2"/>
          <p:cNvSpPr>
            <a:spLocks noGrp="1"/>
          </p:cNvSpPr>
          <p:nvPr>
            <p:ph idx="1"/>
          </p:nvPr>
        </p:nvSpPr>
        <p:spPr/>
        <p:txBody>
          <a:bodyPr>
            <a:normAutofit/>
          </a:bodyPr>
          <a:lstStyle/>
          <a:p>
            <a:r>
              <a:rPr lang="en-AU" dirty="0" err="1"/>
              <a:t>Playlots</a:t>
            </a:r>
            <a:r>
              <a:rPr lang="en-AU" dirty="0"/>
              <a:t> / pocket parks</a:t>
            </a:r>
          </a:p>
          <a:p>
            <a:r>
              <a:rPr lang="en-AU" dirty="0"/>
              <a:t>Local parks</a:t>
            </a:r>
          </a:p>
          <a:p>
            <a:r>
              <a:rPr lang="en-AU" dirty="0"/>
              <a:t>District parks</a:t>
            </a:r>
          </a:p>
          <a:p>
            <a:r>
              <a:rPr lang="en-AU" dirty="0"/>
              <a:t>Linear parks/linkages</a:t>
            </a:r>
          </a:p>
          <a:p>
            <a:r>
              <a:rPr lang="en-AU" dirty="0"/>
              <a:t>Regional parks/recreation areas</a:t>
            </a:r>
          </a:p>
          <a:p>
            <a:r>
              <a:rPr lang="en-AU" dirty="0"/>
              <a:t>Outdoor sporting areas/sports grounds</a:t>
            </a:r>
          </a:p>
        </p:txBody>
      </p:sp>
      <p:sp>
        <p:nvSpPr>
          <p:cNvPr id="4" name="Slide Number Placeholder 3"/>
          <p:cNvSpPr>
            <a:spLocks noGrp="1"/>
          </p:cNvSpPr>
          <p:nvPr>
            <p:ph type="sldNum" sz="quarter" idx="12"/>
          </p:nvPr>
        </p:nvSpPr>
        <p:spPr/>
        <p:txBody>
          <a:bodyPr/>
          <a:lstStyle/>
          <a:p>
            <a:fld id="{2098FC7C-5A73-4CE4-9ED4-529E12F90497}" type="slidenum">
              <a:rPr lang="en-AU" smtClean="0"/>
              <a:t>17</a:t>
            </a:fld>
            <a:endParaRPr lang="en-AU"/>
          </a:p>
        </p:txBody>
      </p:sp>
    </p:spTree>
    <p:extLst>
      <p:ext uri="{BB962C8B-B14F-4D97-AF65-F5344CB8AC3E}">
        <p14:creationId xmlns:p14="http://schemas.microsoft.com/office/powerpoint/2010/main" val="40058391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Open Spaces</a:t>
            </a:r>
          </a:p>
        </p:txBody>
      </p:sp>
      <p:sp>
        <p:nvSpPr>
          <p:cNvPr id="3" name="Content Placeholder 2"/>
          <p:cNvSpPr>
            <a:spLocks noGrp="1"/>
          </p:cNvSpPr>
          <p:nvPr>
            <p:ph idx="1"/>
          </p:nvPr>
        </p:nvSpPr>
        <p:spPr>
          <a:xfrm>
            <a:off x="628650" y="1847851"/>
            <a:ext cx="7886700" cy="4351338"/>
          </a:xfrm>
        </p:spPr>
        <p:txBody>
          <a:bodyPr>
            <a:normAutofit/>
          </a:bodyPr>
          <a:lstStyle/>
          <a:p>
            <a:r>
              <a:rPr lang="en-AU" sz="3200" dirty="0" err="1"/>
              <a:t>Playlots</a:t>
            </a:r>
            <a:r>
              <a:rPr lang="en-AU" sz="3200" dirty="0"/>
              <a:t>/pocket parks</a:t>
            </a:r>
          </a:p>
          <a:p>
            <a:pPr lvl="1">
              <a:spcBef>
                <a:spcPts val="0"/>
              </a:spcBef>
            </a:pPr>
            <a:r>
              <a:rPr lang="en-AU" sz="2800" dirty="0"/>
              <a:t>Small open space areas which provide unrestricted space to service the immediate neighbourhood. </a:t>
            </a:r>
          </a:p>
          <a:p>
            <a:pPr lvl="1">
              <a:spcBef>
                <a:spcPts val="0"/>
              </a:spcBef>
            </a:pPr>
            <a:r>
              <a:rPr lang="en-AU" sz="2800" dirty="0"/>
              <a:t>have a target user age group of 0 to 9 years</a:t>
            </a:r>
          </a:p>
          <a:p>
            <a:pPr lvl="1">
              <a:spcBef>
                <a:spcPts val="0"/>
              </a:spcBef>
            </a:pPr>
            <a:r>
              <a:rPr lang="en-AU" sz="2800" dirty="0"/>
              <a:t>generally positioned within a 300 to 500 metre radius of every home. </a:t>
            </a:r>
          </a:p>
          <a:p>
            <a:pPr lvl="1">
              <a:spcBef>
                <a:spcPts val="0"/>
              </a:spcBef>
            </a:pPr>
            <a:r>
              <a:rPr lang="en-AU" sz="2800" dirty="0"/>
              <a:t>generally provide items of play equipment and park furniture.</a:t>
            </a:r>
          </a:p>
          <a:p>
            <a:endParaRPr lang="en-AU" dirty="0"/>
          </a:p>
        </p:txBody>
      </p:sp>
      <p:sp>
        <p:nvSpPr>
          <p:cNvPr id="4" name="Slide Number Placeholder 3"/>
          <p:cNvSpPr>
            <a:spLocks noGrp="1"/>
          </p:cNvSpPr>
          <p:nvPr>
            <p:ph type="sldNum" sz="quarter" idx="12"/>
          </p:nvPr>
        </p:nvSpPr>
        <p:spPr/>
        <p:txBody>
          <a:bodyPr/>
          <a:lstStyle/>
          <a:p>
            <a:fld id="{2098FC7C-5A73-4CE4-9ED4-529E12F90497}" type="slidenum">
              <a:rPr lang="en-AU" smtClean="0"/>
              <a:t>18</a:t>
            </a:fld>
            <a:endParaRPr lang="en-AU"/>
          </a:p>
        </p:txBody>
      </p:sp>
    </p:spTree>
    <p:extLst>
      <p:ext uri="{BB962C8B-B14F-4D97-AF65-F5344CB8AC3E}">
        <p14:creationId xmlns:p14="http://schemas.microsoft.com/office/powerpoint/2010/main" val="42852263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4800" dirty="0"/>
              <a:t>Open Spaces</a:t>
            </a:r>
          </a:p>
        </p:txBody>
      </p:sp>
      <p:sp>
        <p:nvSpPr>
          <p:cNvPr id="3" name="Content Placeholder 2"/>
          <p:cNvSpPr>
            <a:spLocks noGrp="1"/>
          </p:cNvSpPr>
          <p:nvPr>
            <p:ph idx="1"/>
          </p:nvPr>
        </p:nvSpPr>
        <p:spPr>
          <a:xfrm>
            <a:off x="628650" y="1847851"/>
            <a:ext cx="7886700" cy="4351338"/>
          </a:xfrm>
        </p:spPr>
        <p:txBody>
          <a:bodyPr>
            <a:normAutofit/>
          </a:bodyPr>
          <a:lstStyle/>
          <a:p>
            <a:r>
              <a:rPr lang="en-AU" sz="3200" dirty="0"/>
              <a:t>Local parks</a:t>
            </a:r>
          </a:p>
          <a:p>
            <a:pPr lvl="1">
              <a:lnSpc>
                <a:spcPct val="100000"/>
              </a:lnSpc>
              <a:spcBef>
                <a:spcPts val="0"/>
              </a:spcBef>
            </a:pPr>
            <a:r>
              <a:rPr lang="en-AU" sz="2800" dirty="0"/>
              <a:t>Areas of local significance which provide space for informal, non-competitive, recreation and relaxation for local residents. </a:t>
            </a:r>
          </a:p>
          <a:p>
            <a:pPr lvl="1">
              <a:lnSpc>
                <a:spcPct val="100000"/>
              </a:lnSpc>
              <a:spcBef>
                <a:spcPts val="0"/>
              </a:spcBef>
            </a:pPr>
            <a:r>
              <a:rPr lang="en-AU" sz="2800" dirty="0"/>
              <a:t>respond strongly to local resident needs and are suited to specific purpose trips, e.g. Playground usage. </a:t>
            </a:r>
          </a:p>
          <a:p>
            <a:pPr lvl="1">
              <a:lnSpc>
                <a:spcPct val="100000"/>
              </a:lnSpc>
              <a:spcBef>
                <a:spcPts val="0"/>
              </a:spcBef>
            </a:pPr>
            <a:r>
              <a:rPr lang="en-AU" sz="2800" dirty="0"/>
              <a:t>approximately 1 hectare in size.</a:t>
            </a:r>
          </a:p>
          <a:p>
            <a:endParaRPr lang="en-AU" dirty="0"/>
          </a:p>
        </p:txBody>
      </p:sp>
      <p:sp>
        <p:nvSpPr>
          <p:cNvPr id="4" name="Slide Number Placeholder 3"/>
          <p:cNvSpPr>
            <a:spLocks noGrp="1"/>
          </p:cNvSpPr>
          <p:nvPr>
            <p:ph type="sldNum" sz="quarter" idx="12"/>
          </p:nvPr>
        </p:nvSpPr>
        <p:spPr/>
        <p:txBody>
          <a:bodyPr/>
          <a:lstStyle/>
          <a:p>
            <a:fld id="{2098FC7C-5A73-4CE4-9ED4-529E12F90497}" type="slidenum">
              <a:rPr lang="en-AU" smtClean="0"/>
              <a:t>19</a:t>
            </a:fld>
            <a:endParaRPr lang="en-AU"/>
          </a:p>
        </p:txBody>
      </p:sp>
    </p:spTree>
    <p:extLst>
      <p:ext uri="{BB962C8B-B14F-4D97-AF65-F5344CB8AC3E}">
        <p14:creationId xmlns:p14="http://schemas.microsoft.com/office/powerpoint/2010/main" val="27782533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Open Spaces</a:t>
            </a:r>
          </a:p>
        </p:txBody>
      </p:sp>
      <p:sp>
        <p:nvSpPr>
          <p:cNvPr id="3" name="Content Placeholder 2"/>
          <p:cNvSpPr>
            <a:spLocks noGrp="1"/>
          </p:cNvSpPr>
          <p:nvPr>
            <p:ph idx="1"/>
          </p:nvPr>
        </p:nvSpPr>
        <p:spPr>
          <a:xfrm>
            <a:off x="628650" y="1847851"/>
            <a:ext cx="7886700" cy="4351338"/>
          </a:xfrm>
        </p:spPr>
        <p:txBody>
          <a:bodyPr>
            <a:normAutofit/>
          </a:bodyPr>
          <a:lstStyle/>
          <a:p>
            <a:r>
              <a:rPr lang="en-AU" sz="3200" dirty="0"/>
              <a:t>District parks</a:t>
            </a:r>
          </a:p>
          <a:p>
            <a:pPr lvl="1"/>
            <a:r>
              <a:rPr lang="en-AU" sz="2800" dirty="0"/>
              <a:t>Small open space areas which provide unrestricted space to service the immediate neighbourhood. </a:t>
            </a:r>
          </a:p>
          <a:p>
            <a:pPr lvl="1"/>
            <a:r>
              <a:rPr lang="en-AU" sz="2800" dirty="0"/>
              <a:t>have a target user age group of 0 to 9 years, and are generally positioned within a 300 to 500 metre radius of every home. </a:t>
            </a:r>
          </a:p>
          <a:p>
            <a:pPr lvl="1"/>
            <a:r>
              <a:rPr lang="en-AU" sz="2800" dirty="0"/>
              <a:t>generally provide items of play equipment and park furniture.</a:t>
            </a:r>
          </a:p>
          <a:p>
            <a:endParaRPr lang="en-AU" dirty="0"/>
          </a:p>
        </p:txBody>
      </p:sp>
      <p:sp>
        <p:nvSpPr>
          <p:cNvPr id="4" name="Slide Number Placeholder 3"/>
          <p:cNvSpPr>
            <a:spLocks noGrp="1"/>
          </p:cNvSpPr>
          <p:nvPr>
            <p:ph type="sldNum" sz="quarter" idx="12"/>
          </p:nvPr>
        </p:nvSpPr>
        <p:spPr/>
        <p:txBody>
          <a:bodyPr/>
          <a:lstStyle/>
          <a:p>
            <a:fld id="{2098FC7C-5A73-4CE4-9ED4-529E12F90497}" type="slidenum">
              <a:rPr lang="en-AU" smtClean="0"/>
              <a:t>20</a:t>
            </a:fld>
            <a:endParaRPr lang="en-AU"/>
          </a:p>
        </p:txBody>
      </p:sp>
    </p:spTree>
    <p:extLst>
      <p:ext uri="{BB962C8B-B14F-4D97-AF65-F5344CB8AC3E}">
        <p14:creationId xmlns:p14="http://schemas.microsoft.com/office/powerpoint/2010/main" val="27364360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Open Spaces</a:t>
            </a:r>
          </a:p>
        </p:txBody>
      </p:sp>
      <p:sp>
        <p:nvSpPr>
          <p:cNvPr id="3" name="Content Placeholder 2"/>
          <p:cNvSpPr>
            <a:spLocks noGrp="1"/>
          </p:cNvSpPr>
          <p:nvPr>
            <p:ph idx="1"/>
          </p:nvPr>
        </p:nvSpPr>
        <p:spPr>
          <a:xfrm>
            <a:off x="628650" y="1847851"/>
            <a:ext cx="7886700" cy="4351338"/>
          </a:xfrm>
        </p:spPr>
        <p:txBody>
          <a:bodyPr>
            <a:normAutofit/>
          </a:bodyPr>
          <a:lstStyle/>
          <a:p>
            <a:r>
              <a:rPr lang="en-AU" sz="3200" dirty="0"/>
              <a:t>Linear parks/linkages </a:t>
            </a:r>
          </a:p>
          <a:p>
            <a:pPr lvl="1"/>
            <a:r>
              <a:rPr lang="en-AU" dirty="0"/>
              <a:t>Linkages between other parks and public access facilities and which often link nodes or smaller open space areas, or provide extensive linkages along areas such as foreshore or creeks. </a:t>
            </a:r>
          </a:p>
          <a:p>
            <a:pPr lvl="1"/>
            <a:r>
              <a:rPr lang="en-AU" dirty="0"/>
              <a:t>These open space areas often contain off-road walking and cycle tracks and create excellent habitat corridors for the wildlife of the area.</a:t>
            </a:r>
          </a:p>
          <a:p>
            <a:endParaRPr lang="en-AU" dirty="0"/>
          </a:p>
        </p:txBody>
      </p:sp>
      <p:sp>
        <p:nvSpPr>
          <p:cNvPr id="4" name="Slide Number Placeholder 3"/>
          <p:cNvSpPr>
            <a:spLocks noGrp="1"/>
          </p:cNvSpPr>
          <p:nvPr>
            <p:ph type="sldNum" sz="quarter" idx="12"/>
          </p:nvPr>
        </p:nvSpPr>
        <p:spPr/>
        <p:txBody>
          <a:bodyPr/>
          <a:lstStyle/>
          <a:p>
            <a:fld id="{2098FC7C-5A73-4CE4-9ED4-529E12F90497}" type="slidenum">
              <a:rPr lang="en-AU" smtClean="0"/>
              <a:t>21</a:t>
            </a:fld>
            <a:endParaRPr lang="en-AU"/>
          </a:p>
        </p:txBody>
      </p:sp>
    </p:spTree>
    <p:extLst>
      <p:ext uri="{BB962C8B-B14F-4D97-AF65-F5344CB8AC3E}">
        <p14:creationId xmlns:p14="http://schemas.microsoft.com/office/powerpoint/2010/main" val="39036493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Open Spaces</a:t>
            </a:r>
          </a:p>
        </p:txBody>
      </p:sp>
      <p:sp>
        <p:nvSpPr>
          <p:cNvPr id="3" name="Content Placeholder 2"/>
          <p:cNvSpPr>
            <a:spLocks noGrp="1"/>
          </p:cNvSpPr>
          <p:nvPr>
            <p:ph idx="1"/>
          </p:nvPr>
        </p:nvSpPr>
        <p:spPr>
          <a:xfrm>
            <a:off x="628650" y="1847851"/>
            <a:ext cx="7886700" cy="4351338"/>
          </a:xfrm>
        </p:spPr>
        <p:txBody>
          <a:bodyPr>
            <a:normAutofit/>
          </a:bodyPr>
          <a:lstStyle/>
          <a:p>
            <a:r>
              <a:rPr lang="en-AU" sz="3200" dirty="0"/>
              <a:t>Regional parks/recreation areas</a:t>
            </a:r>
          </a:p>
          <a:p>
            <a:pPr lvl="1"/>
            <a:r>
              <a:rPr lang="en-AU" dirty="0"/>
              <a:t>Large expansive open space areas, with a mix of natural heritage areas and developed landscaped settings. </a:t>
            </a:r>
          </a:p>
          <a:p>
            <a:pPr lvl="1"/>
            <a:r>
              <a:rPr lang="en-AU" dirty="0"/>
              <a:t>These parks have the scope to attract visitors from all parts of the town or metropolitan area and the visitor will often spend more than several hours enjoying the experiences of the park.</a:t>
            </a:r>
          </a:p>
          <a:p>
            <a:endParaRPr lang="en-AU" dirty="0"/>
          </a:p>
        </p:txBody>
      </p:sp>
      <p:sp>
        <p:nvSpPr>
          <p:cNvPr id="4" name="Slide Number Placeholder 3"/>
          <p:cNvSpPr>
            <a:spLocks noGrp="1"/>
          </p:cNvSpPr>
          <p:nvPr>
            <p:ph type="sldNum" sz="quarter" idx="12"/>
          </p:nvPr>
        </p:nvSpPr>
        <p:spPr/>
        <p:txBody>
          <a:bodyPr/>
          <a:lstStyle/>
          <a:p>
            <a:fld id="{2098FC7C-5A73-4CE4-9ED4-529E12F90497}" type="slidenum">
              <a:rPr lang="en-AU" smtClean="0"/>
              <a:t>22</a:t>
            </a:fld>
            <a:endParaRPr lang="en-AU"/>
          </a:p>
        </p:txBody>
      </p:sp>
    </p:spTree>
    <p:extLst>
      <p:ext uri="{BB962C8B-B14F-4D97-AF65-F5344CB8AC3E}">
        <p14:creationId xmlns:p14="http://schemas.microsoft.com/office/powerpoint/2010/main" val="2981803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Open Spaces</a:t>
            </a:r>
          </a:p>
        </p:txBody>
      </p:sp>
      <p:sp>
        <p:nvSpPr>
          <p:cNvPr id="3" name="Content Placeholder 2"/>
          <p:cNvSpPr>
            <a:spLocks noGrp="1"/>
          </p:cNvSpPr>
          <p:nvPr>
            <p:ph idx="1"/>
          </p:nvPr>
        </p:nvSpPr>
        <p:spPr>
          <a:xfrm>
            <a:off x="628650" y="1847851"/>
            <a:ext cx="7886700" cy="4351338"/>
          </a:xfrm>
        </p:spPr>
        <p:txBody>
          <a:bodyPr>
            <a:normAutofit/>
          </a:bodyPr>
          <a:lstStyle/>
          <a:p>
            <a:r>
              <a:rPr lang="en-AU" sz="3200" dirty="0"/>
              <a:t>Outdoor sporting areas/sports grounds</a:t>
            </a:r>
          </a:p>
          <a:p>
            <a:pPr lvl="1"/>
            <a:r>
              <a:rPr lang="en-AU" dirty="0"/>
              <a:t>Open space areas which cater for structured competitive sport within the set dimensions required by the respective sporting code. </a:t>
            </a:r>
          </a:p>
          <a:p>
            <a:pPr lvl="1"/>
            <a:r>
              <a:rPr lang="en-AU" dirty="0"/>
              <a:t>They can be a component of other parkland areas and are often contained within district parks.</a:t>
            </a:r>
          </a:p>
          <a:p>
            <a:pPr lvl="1"/>
            <a:r>
              <a:rPr lang="en-AU" dirty="0" err="1"/>
              <a:t>Carparking</a:t>
            </a:r>
            <a:r>
              <a:rPr lang="en-AU" dirty="0"/>
              <a:t> and associated amenity facilities are generally provided </a:t>
            </a:r>
          </a:p>
          <a:p>
            <a:endParaRPr lang="en-AU" dirty="0"/>
          </a:p>
        </p:txBody>
      </p:sp>
      <p:sp>
        <p:nvSpPr>
          <p:cNvPr id="4" name="Slide Number Placeholder 3"/>
          <p:cNvSpPr>
            <a:spLocks noGrp="1"/>
          </p:cNvSpPr>
          <p:nvPr>
            <p:ph type="sldNum" sz="quarter" idx="12"/>
          </p:nvPr>
        </p:nvSpPr>
        <p:spPr/>
        <p:txBody>
          <a:bodyPr/>
          <a:lstStyle/>
          <a:p>
            <a:fld id="{2098FC7C-5A73-4CE4-9ED4-529E12F90497}" type="slidenum">
              <a:rPr lang="en-AU" smtClean="0"/>
              <a:t>23</a:t>
            </a:fld>
            <a:endParaRPr lang="en-AU"/>
          </a:p>
        </p:txBody>
      </p:sp>
    </p:spTree>
    <p:extLst>
      <p:ext uri="{BB962C8B-B14F-4D97-AF65-F5344CB8AC3E}">
        <p14:creationId xmlns:p14="http://schemas.microsoft.com/office/powerpoint/2010/main" val="32585138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a:t>Open Spaces</a:t>
            </a:r>
            <a:br>
              <a:rPr lang="en-AU" dirty="0"/>
            </a:br>
            <a:r>
              <a:rPr lang="en-AU" sz="3100" dirty="0"/>
              <a:t>Activity Management for Different Park Types</a:t>
            </a:r>
            <a:endParaRPr lang="en-AU" dirty="0"/>
          </a:p>
        </p:txBody>
      </p:sp>
      <p:sp>
        <p:nvSpPr>
          <p:cNvPr id="4" name="Slide Number Placeholder 3"/>
          <p:cNvSpPr>
            <a:spLocks noGrp="1"/>
          </p:cNvSpPr>
          <p:nvPr>
            <p:ph type="sldNum" sz="quarter" idx="12"/>
          </p:nvPr>
        </p:nvSpPr>
        <p:spPr/>
        <p:txBody>
          <a:bodyPr/>
          <a:lstStyle/>
          <a:p>
            <a:fld id="{2098FC7C-5A73-4CE4-9ED4-529E12F90497}" type="slidenum">
              <a:rPr lang="en-AU" smtClean="0"/>
              <a:t>24</a:t>
            </a:fld>
            <a:endParaRPr lang="en-AU"/>
          </a:p>
        </p:txBody>
      </p:sp>
      <p:pic>
        <p:nvPicPr>
          <p:cNvPr id="6" name="Picture 5"/>
          <p:cNvPicPr>
            <a:picLocks noChangeAspect="1"/>
          </p:cNvPicPr>
          <p:nvPr/>
        </p:nvPicPr>
        <p:blipFill>
          <a:blip r:embed="rId3"/>
          <a:stretch>
            <a:fillRect/>
          </a:stretch>
        </p:blipFill>
        <p:spPr>
          <a:xfrm>
            <a:off x="762000" y="1576388"/>
            <a:ext cx="4391922" cy="4267277"/>
          </a:xfrm>
          <a:prstGeom prst="rect">
            <a:avLst/>
          </a:prstGeom>
        </p:spPr>
      </p:pic>
      <p:pic>
        <p:nvPicPr>
          <p:cNvPr id="7" name="Picture 6"/>
          <p:cNvPicPr>
            <a:picLocks noChangeAspect="1"/>
          </p:cNvPicPr>
          <p:nvPr/>
        </p:nvPicPr>
        <p:blipFill>
          <a:blip r:embed="rId4"/>
          <a:stretch>
            <a:fillRect/>
          </a:stretch>
        </p:blipFill>
        <p:spPr>
          <a:xfrm>
            <a:off x="5153922" y="2514933"/>
            <a:ext cx="3685278" cy="762216"/>
          </a:xfrm>
          <a:prstGeom prst="rect">
            <a:avLst/>
          </a:prstGeom>
        </p:spPr>
      </p:pic>
      <p:sp>
        <p:nvSpPr>
          <p:cNvPr id="8" name="Rectangle 7"/>
          <p:cNvSpPr/>
          <p:nvPr/>
        </p:nvSpPr>
        <p:spPr>
          <a:xfrm>
            <a:off x="695325" y="6015693"/>
            <a:ext cx="7753350" cy="523220"/>
          </a:xfrm>
          <a:prstGeom prst="rect">
            <a:avLst/>
          </a:prstGeom>
        </p:spPr>
        <p:txBody>
          <a:bodyPr wrap="square">
            <a:spAutoFit/>
          </a:bodyPr>
          <a:lstStyle/>
          <a:p>
            <a:r>
              <a:rPr lang="en-AU" sz="1400" dirty="0"/>
              <a:t>Reference: (p. 32)  http://www.nprsr.qld.gov.au/recreation/pdf/open-space/open-space-planning-principles-implementation.pdf</a:t>
            </a:r>
          </a:p>
        </p:txBody>
      </p:sp>
    </p:spTree>
    <p:extLst>
      <p:ext uri="{BB962C8B-B14F-4D97-AF65-F5344CB8AC3E}">
        <p14:creationId xmlns:p14="http://schemas.microsoft.com/office/powerpoint/2010/main" val="26994578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2821" y="365126"/>
            <a:ext cx="8330541" cy="1325563"/>
          </a:xfrm>
        </p:spPr>
        <p:txBody>
          <a:bodyPr>
            <a:normAutofit fontScale="90000"/>
          </a:bodyPr>
          <a:lstStyle/>
          <a:p>
            <a:r>
              <a:rPr lang="en-AU" dirty="0"/>
              <a:t>Benefits Gained Through Access to Open Spaces and Participation in Physical Activity</a:t>
            </a:r>
          </a:p>
        </p:txBody>
      </p:sp>
      <p:sp>
        <p:nvSpPr>
          <p:cNvPr id="3" name="Content Placeholder 2"/>
          <p:cNvSpPr>
            <a:spLocks noGrp="1"/>
          </p:cNvSpPr>
          <p:nvPr>
            <p:ph idx="1"/>
          </p:nvPr>
        </p:nvSpPr>
        <p:spPr>
          <a:xfrm>
            <a:off x="628650" y="1847851"/>
            <a:ext cx="7886700" cy="4351338"/>
          </a:xfrm>
        </p:spPr>
        <p:txBody>
          <a:bodyPr>
            <a:normAutofit fontScale="77500" lnSpcReduction="20000"/>
          </a:bodyPr>
          <a:lstStyle/>
          <a:p>
            <a:pPr>
              <a:lnSpc>
                <a:spcPct val="120000"/>
              </a:lnSpc>
            </a:pPr>
            <a:r>
              <a:rPr lang="en-AU" sz="3200" b="1" dirty="0"/>
              <a:t>Physical Health Benefits</a:t>
            </a:r>
            <a:endParaRPr lang="en-AU" sz="3200" dirty="0"/>
          </a:p>
          <a:p>
            <a:pPr lvl="1">
              <a:lnSpc>
                <a:spcPct val="120000"/>
              </a:lnSpc>
              <a:spcBef>
                <a:spcPts val="0"/>
              </a:spcBef>
            </a:pPr>
            <a:r>
              <a:rPr lang="en-AU" sz="2800" dirty="0"/>
              <a:t>physical activity is a major modifiable risk factor in the reduction of mortality and morbidity from many chronic diseases</a:t>
            </a:r>
          </a:p>
          <a:p>
            <a:pPr lvl="1">
              <a:lnSpc>
                <a:spcPct val="120000"/>
              </a:lnSpc>
              <a:spcBef>
                <a:spcPts val="0"/>
              </a:spcBef>
            </a:pPr>
            <a:r>
              <a:rPr lang="en-AU" sz="2800" dirty="0"/>
              <a:t>prevention of weight gain (when coupled with healthy nutrition) and improved weight management</a:t>
            </a:r>
          </a:p>
          <a:p>
            <a:pPr lvl="1">
              <a:lnSpc>
                <a:spcPct val="120000"/>
              </a:lnSpc>
              <a:spcBef>
                <a:spcPts val="0"/>
              </a:spcBef>
            </a:pPr>
            <a:r>
              <a:rPr lang="en-AU" sz="2800" dirty="0"/>
              <a:t>some evidence for improved immunity</a:t>
            </a:r>
          </a:p>
          <a:p>
            <a:pPr lvl="1">
              <a:lnSpc>
                <a:spcPct val="120000"/>
              </a:lnSpc>
              <a:spcBef>
                <a:spcPts val="0"/>
              </a:spcBef>
            </a:pPr>
            <a:r>
              <a:rPr lang="en-AU" sz="2800" dirty="0"/>
              <a:t>increased energy</a:t>
            </a:r>
          </a:p>
          <a:p>
            <a:pPr lvl="1">
              <a:lnSpc>
                <a:spcPct val="120000"/>
              </a:lnSpc>
              <a:spcBef>
                <a:spcPts val="0"/>
              </a:spcBef>
            </a:pPr>
            <a:r>
              <a:rPr lang="en-AU" sz="2800" dirty="0"/>
              <a:t>improvements in sleep quality</a:t>
            </a:r>
          </a:p>
          <a:p>
            <a:pPr lvl="1">
              <a:lnSpc>
                <a:spcPct val="120000"/>
              </a:lnSpc>
              <a:spcBef>
                <a:spcPts val="0"/>
              </a:spcBef>
            </a:pPr>
            <a:r>
              <a:rPr lang="en-AU" sz="2800" dirty="0"/>
              <a:t>improved fitness, strength, flexibility and coordination</a:t>
            </a:r>
          </a:p>
          <a:p>
            <a:pPr lvl="1">
              <a:lnSpc>
                <a:spcPct val="120000"/>
              </a:lnSpc>
              <a:spcBef>
                <a:spcPts val="0"/>
              </a:spcBef>
            </a:pPr>
            <a:r>
              <a:rPr lang="en-AU" sz="2800" dirty="0"/>
              <a:t>development of a wide range of motor skills</a:t>
            </a:r>
          </a:p>
          <a:p>
            <a:pPr lvl="1">
              <a:lnSpc>
                <a:spcPct val="120000"/>
              </a:lnSpc>
              <a:spcBef>
                <a:spcPts val="0"/>
              </a:spcBef>
            </a:pPr>
            <a:r>
              <a:rPr lang="en-AU" sz="2800" dirty="0"/>
              <a:t>healthy development of bones in children</a:t>
            </a:r>
            <a:endParaRPr lang="en-AU" dirty="0"/>
          </a:p>
        </p:txBody>
      </p:sp>
      <p:sp>
        <p:nvSpPr>
          <p:cNvPr id="4" name="Slide Number Placeholder 3"/>
          <p:cNvSpPr>
            <a:spLocks noGrp="1"/>
          </p:cNvSpPr>
          <p:nvPr>
            <p:ph type="sldNum" sz="quarter" idx="12"/>
          </p:nvPr>
        </p:nvSpPr>
        <p:spPr/>
        <p:txBody>
          <a:bodyPr/>
          <a:lstStyle/>
          <a:p>
            <a:fld id="{2098FC7C-5A73-4CE4-9ED4-529E12F90497}" type="slidenum">
              <a:rPr lang="en-AU" smtClean="0"/>
              <a:t>25</a:t>
            </a:fld>
            <a:endParaRPr lang="en-AU"/>
          </a:p>
        </p:txBody>
      </p:sp>
      <p:sp>
        <p:nvSpPr>
          <p:cNvPr id="5" name="Rectangle 4"/>
          <p:cNvSpPr/>
          <p:nvPr/>
        </p:nvSpPr>
        <p:spPr>
          <a:xfrm>
            <a:off x="302821" y="6136701"/>
            <a:ext cx="8330541" cy="584775"/>
          </a:xfrm>
          <a:prstGeom prst="rect">
            <a:avLst/>
          </a:prstGeom>
        </p:spPr>
        <p:txBody>
          <a:bodyPr wrap="square">
            <a:spAutoFit/>
          </a:bodyPr>
          <a:lstStyle/>
          <a:p>
            <a:r>
              <a:rPr lang="en-AU" sz="1600" dirty="0"/>
              <a:t>ROSS Planning. (2015, February).  Issues and opportunities for public open space in the Surf Coast Shire: Open Space Strategy 2015 - 2025 Discussion Paper February 2015</a:t>
            </a:r>
          </a:p>
        </p:txBody>
      </p:sp>
    </p:spTree>
    <p:extLst>
      <p:ext uri="{BB962C8B-B14F-4D97-AF65-F5344CB8AC3E}">
        <p14:creationId xmlns:p14="http://schemas.microsoft.com/office/powerpoint/2010/main" val="6122743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2821" y="365126"/>
            <a:ext cx="8330541" cy="1325563"/>
          </a:xfrm>
        </p:spPr>
        <p:txBody>
          <a:bodyPr>
            <a:normAutofit fontScale="90000"/>
          </a:bodyPr>
          <a:lstStyle/>
          <a:p>
            <a:r>
              <a:rPr lang="en-AU" dirty="0"/>
              <a:t>Benefits Gained Through Access to Open Spaces and Participation in Physical Activity</a:t>
            </a:r>
          </a:p>
        </p:txBody>
      </p:sp>
      <p:sp>
        <p:nvSpPr>
          <p:cNvPr id="3" name="Content Placeholder 2"/>
          <p:cNvSpPr>
            <a:spLocks noGrp="1"/>
          </p:cNvSpPr>
          <p:nvPr>
            <p:ph idx="1"/>
          </p:nvPr>
        </p:nvSpPr>
        <p:spPr>
          <a:xfrm>
            <a:off x="628650" y="1847851"/>
            <a:ext cx="7886700" cy="4351338"/>
          </a:xfrm>
        </p:spPr>
        <p:txBody>
          <a:bodyPr>
            <a:normAutofit fontScale="92500" lnSpcReduction="20000"/>
          </a:bodyPr>
          <a:lstStyle/>
          <a:p>
            <a:pPr>
              <a:lnSpc>
                <a:spcPct val="120000"/>
              </a:lnSpc>
            </a:pPr>
            <a:r>
              <a:rPr lang="en-AU" sz="3200" b="1" dirty="0"/>
              <a:t>Mental Health Benefits</a:t>
            </a:r>
          </a:p>
          <a:p>
            <a:pPr lvl="1">
              <a:lnSpc>
                <a:spcPct val="120000"/>
              </a:lnSpc>
              <a:spcBef>
                <a:spcPts val="0"/>
              </a:spcBef>
            </a:pPr>
            <a:r>
              <a:rPr lang="en-AU" sz="2800" dirty="0"/>
              <a:t>the prevention and treatment of anxiety, depression and depressive symptoms</a:t>
            </a:r>
          </a:p>
          <a:p>
            <a:pPr lvl="1">
              <a:lnSpc>
                <a:spcPct val="120000"/>
              </a:lnSpc>
              <a:spcBef>
                <a:spcPts val="0"/>
              </a:spcBef>
            </a:pPr>
            <a:r>
              <a:rPr lang="en-AU" sz="2800" dirty="0"/>
              <a:t>reductions in stress</a:t>
            </a:r>
          </a:p>
          <a:p>
            <a:pPr lvl="1">
              <a:lnSpc>
                <a:spcPct val="120000"/>
              </a:lnSpc>
              <a:spcBef>
                <a:spcPts val="0"/>
              </a:spcBef>
            </a:pPr>
            <a:r>
              <a:rPr lang="en-AU" sz="2800" dirty="0"/>
              <a:t>improved mood and sense of well-being</a:t>
            </a:r>
          </a:p>
          <a:p>
            <a:pPr lvl="1">
              <a:lnSpc>
                <a:spcPct val="120000"/>
              </a:lnSpc>
              <a:spcBef>
                <a:spcPts val="0"/>
              </a:spcBef>
            </a:pPr>
            <a:r>
              <a:rPr lang="en-AU" sz="2800" dirty="0"/>
              <a:t>improved concentration, enhanced memory and learning, and better performance</a:t>
            </a:r>
          </a:p>
          <a:p>
            <a:pPr lvl="1">
              <a:lnSpc>
                <a:spcPct val="120000"/>
              </a:lnSpc>
              <a:spcBef>
                <a:spcPts val="0"/>
              </a:spcBef>
            </a:pPr>
            <a:r>
              <a:rPr lang="en-AU" sz="2800" dirty="0"/>
              <a:t>reduced feelings of fatigue</a:t>
            </a:r>
          </a:p>
          <a:p>
            <a:pPr lvl="1">
              <a:lnSpc>
                <a:spcPct val="120000"/>
              </a:lnSpc>
              <a:spcBef>
                <a:spcPts val="0"/>
              </a:spcBef>
            </a:pPr>
            <a:r>
              <a:rPr lang="en-AU" sz="2800" dirty="0"/>
              <a:t>improved self-esteem</a:t>
            </a:r>
          </a:p>
          <a:p>
            <a:pPr lvl="1">
              <a:lnSpc>
                <a:spcPct val="120000"/>
              </a:lnSpc>
              <a:spcBef>
                <a:spcPts val="0"/>
              </a:spcBef>
            </a:pPr>
            <a:r>
              <a:rPr lang="en-AU" sz="2800" dirty="0"/>
              <a:t>improved self-perception</a:t>
            </a:r>
            <a:endParaRPr lang="en-AU" dirty="0"/>
          </a:p>
        </p:txBody>
      </p:sp>
      <p:sp>
        <p:nvSpPr>
          <p:cNvPr id="4" name="Slide Number Placeholder 3"/>
          <p:cNvSpPr>
            <a:spLocks noGrp="1"/>
          </p:cNvSpPr>
          <p:nvPr>
            <p:ph type="sldNum" sz="quarter" idx="12"/>
          </p:nvPr>
        </p:nvSpPr>
        <p:spPr/>
        <p:txBody>
          <a:bodyPr/>
          <a:lstStyle/>
          <a:p>
            <a:fld id="{2098FC7C-5A73-4CE4-9ED4-529E12F90497}" type="slidenum">
              <a:rPr lang="en-AU" smtClean="0"/>
              <a:t>26</a:t>
            </a:fld>
            <a:endParaRPr lang="en-AU"/>
          </a:p>
        </p:txBody>
      </p:sp>
      <p:sp>
        <p:nvSpPr>
          <p:cNvPr id="5" name="Rectangle 4"/>
          <p:cNvSpPr/>
          <p:nvPr/>
        </p:nvSpPr>
        <p:spPr>
          <a:xfrm>
            <a:off x="302821" y="6136701"/>
            <a:ext cx="8330541" cy="584775"/>
          </a:xfrm>
          <a:prstGeom prst="rect">
            <a:avLst/>
          </a:prstGeom>
        </p:spPr>
        <p:txBody>
          <a:bodyPr wrap="square">
            <a:spAutoFit/>
          </a:bodyPr>
          <a:lstStyle/>
          <a:p>
            <a:r>
              <a:rPr lang="en-AU" sz="1600" dirty="0"/>
              <a:t>ROSS Planning. (2015, February).  Issues and opportunities for public open space in the Surf Coast Shire: Open Space Strategy 2015 - 2025 Discussion Paper February 2015</a:t>
            </a:r>
          </a:p>
        </p:txBody>
      </p:sp>
    </p:spTree>
    <p:extLst>
      <p:ext uri="{BB962C8B-B14F-4D97-AF65-F5344CB8AC3E}">
        <p14:creationId xmlns:p14="http://schemas.microsoft.com/office/powerpoint/2010/main" val="23478239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2821" y="365126"/>
            <a:ext cx="8330541" cy="1325563"/>
          </a:xfrm>
        </p:spPr>
        <p:txBody>
          <a:bodyPr>
            <a:normAutofit fontScale="90000"/>
          </a:bodyPr>
          <a:lstStyle/>
          <a:p>
            <a:r>
              <a:rPr lang="en-AU" dirty="0"/>
              <a:t>Benefits Gained Through Access to Open Spaces and Participation in Physical Activity</a:t>
            </a:r>
          </a:p>
        </p:txBody>
      </p:sp>
      <p:sp>
        <p:nvSpPr>
          <p:cNvPr id="3" name="Content Placeholder 2"/>
          <p:cNvSpPr>
            <a:spLocks noGrp="1"/>
          </p:cNvSpPr>
          <p:nvPr>
            <p:ph idx="1"/>
          </p:nvPr>
        </p:nvSpPr>
        <p:spPr>
          <a:xfrm>
            <a:off x="628650" y="1847851"/>
            <a:ext cx="7886700" cy="4351338"/>
          </a:xfrm>
        </p:spPr>
        <p:txBody>
          <a:bodyPr>
            <a:normAutofit fontScale="77500" lnSpcReduction="20000"/>
          </a:bodyPr>
          <a:lstStyle/>
          <a:p>
            <a:pPr>
              <a:lnSpc>
                <a:spcPct val="120000"/>
              </a:lnSpc>
            </a:pPr>
            <a:r>
              <a:rPr lang="en-AU" sz="3200" b="1" dirty="0"/>
              <a:t>Social benefits</a:t>
            </a:r>
          </a:p>
          <a:p>
            <a:pPr lvl="1">
              <a:lnSpc>
                <a:spcPct val="120000"/>
              </a:lnSpc>
              <a:spcBef>
                <a:spcPts val="0"/>
              </a:spcBef>
            </a:pPr>
            <a:r>
              <a:rPr lang="en-AU" sz="2800" dirty="0"/>
              <a:t>increased social cohesion, social and community networks and social capital</a:t>
            </a:r>
          </a:p>
          <a:p>
            <a:pPr lvl="1">
              <a:lnSpc>
                <a:spcPct val="120000"/>
              </a:lnSpc>
              <a:spcBef>
                <a:spcPts val="0"/>
              </a:spcBef>
            </a:pPr>
            <a:r>
              <a:rPr lang="en-AU" sz="2800" dirty="0"/>
              <a:t>improved family and community connectedness</a:t>
            </a:r>
          </a:p>
          <a:p>
            <a:pPr lvl="1">
              <a:lnSpc>
                <a:spcPct val="120000"/>
              </a:lnSpc>
              <a:spcBef>
                <a:spcPts val="0"/>
              </a:spcBef>
            </a:pPr>
            <a:r>
              <a:rPr lang="en-AU" sz="2800" dirty="0"/>
              <a:t>development of communication, interpersonal, leadership and co-operation skills</a:t>
            </a:r>
          </a:p>
          <a:p>
            <a:pPr lvl="1">
              <a:lnSpc>
                <a:spcPct val="120000"/>
              </a:lnSpc>
              <a:spcBef>
                <a:spcPts val="0"/>
              </a:spcBef>
            </a:pPr>
            <a:r>
              <a:rPr lang="en-AU" sz="2800" dirty="0"/>
              <a:t>creation of friendships</a:t>
            </a:r>
          </a:p>
          <a:p>
            <a:pPr lvl="1">
              <a:lnSpc>
                <a:spcPct val="120000"/>
              </a:lnSpc>
              <a:spcBef>
                <a:spcPts val="0"/>
              </a:spcBef>
            </a:pPr>
            <a:r>
              <a:rPr lang="en-AU" sz="2800" dirty="0"/>
              <a:t>lessons in how to deal with winning and losing</a:t>
            </a:r>
          </a:p>
          <a:p>
            <a:pPr lvl="1">
              <a:lnSpc>
                <a:spcPct val="120000"/>
              </a:lnSpc>
              <a:spcBef>
                <a:spcPts val="0"/>
              </a:spcBef>
            </a:pPr>
            <a:r>
              <a:rPr lang="en-AU" sz="2800" dirty="0"/>
              <a:t>better concentration at school</a:t>
            </a:r>
          </a:p>
          <a:p>
            <a:pPr lvl="1">
              <a:lnSpc>
                <a:spcPct val="120000"/>
              </a:lnSpc>
              <a:spcBef>
                <a:spcPts val="0"/>
              </a:spcBef>
            </a:pPr>
            <a:r>
              <a:rPr lang="en-AU" sz="2800" dirty="0"/>
              <a:t>reductions in other unhealthy behaviours (such as tobacco smoking, drug use)</a:t>
            </a:r>
          </a:p>
          <a:p>
            <a:pPr lvl="1">
              <a:lnSpc>
                <a:spcPct val="120000"/>
              </a:lnSpc>
              <a:spcBef>
                <a:spcPts val="0"/>
              </a:spcBef>
            </a:pPr>
            <a:r>
              <a:rPr lang="en-AU" sz="2800" dirty="0"/>
              <a:t>helps build social skills among children</a:t>
            </a:r>
            <a:endParaRPr lang="en-AU" dirty="0"/>
          </a:p>
        </p:txBody>
      </p:sp>
      <p:sp>
        <p:nvSpPr>
          <p:cNvPr id="4" name="Slide Number Placeholder 3"/>
          <p:cNvSpPr>
            <a:spLocks noGrp="1"/>
          </p:cNvSpPr>
          <p:nvPr>
            <p:ph type="sldNum" sz="quarter" idx="12"/>
          </p:nvPr>
        </p:nvSpPr>
        <p:spPr/>
        <p:txBody>
          <a:bodyPr/>
          <a:lstStyle/>
          <a:p>
            <a:fld id="{2098FC7C-5A73-4CE4-9ED4-529E12F90497}" type="slidenum">
              <a:rPr lang="en-AU" smtClean="0"/>
              <a:t>27</a:t>
            </a:fld>
            <a:endParaRPr lang="en-AU"/>
          </a:p>
        </p:txBody>
      </p:sp>
      <p:sp>
        <p:nvSpPr>
          <p:cNvPr id="5" name="Rectangle 4"/>
          <p:cNvSpPr/>
          <p:nvPr/>
        </p:nvSpPr>
        <p:spPr>
          <a:xfrm>
            <a:off x="302821" y="6136701"/>
            <a:ext cx="8330541" cy="584775"/>
          </a:xfrm>
          <a:prstGeom prst="rect">
            <a:avLst/>
          </a:prstGeom>
        </p:spPr>
        <p:txBody>
          <a:bodyPr wrap="square">
            <a:spAutoFit/>
          </a:bodyPr>
          <a:lstStyle/>
          <a:p>
            <a:r>
              <a:rPr lang="en-AU" sz="1600" dirty="0"/>
              <a:t>ROSS Planning. (2015, February).  Issues and opportunities for public open space in the Surf Coast Shire: Open Space Strategy 2015 - 2025 Discussion Paper February 2015</a:t>
            </a:r>
          </a:p>
        </p:txBody>
      </p:sp>
    </p:spTree>
    <p:extLst>
      <p:ext uri="{BB962C8B-B14F-4D97-AF65-F5344CB8AC3E}">
        <p14:creationId xmlns:p14="http://schemas.microsoft.com/office/powerpoint/2010/main" val="32070892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2821" y="365126"/>
            <a:ext cx="8330541" cy="1325563"/>
          </a:xfrm>
        </p:spPr>
        <p:txBody>
          <a:bodyPr>
            <a:normAutofit fontScale="90000"/>
          </a:bodyPr>
          <a:lstStyle/>
          <a:p>
            <a:r>
              <a:rPr lang="en-AU" dirty="0"/>
              <a:t>Benefits Gained Through Access to Open Spaces and Participation in Physical Activity</a:t>
            </a:r>
          </a:p>
        </p:txBody>
      </p:sp>
      <p:sp>
        <p:nvSpPr>
          <p:cNvPr id="3" name="Content Placeholder 2"/>
          <p:cNvSpPr>
            <a:spLocks noGrp="1"/>
          </p:cNvSpPr>
          <p:nvPr>
            <p:ph idx="1"/>
          </p:nvPr>
        </p:nvSpPr>
        <p:spPr>
          <a:xfrm>
            <a:off x="561975" y="1910339"/>
            <a:ext cx="7953375" cy="4288850"/>
          </a:xfrm>
        </p:spPr>
        <p:txBody>
          <a:bodyPr>
            <a:normAutofit fontScale="62500" lnSpcReduction="20000"/>
          </a:bodyPr>
          <a:lstStyle/>
          <a:p>
            <a:pPr>
              <a:lnSpc>
                <a:spcPct val="120000"/>
              </a:lnSpc>
            </a:pPr>
            <a:r>
              <a:rPr lang="en-AU" sz="3200" b="1" dirty="0"/>
              <a:t>Environmental benefits</a:t>
            </a:r>
          </a:p>
          <a:p>
            <a:pPr lvl="1">
              <a:lnSpc>
                <a:spcPct val="120000"/>
              </a:lnSpc>
              <a:spcBef>
                <a:spcPts val="0"/>
              </a:spcBef>
            </a:pPr>
            <a:r>
              <a:rPr lang="en-AU" sz="2800" dirty="0"/>
              <a:t>opportunities for the community to experience natural and cultural environments</a:t>
            </a:r>
          </a:p>
          <a:p>
            <a:pPr lvl="1">
              <a:lnSpc>
                <a:spcPct val="120000"/>
              </a:lnSpc>
              <a:spcBef>
                <a:spcPts val="0"/>
              </a:spcBef>
            </a:pPr>
            <a:r>
              <a:rPr lang="en-AU" sz="2800" dirty="0"/>
              <a:t>protection of adjacent environments by localising impacts and facilitating management of visitation effects</a:t>
            </a:r>
          </a:p>
          <a:p>
            <a:pPr lvl="1">
              <a:lnSpc>
                <a:spcPct val="120000"/>
              </a:lnSpc>
              <a:spcBef>
                <a:spcPts val="0"/>
              </a:spcBef>
            </a:pPr>
            <a:r>
              <a:rPr lang="en-AU" sz="2800" dirty="0"/>
              <a:t>educational and interpretive opportunities and increased environmental and cultural awareness and appreciation</a:t>
            </a:r>
          </a:p>
          <a:p>
            <a:pPr lvl="1">
              <a:lnSpc>
                <a:spcPct val="120000"/>
              </a:lnSpc>
              <a:spcBef>
                <a:spcPts val="0"/>
              </a:spcBef>
            </a:pPr>
            <a:r>
              <a:rPr lang="en-AU" sz="2800" dirty="0"/>
              <a:t>increased community ownership which helps to preserve natural and cultural values</a:t>
            </a:r>
          </a:p>
          <a:p>
            <a:pPr lvl="1">
              <a:lnSpc>
                <a:spcPct val="120000"/>
              </a:lnSpc>
              <a:spcBef>
                <a:spcPts val="0"/>
              </a:spcBef>
            </a:pPr>
            <a:r>
              <a:rPr lang="en-AU" sz="2800" dirty="0"/>
              <a:t>opportunities for community participation in conservation and re-vegetation work</a:t>
            </a:r>
          </a:p>
          <a:p>
            <a:pPr lvl="1">
              <a:lnSpc>
                <a:spcPct val="120000"/>
              </a:lnSpc>
              <a:spcBef>
                <a:spcPts val="0"/>
              </a:spcBef>
            </a:pPr>
            <a:r>
              <a:rPr lang="en-AU" sz="2800" dirty="0"/>
              <a:t>protection and conservation of biodiversity</a:t>
            </a:r>
          </a:p>
          <a:p>
            <a:pPr lvl="1">
              <a:lnSpc>
                <a:spcPct val="120000"/>
              </a:lnSpc>
              <a:spcBef>
                <a:spcPts val="0"/>
              </a:spcBef>
            </a:pPr>
            <a:r>
              <a:rPr lang="en-AU" sz="2800" dirty="0"/>
              <a:t>connectivity and movement for flora and fauna through wildlife corridors</a:t>
            </a:r>
          </a:p>
        </p:txBody>
      </p:sp>
      <p:sp>
        <p:nvSpPr>
          <p:cNvPr id="4" name="Slide Number Placeholder 3"/>
          <p:cNvSpPr>
            <a:spLocks noGrp="1"/>
          </p:cNvSpPr>
          <p:nvPr>
            <p:ph type="sldNum" sz="quarter" idx="12"/>
          </p:nvPr>
        </p:nvSpPr>
        <p:spPr/>
        <p:txBody>
          <a:bodyPr/>
          <a:lstStyle/>
          <a:p>
            <a:fld id="{2098FC7C-5A73-4CE4-9ED4-529E12F90497}" type="slidenum">
              <a:rPr lang="en-AU" smtClean="0"/>
              <a:t>28</a:t>
            </a:fld>
            <a:endParaRPr lang="en-AU"/>
          </a:p>
        </p:txBody>
      </p:sp>
      <p:sp>
        <p:nvSpPr>
          <p:cNvPr id="5" name="Rectangle 4"/>
          <p:cNvSpPr/>
          <p:nvPr/>
        </p:nvSpPr>
        <p:spPr>
          <a:xfrm>
            <a:off x="302821" y="6136701"/>
            <a:ext cx="8330541" cy="523220"/>
          </a:xfrm>
          <a:prstGeom prst="rect">
            <a:avLst/>
          </a:prstGeom>
        </p:spPr>
        <p:txBody>
          <a:bodyPr wrap="square">
            <a:spAutoFit/>
          </a:bodyPr>
          <a:lstStyle/>
          <a:p>
            <a:r>
              <a:rPr lang="en-AU" sz="1400" dirty="0"/>
              <a:t>ROSS Planning. (2015, February).  Issues and opportunities for public open space in the Surf Coast Shire: Open Space Strategy 2015 - 2025 Discussion Paper February 2015</a:t>
            </a:r>
          </a:p>
        </p:txBody>
      </p:sp>
    </p:spTree>
    <p:extLst>
      <p:ext uri="{BB962C8B-B14F-4D97-AF65-F5344CB8AC3E}">
        <p14:creationId xmlns:p14="http://schemas.microsoft.com/office/powerpoint/2010/main" val="38370512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2821" y="365126"/>
            <a:ext cx="8330541" cy="1325563"/>
          </a:xfrm>
        </p:spPr>
        <p:txBody>
          <a:bodyPr>
            <a:normAutofit fontScale="90000"/>
          </a:bodyPr>
          <a:lstStyle/>
          <a:p>
            <a:r>
              <a:rPr lang="en-AU" dirty="0"/>
              <a:t>Benefits Gained Through Access to Open Spaces and Participation in Physical Activity</a:t>
            </a:r>
          </a:p>
        </p:txBody>
      </p:sp>
      <p:sp>
        <p:nvSpPr>
          <p:cNvPr id="3" name="Content Placeholder 2"/>
          <p:cNvSpPr>
            <a:spLocks noGrp="1"/>
          </p:cNvSpPr>
          <p:nvPr>
            <p:ph idx="1"/>
          </p:nvPr>
        </p:nvSpPr>
        <p:spPr>
          <a:xfrm>
            <a:off x="561975" y="1910339"/>
            <a:ext cx="7953375" cy="4288850"/>
          </a:xfrm>
        </p:spPr>
        <p:txBody>
          <a:bodyPr>
            <a:normAutofit fontScale="77500" lnSpcReduction="20000"/>
          </a:bodyPr>
          <a:lstStyle/>
          <a:p>
            <a:pPr>
              <a:lnSpc>
                <a:spcPct val="120000"/>
              </a:lnSpc>
            </a:pPr>
            <a:r>
              <a:rPr lang="en-AU" sz="3200" b="1" dirty="0"/>
              <a:t>Environmental benefits</a:t>
            </a:r>
          </a:p>
          <a:p>
            <a:pPr lvl="1">
              <a:lnSpc>
                <a:spcPct val="120000"/>
              </a:lnSpc>
              <a:spcBef>
                <a:spcPts val="0"/>
              </a:spcBef>
            </a:pPr>
            <a:r>
              <a:rPr lang="en-AU" sz="2800" dirty="0"/>
              <a:t>facilitation of carbon-free transport (through linear open space)</a:t>
            </a:r>
          </a:p>
          <a:p>
            <a:pPr lvl="1">
              <a:lnSpc>
                <a:spcPct val="120000"/>
              </a:lnSpc>
              <a:spcBef>
                <a:spcPts val="0"/>
              </a:spcBef>
            </a:pPr>
            <a:r>
              <a:rPr lang="en-AU" sz="2800" dirty="0"/>
              <a:t>greater relationship between nature and infrastructure as users value the surrounding scenery</a:t>
            </a:r>
          </a:p>
          <a:p>
            <a:pPr lvl="1">
              <a:lnSpc>
                <a:spcPct val="120000"/>
              </a:lnSpc>
              <a:spcBef>
                <a:spcPts val="0"/>
              </a:spcBef>
            </a:pPr>
            <a:r>
              <a:rPr lang="en-AU" sz="2800" dirty="0"/>
              <a:t>improvements in local neighbourhoods when traffic is reduced</a:t>
            </a:r>
          </a:p>
          <a:p>
            <a:pPr lvl="1">
              <a:lnSpc>
                <a:spcPct val="120000"/>
              </a:lnSpc>
              <a:spcBef>
                <a:spcPts val="0"/>
              </a:spcBef>
            </a:pPr>
            <a:r>
              <a:rPr lang="en-AU" sz="2800" dirty="0"/>
              <a:t>contribution to food security though local, community food systems</a:t>
            </a:r>
          </a:p>
          <a:p>
            <a:pPr lvl="1">
              <a:lnSpc>
                <a:spcPct val="120000"/>
              </a:lnSpc>
              <a:spcBef>
                <a:spcPts val="0"/>
              </a:spcBef>
            </a:pPr>
            <a:r>
              <a:rPr lang="en-AU" sz="2800" dirty="0"/>
              <a:t>greening the urban environment and associated urban heat island mitigation</a:t>
            </a:r>
          </a:p>
          <a:p>
            <a:pPr lvl="1">
              <a:lnSpc>
                <a:spcPct val="120000"/>
              </a:lnSpc>
              <a:spcBef>
                <a:spcPts val="0"/>
              </a:spcBef>
            </a:pPr>
            <a:r>
              <a:rPr lang="en-AU" sz="2800" dirty="0"/>
              <a:t>local solutions to climate change</a:t>
            </a:r>
            <a:endParaRPr lang="en-AU" dirty="0"/>
          </a:p>
        </p:txBody>
      </p:sp>
      <p:sp>
        <p:nvSpPr>
          <p:cNvPr id="4" name="Slide Number Placeholder 3"/>
          <p:cNvSpPr>
            <a:spLocks noGrp="1"/>
          </p:cNvSpPr>
          <p:nvPr>
            <p:ph type="sldNum" sz="quarter" idx="12"/>
          </p:nvPr>
        </p:nvSpPr>
        <p:spPr/>
        <p:txBody>
          <a:bodyPr/>
          <a:lstStyle/>
          <a:p>
            <a:fld id="{2098FC7C-5A73-4CE4-9ED4-529E12F90497}" type="slidenum">
              <a:rPr lang="en-AU" smtClean="0"/>
              <a:t>29</a:t>
            </a:fld>
            <a:endParaRPr lang="en-AU"/>
          </a:p>
        </p:txBody>
      </p:sp>
      <p:sp>
        <p:nvSpPr>
          <p:cNvPr id="5" name="Rectangle 4"/>
          <p:cNvSpPr/>
          <p:nvPr/>
        </p:nvSpPr>
        <p:spPr>
          <a:xfrm>
            <a:off x="302821" y="6136701"/>
            <a:ext cx="8330541" cy="523220"/>
          </a:xfrm>
          <a:prstGeom prst="rect">
            <a:avLst/>
          </a:prstGeom>
        </p:spPr>
        <p:txBody>
          <a:bodyPr wrap="square">
            <a:spAutoFit/>
          </a:bodyPr>
          <a:lstStyle/>
          <a:p>
            <a:r>
              <a:rPr lang="en-AU" sz="1400" dirty="0"/>
              <a:t>ROSS Planning. (2015, February).  Issues and opportunities for public open space in the Surf Coast Shire: Open Space Strategy 2015 - 2025 Discussion Paper February 2015</a:t>
            </a:r>
          </a:p>
        </p:txBody>
      </p:sp>
    </p:spTree>
    <p:extLst>
      <p:ext uri="{BB962C8B-B14F-4D97-AF65-F5344CB8AC3E}">
        <p14:creationId xmlns:p14="http://schemas.microsoft.com/office/powerpoint/2010/main" val="10573623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2821" y="365126"/>
            <a:ext cx="8330541" cy="1325563"/>
          </a:xfrm>
        </p:spPr>
        <p:txBody>
          <a:bodyPr>
            <a:normAutofit fontScale="90000"/>
          </a:bodyPr>
          <a:lstStyle/>
          <a:p>
            <a:r>
              <a:rPr lang="en-AU" dirty="0"/>
              <a:t>Benefits Gained Through Access to Open Spaces and Participation in Physical Activity</a:t>
            </a:r>
          </a:p>
        </p:txBody>
      </p:sp>
      <p:sp>
        <p:nvSpPr>
          <p:cNvPr id="3" name="Content Placeholder 2"/>
          <p:cNvSpPr>
            <a:spLocks noGrp="1"/>
          </p:cNvSpPr>
          <p:nvPr>
            <p:ph idx="1"/>
          </p:nvPr>
        </p:nvSpPr>
        <p:spPr>
          <a:xfrm>
            <a:off x="561975" y="1910339"/>
            <a:ext cx="7953375" cy="4288850"/>
          </a:xfrm>
        </p:spPr>
        <p:txBody>
          <a:bodyPr>
            <a:normAutofit/>
          </a:bodyPr>
          <a:lstStyle/>
          <a:p>
            <a:pPr>
              <a:lnSpc>
                <a:spcPct val="120000"/>
              </a:lnSpc>
            </a:pPr>
            <a:r>
              <a:rPr lang="en-AU" sz="3200" dirty="0"/>
              <a:t>Environmental benefits</a:t>
            </a:r>
          </a:p>
          <a:p>
            <a:pPr lvl="1">
              <a:lnSpc>
                <a:spcPct val="120000"/>
              </a:lnSpc>
              <a:spcBef>
                <a:spcPts val="0"/>
              </a:spcBef>
            </a:pPr>
            <a:r>
              <a:rPr lang="en-AU" sz="2800" dirty="0"/>
              <a:t>Minimising the ecological footprint</a:t>
            </a:r>
          </a:p>
          <a:p>
            <a:pPr lvl="1">
              <a:lnSpc>
                <a:spcPct val="120000"/>
              </a:lnSpc>
              <a:spcBef>
                <a:spcPts val="0"/>
              </a:spcBef>
            </a:pPr>
            <a:r>
              <a:rPr lang="en-AU" sz="2800" dirty="0"/>
              <a:t>Reduced pollution</a:t>
            </a:r>
          </a:p>
          <a:p>
            <a:pPr lvl="2">
              <a:lnSpc>
                <a:spcPct val="120000"/>
              </a:lnSpc>
              <a:spcBef>
                <a:spcPts val="0"/>
              </a:spcBef>
            </a:pPr>
            <a:r>
              <a:rPr lang="en-AU" sz="2400" dirty="0"/>
              <a:t>Reducing dependence on vehicle use by increasing use of active green transport (</a:t>
            </a:r>
            <a:r>
              <a:rPr lang="en-AU" sz="2400" dirty="0" err="1"/>
              <a:t>e.g</a:t>
            </a:r>
            <a:r>
              <a:rPr lang="en-AU" sz="2400" dirty="0"/>
              <a:t>, cycling, walking)</a:t>
            </a:r>
          </a:p>
        </p:txBody>
      </p:sp>
      <p:sp>
        <p:nvSpPr>
          <p:cNvPr id="4" name="Slide Number Placeholder 3"/>
          <p:cNvSpPr>
            <a:spLocks noGrp="1"/>
          </p:cNvSpPr>
          <p:nvPr>
            <p:ph type="sldNum" sz="quarter" idx="12"/>
          </p:nvPr>
        </p:nvSpPr>
        <p:spPr/>
        <p:txBody>
          <a:bodyPr/>
          <a:lstStyle/>
          <a:p>
            <a:fld id="{2098FC7C-5A73-4CE4-9ED4-529E12F90497}" type="slidenum">
              <a:rPr lang="en-AU" smtClean="0"/>
              <a:t>30</a:t>
            </a:fld>
            <a:endParaRPr lang="en-AU"/>
          </a:p>
        </p:txBody>
      </p:sp>
    </p:spTree>
    <p:extLst>
      <p:ext uri="{BB962C8B-B14F-4D97-AF65-F5344CB8AC3E}">
        <p14:creationId xmlns:p14="http://schemas.microsoft.com/office/powerpoint/2010/main" val="23684652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2821" y="365126"/>
            <a:ext cx="8330541" cy="1325563"/>
          </a:xfrm>
        </p:spPr>
        <p:txBody>
          <a:bodyPr>
            <a:normAutofit fontScale="90000"/>
          </a:bodyPr>
          <a:lstStyle/>
          <a:p>
            <a:r>
              <a:rPr lang="en-AU" dirty="0"/>
              <a:t>Benefits Gained Through Access to Open Spaces and Participation in Physical Activity</a:t>
            </a:r>
          </a:p>
        </p:txBody>
      </p:sp>
      <p:sp>
        <p:nvSpPr>
          <p:cNvPr id="3" name="Content Placeholder 2"/>
          <p:cNvSpPr>
            <a:spLocks noGrp="1"/>
          </p:cNvSpPr>
          <p:nvPr>
            <p:ph idx="1"/>
          </p:nvPr>
        </p:nvSpPr>
        <p:spPr>
          <a:xfrm>
            <a:off x="628650" y="2042555"/>
            <a:ext cx="7886700" cy="4156633"/>
          </a:xfrm>
        </p:spPr>
        <p:txBody>
          <a:bodyPr>
            <a:normAutofit/>
          </a:bodyPr>
          <a:lstStyle/>
          <a:p>
            <a:pPr>
              <a:lnSpc>
                <a:spcPct val="120000"/>
              </a:lnSpc>
            </a:pPr>
            <a:r>
              <a:rPr lang="en-AU" sz="3200" dirty="0"/>
              <a:t>Economic benefits</a:t>
            </a:r>
          </a:p>
          <a:p>
            <a:pPr lvl="1">
              <a:lnSpc>
                <a:spcPct val="120000"/>
              </a:lnSpc>
              <a:spcBef>
                <a:spcPts val="0"/>
              </a:spcBef>
            </a:pPr>
            <a:r>
              <a:rPr lang="en-AU" dirty="0"/>
              <a:t>creation of employment in the sport and recreation industries</a:t>
            </a:r>
          </a:p>
          <a:p>
            <a:pPr lvl="1">
              <a:lnSpc>
                <a:spcPct val="120000"/>
              </a:lnSpc>
              <a:spcBef>
                <a:spcPts val="0"/>
              </a:spcBef>
            </a:pPr>
            <a:r>
              <a:rPr lang="en-AU" dirty="0"/>
              <a:t>attraction of tourism through active destinations</a:t>
            </a:r>
          </a:p>
          <a:p>
            <a:pPr lvl="1">
              <a:lnSpc>
                <a:spcPct val="120000"/>
              </a:lnSpc>
              <a:spcBef>
                <a:spcPts val="0"/>
              </a:spcBef>
            </a:pPr>
            <a:r>
              <a:rPr lang="en-AU" dirty="0"/>
              <a:t>support for local business when pedestrian activity is improved through creation of open spaces and places</a:t>
            </a:r>
          </a:p>
        </p:txBody>
      </p:sp>
      <p:sp>
        <p:nvSpPr>
          <p:cNvPr id="4" name="Slide Number Placeholder 3"/>
          <p:cNvSpPr>
            <a:spLocks noGrp="1"/>
          </p:cNvSpPr>
          <p:nvPr>
            <p:ph type="sldNum" sz="quarter" idx="12"/>
          </p:nvPr>
        </p:nvSpPr>
        <p:spPr/>
        <p:txBody>
          <a:bodyPr/>
          <a:lstStyle/>
          <a:p>
            <a:fld id="{2098FC7C-5A73-4CE4-9ED4-529E12F90497}" type="slidenum">
              <a:rPr lang="en-AU" smtClean="0"/>
              <a:t>31</a:t>
            </a:fld>
            <a:endParaRPr lang="en-AU"/>
          </a:p>
        </p:txBody>
      </p:sp>
      <p:sp>
        <p:nvSpPr>
          <p:cNvPr id="5" name="Rectangle 4"/>
          <p:cNvSpPr/>
          <p:nvPr/>
        </p:nvSpPr>
        <p:spPr>
          <a:xfrm>
            <a:off x="302821" y="6136701"/>
            <a:ext cx="8330541" cy="584775"/>
          </a:xfrm>
          <a:prstGeom prst="rect">
            <a:avLst/>
          </a:prstGeom>
        </p:spPr>
        <p:txBody>
          <a:bodyPr wrap="square">
            <a:spAutoFit/>
          </a:bodyPr>
          <a:lstStyle/>
          <a:p>
            <a:r>
              <a:rPr lang="en-AU" sz="1600" dirty="0"/>
              <a:t>ROSS Planning. (2015, February).  Issues and opportunities for public open space in the Surf Coast Shire: Open Space Strategy 2015 - 2025 Discussion Paper February 2015</a:t>
            </a:r>
          </a:p>
        </p:txBody>
      </p:sp>
    </p:spTree>
    <p:extLst>
      <p:ext uri="{BB962C8B-B14F-4D97-AF65-F5344CB8AC3E}">
        <p14:creationId xmlns:p14="http://schemas.microsoft.com/office/powerpoint/2010/main" val="26040202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2821" y="365126"/>
            <a:ext cx="8330541" cy="1325563"/>
          </a:xfrm>
        </p:spPr>
        <p:txBody>
          <a:bodyPr>
            <a:normAutofit fontScale="90000"/>
          </a:bodyPr>
          <a:lstStyle/>
          <a:p>
            <a:r>
              <a:rPr lang="en-AU" dirty="0"/>
              <a:t>Relationship between biophysical and socio‑cultural elements in an environment</a:t>
            </a:r>
          </a:p>
        </p:txBody>
      </p:sp>
      <p:sp>
        <p:nvSpPr>
          <p:cNvPr id="3" name="Content Placeholder 2"/>
          <p:cNvSpPr>
            <a:spLocks noGrp="1"/>
          </p:cNvSpPr>
          <p:nvPr>
            <p:ph idx="1"/>
          </p:nvPr>
        </p:nvSpPr>
        <p:spPr>
          <a:xfrm>
            <a:off x="628650" y="2013855"/>
            <a:ext cx="7886700" cy="4156633"/>
          </a:xfrm>
        </p:spPr>
        <p:txBody>
          <a:bodyPr>
            <a:normAutofit/>
          </a:bodyPr>
          <a:lstStyle/>
          <a:p>
            <a:pPr>
              <a:lnSpc>
                <a:spcPct val="120000"/>
              </a:lnSpc>
            </a:pPr>
            <a:r>
              <a:rPr lang="en-AU" dirty="0"/>
              <a:t>The biophysical environment</a:t>
            </a:r>
          </a:p>
          <a:p>
            <a:pPr lvl="1">
              <a:lnSpc>
                <a:spcPct val="120000"/>
              </a:lnSpc>
            </a:pPr>
            <a:r>
              <a:rPr lang="en-AU" dirty="0"/>
              <a:t>Includes geomorphology, soils, topography, vegetation, climate and energy</a:t>
            </a:r>
          </a:p>
          <a:p>
            <a:pPr lvl="1">
              <a:lnSpc>
                <a:spcPct val="120000"/>
              </a:lnSpc>
            </a:pPr>
            <a:r>
              <a:rPr lang="en-AU" dirty="0"/>
              <a:t>Provides man with air, water, food and shelter</a:t>
            </a:r>
          </a:p>
          <a:p>
            <a:pPr lvl="1">
              <a:lnSpc>
                <a:spcPct val="120000"/>
              </a:lnSpc>
            </a:pPr>
            <a:r>
              <a:rPr lang="en-AU" dirty="0"/>
              <a:t>Exposed to hazards including floods, drought, hunger, disease and death</a:t>
            </a:r>
          </a:p>
          <a:p>
            <a:pPr lvl="1">
              <a:lnSpc>
                <a:spcPct val="120000"/>
              </a:lnSpc>
            </a:pPr>
            <a:r>
              <a:rPr lang="en-AU" dirty="0"/>
              <a:t>Can be destroyed (e.g., high population density) or improved by human activities</a:t>
            </a:r>
          </a:p>
        </p:txBody>
      </p:sp>
      <p:sp>
        <p:nvSpPr>
          <p:cNvPr id="4" name="Slide Number Placeholder 3"/>
          <p:cNvSpPr>
            <a:spLocks noGrp="1"/>
          </p:cNvSpPr>
          <p:nvPr>
            <p:ph type="sldNum" sz="quarter" idx="12"/>
          </p:nvPr>
        </p:nvSpPr>
        <p:spPr/>
        <p:txBody>
          <a:bodyPr/>
          <a:lstStyle/>
          <a:p>
            <a:fld id="{2098FC7C-5A73-4CE4-9ED4-529E12F90497}" type="slidenum">
              <a:rPr lang="en-AU" smtClean="0"/>
              <a:t>32</a:t>
            </a:fld>
            <a:endParaRPr lang="en-AU"/>
          </a:p>
        </p:txBody>
      </p:sp>
      <p:sp>
        <p:nvSpPr>
          <p:cNvPr id="6" name="Rectangle 5"/>
          <p:cNvSpPr/>
          <p:nvPr/>
        </p:nvSpPr>
        <p:spPr>
          <a:xfrm>
            <a:off x="302821" y="6033185"/>
            <a:ext cx="8098229" cy="646331"/>
          </a:xfrm>
          <a:prstGeom prst="rect">
            <a:avLst/>
          </a:prstGeom>
        </p:spPr>
        <p:txBody>
          <a:bodyPr wrap="square">
            <a:spAutoFit/>
          </a:bodyPr>
          <a:lstStyle/>
          <a:p>
            <a:r>
              <a:rPr lang="en-AU" dirty="0" err="1"/>
              <a:t>Woube</a:t>
            </a:r>
            <a:r>
              <a:rPr lang="en-AU" dirty="0"/>
              <a:t>, M. (2005).  Effects of Resettlement Schemes on the Biophysical and Human Environments.  Boca Raton, FL: Universal Publishers.</a:t>
            </a:r>
          </a:p>
        </p:txBody>
      </p:sp>
    </p:spTree>
    <p:extLst>
      <p:ext uri="{BB962C8B-B14F-4D97-AF65-F5344CB8AC3E}">
        <p14:creationId xmlns:p14="http://schemas.microsoft.com/office/powerpoint/2010/main" val="7256394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2821" y="365126"/>
            <a:ext cx="8330541" cy="1325563"/>
          </a:xfrm>
        </p:spPr>
        <p:txBody>
          <a:bodyPr>
            <a:normAutofit fontScale="90000"/>
          </a:bodyPr>
          <a:lstStyle/>
          <a:p>
            <a:r>
              <a:rPr lang="en-AU" dirty="0"/>
              <a:t>Relationship between biophysical and socio‑cultural elements in an environment</a:t>
            </a:r>
          </a:p>
        </p:txBody>
      </p:sp>
      <p:sp>
        <p:nvSpPr>
          <p:cNvPr id="4" name="Slide Number Placeholder 3"/>
          <p:cNvSpPr>
            <a:spLocks noGrp="1"/>
          </p:cNvSpPr>
          <p:nvPr>
            <p:ph type="sldNum" sz="quarter" idx="12"/>
          </p:nvPr>
        </p:nvSpPr>
        <p:spPr/>
        <p:txBody>
          <a:bodyPr/>
          <a:lstStyle/>
          <a:p>
            <a:fld id="{2098FC7C-5A73-4CE4-9ED4-529E12F90497}" type="slidenum">
              <a:rPr lang="en-AU" smtClean="0"/>
              <a:t>33</a:t>
            </a:fld>
            <a:endParaRPr lang="en-AU"/>
          </a:p>
        </p:txBody>
      </p:sp>
      <p:sp>
        <p:nvSpPr>
          <p:cNvPr id="6" name="Rectangle 5"/>
          <p:cNvSpPr/>
          <p:nvPr/>
        </p:nvSpPr>
        <p:spPr>
          <a:xfrm>
            <a:off x="302821" y="6033185"/>
            <a:ext cx="8098229" cy="646331"/>
          </a:xfrm>
          <a:prstGeom prst="rect">
            <a:avLst/>
          </a:prstGeom>
        </p:spPr>
        <p:txBody>
          <a:bodyPr wrap="square">
            <a:spAutoFit/>
          </a:bodyPr>
          <a:lstStyle/>
          <a:p>
            <a:r>
              <a:rPr lang="en-AU" dirty="0"/>
              <a:t>Harper, C. (2012). Environment and Society: Human Perspectives on Environmental Issues, 5</a:t>
            </a:r>
            <a:r>
              <a:rPr lang="en-AU" baseline="30000" dirty="0"/>
              <a:t>th</a:t>
            </a:r>
            <a:r>
              <a:rPr lang="en-AU" dirty="0"/>
              <a:t> ed.  New York: Routledge, p. 13.</a:t>
            </a:r>
          </a:p>
        </p:txBody>
      </p:sp>
      <p:sp>
        <p:nvSpPr>
          <p:cNvPr id="5" name="Content Placeholder 4"/>
          <p:cNvSpPr>
            <a:spLocks noGrp="1"/>
          </p:cNvSpPr>
          <p:nvPr>
            <p:ph idx="1"/>
          </p:nvPr>
        </p:nvSpPr>
        <p:spPr/>
        <p:txBody>
          <a:bodyPr/>
          <a:lstStyle/>
          <a:p>
            <a:r>
              <a:rPr lang="en-AU" b="1" dirty="0"/>
              <a:t>Human Ecology Theory</a:t>
            </a:r>
            <a:r>
              <a:rPr lang="en-AU" dirty="0"/>
              <a:t>: Relationships Between the Biophysical Environment and Sociocultural System Elements</a:t>
            </a:r>
          </a:p>
          <a:p>
            <a:pPr lvl="1"/>
            <a:r>
              <a:rPr lang="en-AU" dirty="0"/>
              <a:t>way of looking at the interactions of </a:t>
            </a:r>
            <a:r>
              <a:rPr lang="en-AU" b="1" dirty="0"/>
              <a:t>humans</a:t>
            </a:r>
            <a:r>
              <a:rPr lang="en-AU" dirty="0"/>
              <a:t> with their environments and considering this relationship as a system</a:t>
            </a:r>
          </a:p>
        </p:txBody>
      </p:sp>
      <p:pic>
        <p:nvPicPr>
          <p:cNvPr id="7" name="Picture 6"/>
          <p:cNvPicPr>
            <a:picLocks noChangeAspect="1"/>
          </p:cNvPicPr>
          <p:nvPr/>
        </p:nvPicPr>
        <p:blipFill>
          <a:blip r:embed="rId3"/>
          <a:stretch>
            <a:fillRect/>
          </a:stretch>
        </p:blipFill>
        <p:spPr>
          <a:xfrm>
            <a:off x="751879" y="4435257"/>
            <a:ext cx="7640241" cy="1095375"/>
          </a:xfrm>
          <a:prstGeom prst="rect">
            <a:avLst/>
          </a:prstGeom>
        </p:spPr>
      </p:pic>
    </p:spTree>
    <p:extLst>
      <p:ext uri="{BB962C8B-B14F-4D97-AF65-F5344CB8AC3E}">
        <p14:creationId xmlns:p14="http://schemas.microsoft.com/office/powerpoint/2010/main" val="37990633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2821" y="365126"/>
            <a:ext cx="8330541" cy="1325563"/>
          </a:xfrm>
        </p:spPr>
        <p:txBody>
          <a:bodyPr>
            <a:normAutofit fontScale="90000"/>
          </a:bodyPr>
          <a:lstStyle/>
          <a:p>
            <a:r>
              <a:rPr lang="en-AU" dirty="0"/>
              <a:t>Relationship between biophysical and socio‑cultural elements in an environment</a:t>
            </a:r>
          </a:p>
        </p:txBody>
      </p:sp>
      <p:sp>
        <p:nvSpPr>
          <p:cNvPr id="3" name="Content Placeholder 2"/>
          <p:cNvSpPr>
            <a:spLocks noGrp="1"/>
          </p:cNvSpPr>
          <p:nvPr>
            <p:ph idx="1"/>
          </p:nvPr>
        </p:nvSpPr>
        <p:spPr>
          <a:xfrm>
            <a:off x="628650" y="2199718"/>
            <a:ext cx="7886700" cy="4156633"/>
          </a:xfrm>
        </p:spPr>
        <p:txBody>
          <a:bodyPr>
            <a:normAutofit/>
          </a:bodyPr>
          <a:lstStyle/>
          <a:p>
            <a:pPr marL="0" indent="0">
              <a:lnSpc>
                <a:spcPct val="120000"/>
              </a:lnSpc>
              <a:buNone/>
            </a:pPr>
            <a:r>
              <a:rPr lang="en-AU" dirty="0"/>
              <a:t>Unless balanced socio-economic systems are maintained, the bio-physical environment can have a negative impact on the human environment and vice versa (p. 17)</a:t>
            </a:r>
          </a:p>
        </p:txBody>
      </p:sp>
      <p:sp>
        <p:nvSpPr>
          <p:cNvPr id="4" name="Slide Number Placeholder 3"/>
          <p:cNvSpPr>
            <a:spLocks noGrp="1"/>
          </p:cNvSpPr>
          <p:nvPr>
            <p:ph type="sldNum" sz="quarter" idx="12"/>
          </p:nvPr>
        </p:nvSpPr>
        <p:spPr/>
        <p:txBody>
          <a:bodyPr/>
          <a:lstStyle/>
          <a:p>
            <a:fld id="{2098FC7C-5A73-4CE4-9ED4-529E12F90497}" type="slidenum">
              <a:rPr lang="en-AU" smtClean="0"/>
              <a:t>34</a:t>
            </a:fld>
            <a:endParaRPr lang="en-AU"/>
          </a:p>
        </p:txBody>
      </p:sp>
    </p:spTree>
    <p:extLst>
      <p:ext uri="{BB962C8B-B14F-4D97-AF65-F5344CB8AC3E}">
        <p14:creationId xmlns:p14="http://schemas.microsoft.com/office/powerpoint/2010/main" val="29124352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1431925"/>
          </a:xfrm>
        </p:spPr>
        <p:txBody>
          <a:bodyPr/>
          <a:lstStyle/>
          <a:p>
            <a:pPr algn="ctr"/>
            <a:r>
              <a:rPr lang="en-US" dirty="0"/>
              <a:t>Global Environment Issues</a:t>
            </a:r>
            <a:endParaRPr lang="en-US" sz="1800" b="0" dirty="0">
              <a:effectLst/>
            </a:endParaRPr>
          </a:p>
        </p:txBody>
      </p:sp>
      <p:sp>
        <p:nvSpPr>
          <p:cNvPr id="269315" name="Rectangle 3"/>
          <p:cNvSpPr>
            <a:spLocks noGrp="1" noChangeArrowheads="1"/>
          </p:cNvSpPr>
          <p:nvPr>
            <p:ph type="body" idx="1"/>
          </p:nvPr>
        </p:nvSpPr>
        <p:spPr>
          <a:xfrm>
            <a:off x="777462" y="1935677"/>
            <a:ext cx="7737886" cy="4312939"/>
          </a:xfrm>
        </p:spPr>
        <p:txBody>
          <a:bodyPr>
            <a:normAutofit/>
          </a:bodyPr>
          <a:lstStyle/>
          <a:p>
            <a:pPr lvl="0"/>
            <a:r>
              <a:rPr lang="en-GB" dirty="0"/>
              <a:t>climate change</a:t>
            </a:r>
            <a:endParaRPr lang="en-AU" dirty="0"/>
          </a:p>
          <a:p>
            <a:pPr lvl="0"/>
            <a:r>
              <a:rPr lang="en-GB" dirty="0"/>
              <a:t>energy </a:t>
            </a:r>
            <a:endParaRPr lang="en-AU" dirty="0"/>
          </a:p>
          <a:p>
            <a:pPr lvl="0"/>
            <a:r>
              <a:rPr lang="en-GB" dirty="0"/>
              <a:t>land management</a:t>
            </a:r>
            <a:endParaRPr lang="en-AU" dirty="0"/>
          </a:p>
          <a:p>
            <a:pPr lvl="0"/>
            <a:r>
              <a:rPr lang="en-GB" dirty="0"/>
              <a:t>waste and consumption</a:t>
            </a:r>
            <a:endParaRPr lang="en-AU" dirty="0"/>
          </a:p>
          <a:p>
            <a:r>
              <a:rPr lang="en-AU" dirty="0"/>
              <a:t>water</a:t>
            </a:r>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35</a:t>
            </a:fld>
            <a:endParaRPr lang="en-AU"/>
          </a:p>
        </p:txBody>
      </p:sp>
    </p:spTree>
    <p:extLst>
      <p:ext uri="{BB962C8B-B14F-4D97-AF65-F5344CB8AC3E}">
        <p14:creationId xmlns:p14="http://schemas.microsoft.com/office/powerpoint/2010/main" val="29597621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928687"/>
          </a:xfrm>
        </p:spPr>
        <p:txBody>
          <a:bodyPr/>
          <a:lstStyle/>
          <a:p>
            <a:pPr algn="ctr"/>
            <a:r>
              <a:rPr lang="en-US" dirty="0"/>
              <a:t>Global Environment Issues</a:t>
            </a:r>
            <a:endParaRPr lang="en-US" sz="1800" b="0" dirty="0">
              <a:effectLst/>
            </a:endParaRPr>
          </a:p>
        </p:txBody>
      </p:sp>
      <p:sp>
        <p:nvSpPr>
          <p:cNvPr id="269315" name="Rectangle 3"/>
          <p:cNvSpPr>
            <a:spLocks noGrp="1" noChangeArrowheads="1"/>
          </p:cNvSpPr>
          <p:nvPr>
            <p:ph type="body" idx="1"/>
          </p:nvPr>
        </p:nvSpPr>
        <p:spPr>
          <a:xfrm>
            <a:off x="533401" y="1438275"/>
            <a:ext cx="7981948" cy="3819525"/>
          </a:xfrm>
        </p:spPr>
        <p:txBody>
          <a:bodyPr>
            <a:normAutofit/>
          </a:bodyPr>
          <a:lstStyle/>
          <a:p>
            <a:pPr lvl="0"/>
            <a:r>
              <a:rPr lang="en-GB" b="1" dirty="0"/>
              <a:t>Climate change / Global Warming</a:t>
            </a:r>
          </a:p>
          <a:p>
            <a:pPr lvl="1"/>
            <a:r>
              <a:rPr lang="en-AU" dirty="0"/>
              <a:t>refers to an increase in average global temperatures</a:t>
            </a:r>
          </a:p>
          <a:p>
            <a:pPr lvl="1"/>
            <a:r>
              <a:rPr lang="en-AU" dirty="0"/>
              <a:t>Natural events and human activities are believed to be contributing to an increase in average global temperatures. </a:t>
            </a:r>
          </a:p>
          <a:p>
            <a:pPr lvl="1"/>
            <a:r>
              <a:rPr lang="en-AU" dirty="0"/>
              <a:t>caused primarily by increases in “greenhouse” gases such as Carbon Dioxide (CO</a:t>
            </a:r>
            <a:r>
              <a:rPr lang="en-AU" baseline="-25000" dirty="0"/>
              <a:t>2</a:t>
            </a:r>
            <a:r>
              <a:rPr lang="en-AU" dirty="0"/>
              <a:t>).</a:t>
            </a:r>
          </a:p>
          <a:p>
            <a:pPr lvl="1"/>
            <a:r>
              <a:rPr lang="en-AU" dirty="0"/>
              <a:t>A warming planet thus leads to a change in climate which can affect weather in various ways</a:t>
            </a:r>
          </a:p>
          <a:p>
            <a:pPr lvl="1"/>
            <a:endParaRPr lang="en-AU" dirty="0"/>
          </a:p>
        </p:txBody>
      </p:sp>
      <p:sp>
        <p:nvSpPr>
          <p:cNvPr id="2" name="Slide Number Placeholder 1"/>
          <p:cNvSpPr>
            <a:spLocks noGrp="1"/>
          </p:cNvSpPr>
          <p:nvPr>
            <p:ph type="sldNum" sz="quarter" idx="12"/>
          </p:nvPr>
        </p:nvSpPr>
        <p:spPr/>
        <p:txBody>
          <a:bodyPr/>
          <a:lstStyle/>
          <a:p>
            <a:fld id="{2098FC7C-5A73-4CE4-9ED4-529E12F90497}" type="slidenum">
              <a:rPr lang="en-AU" smtClean="0"/>
              <a:t>36</a:t>
            </a:fld>
            <a:endParaRPr lang="en-AU"/>
          </a:p>
        </p:txBody>
      </p:sp>
      <p:sp>
        <p:nvSpPr>
          <p:cNvPr id="5" name="Rectangle 4"/>
          <p:cNvSpPr/>
          <p:nvPr/>
        </p:nvSpPr>
        <p:spPr>
          <a:xfrm>
            <a:off x="533400" y="6033185"/>
            <a:ext cx="7877175" cy="646331"/>
          </a:xfrm>
          <a:prstGeom prst="rect">
            <a:avLst/>
          </a:prstGeom>
        </p:spPr>
        <p:txBody>
          <a:bodyPr wrap="square">
            <a:spAutoFit/>
          </a:bodyPr>
          <a:lstStyle/>
          <a:p>
            <a:r>
              <a:rPr lang="en-AU" dirty="0"/>
              <a:t>Reference: http://www.globalissues.org/article/233/climate-change-and-global-warming-introduction#WhatisGlobalWarmingandClimateChange</a:t>
            </a:r>
          </a:p>
        </p:txBody>
      </p:sp>
    </p:spTree>
    <p:extLst>
      <p:ext uri="{BB962C8B-B14F-4D97-AF65-F5344CB8AC3E}">
        <p14:creationId xmlns:p14="http://schemas.microsoft.com/office/powerpoint/2010/main" val="27346006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4"/>
            <a:ext cx="8077200" cy="766762"/>
          </a:xfrm>
        </p:spPr>
        <p:txBody>
          <a:bodyPr/>
          <a:lstStyle/>
          <a:p>
            <a:pPr algn="ctr"/>
            <a:r>
              <a:rPr lang="en-US" dirty="0"/>
              <a:t>Global Environment Issues</a:t>
            </a:r>
            <a:endParaRPr lang="en-US" sz="1800" b="0" dirty="0">
              <a:effectLst/>
            </a:endParaRPr>
          </a:p>
        </p:txBody>
      </p:sp>
      <p:sp>
        <p:nvSpPr>
          <p:cNvPr id="269315" name="Rectangle 3"/>
          <p:cNvSpPr>
            <a:spLocks noGrp="1" noChangeArrowheads="1"/>
          </p:cNvSpPr>
          <p:nvPr>
            <p:ph type="body" idx="1"/>
          </p:nvPr>
        </p:nvSpPr>
        <p:spPr>
          <a:xfrm>
            <a:off x="533400" y="1437592"/>
            <a:ext cx="7737886" cy="896936"/>
          </a:xfrm>
        </p:spPr>
        <p:txBody>
          <a:bodyPr>
            <a:normAutofit/>
          </a:bodyPr>
          <a:lstStyle/>
          <a:p>
            <a:pPr lvl="0"/>
            <a:r>
              <a:rPr lang="en-GB" b="1" dirty="0"/>
              <a:t>Climate change / Global Warming</a:t>
            </a:r>
          </a:p>
          <a:p>
            <a:pPr lvl="1"/>
            <a:r>
              <a:rPr lang="en-AU" dirty="0"/>
              <a:t>Indicators for a warming world</a:t>
            </a:r>
          </a:p>
        </p:txBody>
      </p:sp>
      <p:sp>
        <p:nvSpPr>
          <p:cNvPr id="2" name="Slide Number Placeholder 1"/>
          <p:cNvSpPr>
            <a:spLocks noGrp="1"/>
          </p:cNvSpPr>
          <p:nvPr>
            <p:ph type="sldNum" sz="quarter" idx="12"/>
          </p:nvPr>
        </p:nvSpPr>
        <p:spPr/>
        <p:txBody>
          <a:bodyPr/>
          <a:lstStyle/>
          <a:p>
            <a:fld id="{2098FC7C-5A73-4CE4-9ED4-529E12F90497}" type="slidenum">
              <a:rPr lang="en-AU" smtClean="0"/>
              <a:t>37</a:t>
            </a:fld>
            <a:endParaRPr lang="en-AU"/>
          </a:p>
        </p:txBody>
      </p:sp>
      <p:pic>
        <p:nvPicPr>
          <p:cNvPr id="1026" name="Picture 2" descr="Air temperature near surface, humidity, temperature over oceans, sea surface temperature, sea levels, ocean heat content and temperature over land are all increasing, while glaciers, snow cover and sea ice are all decreas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987" y="2503487"/>
            <a:ext cx="5334000" cy="309976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33400" y="6033185"/>
            <a:ext cx="7877175" cy="646331"/>
          </a:xfrm>
          <a:prstGeom prst="rect">
            <a:avLst/>
          </a:prstGeom>
        </p:spPr>
        <p:txBody>
          <a:bodyPr wrap="square">
            <a:spAutoFit/>
          </a:bodyPr>
          <a:lstStyle/>
          <a:p>
            <a:r>
              <a:rPr lang="en-AU" dirty="0"/>
              <a:t>Reference: http://www.globalissues.org/article/233/climate-change-and-global-warming-introduction#WhatisGlobalWarmingandClimateChange</a:t>
            </a:r>
          </a:p>
        </p:txBody>
      </p:sp>
    </p:spTree>
    <p:extLst>
      <p:ext uri="{BB962C8B-B14F-4D97-AF65-F5344CB8AC3E}">
        <p14:creationId xmlns:p14="http://schemas.microsoft.com/office/powerpoint/2010/main" val="23663429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1431925"/>
          </a:xfrm>
        </p:spPr>
        <p:txBody>
          <a:bodyPr>
            <a:noAutofit/>
          </a:bodyPr>
          <a:lstStyle/>
          <a:p>
            <a:r>
              <a:rPr lang="en-AU" sz="3600" dirty="0"/>
              <a:t>How Climate Change Will Affect the Provision and Management </a:t>
            </a:r>
            <a:br>
              <a:rPr lang="en-AU" sz="3600" dirty="0"/>
            </a:br>
            <a:r>
              <a:rPr lang="en-AU" sz="3600" dirty="0"/>
              <a:t>of Open Spaces</a:t>
            </a:r>
            <a:endParaRPr lang="en-US" sz="1600" b="0" dirty="0">
              <a:effectLst/>
            </a:endParaRPr>
          </a:p>
        </p:txBody>
      </p:sp>
      <p:sp>
        <p:nvSpPr>
          <p:cNvPr id="269315" name="Rectangle 3"/>
          <p:cNvSpPr>
            <a:spLocks noGrp="1" noChangeArrowheads="1"/>
          </p:cNvSpPr>
          <p:nvPr>
            <p:ph type="body" idx="1"/>
          </p:nvPr>
        </p:nvSpPr>
        <p:spPr>
          <a:xfrm>
            <a:off x="433078" y="1999238"/>
            <a:ext cx="8082270" cy="4033948"/>
          </a:xfrm>
        </p:spPr>
        <p:txBody>
          <a:bodyPr>
            <a:noAutofit/>
          </a:bodyPr>
          <a:lstStyle/>
          <a:p>
            <a:pPr>
              <a:lnSpc>
                <a:spcPct val="100000"/>
              </a:lnSpc>
              <a:spcBef>
                <a:spcPts val="0"/>
              </a:spcBef>
            </a:pPr>
            <a:r>
              <a:rPr lang="en-AU" sz="2400" dirty="0"/>
              <a:t>Higher temperatures – including more extremely hot days and a greater frequency and severity of drought </a:t>
            </a:r>
          </a:p>
          <a:p>
            <a:pPr>
              <a:lnSpc>
                <a:spcPct val="100000"/>
              </a:lnSpc>
              <a:spcBef>
                <a:spcPts val="0"/>
              </a:spcBef>
            </a:pPr>
            <a:r>
              <a:rPr lang="en-AU" sz="2400" dirty="0"/>
              <a:t>Decreased flows in water-supply catchments </a:t>
            </a:r>
          </a:p>
          <a:p>
            <a:pPr>
              <a:lnSpc>
                <a:spcPct val="100000"/>
              </a:lnSpc>
              <a:spcBef>
                <a:spcPts val="0"/>
              </a:spcBef>
            </a:pPr>
            <a:r>
              <a:rPr lang="en-AU" sz="2400" dirty="0"/>
              <a:t>Shifts in conditions affecting biodiversity  Increased incidence or severity of bushfires</a:t>
            </a:r>
          </a:p>
          <a:p>
            <a:pPr>
              <a:lnSpc>
                <a:spcPct val="100000"/>
              </a:lnSpc>
              <a:spcBef>
                <a:spcPts val="0"/>
              </a:spcBef>
            </a:pPr>
            <a:r>
              <a:rPr lang="en-AU" sz="2400" dirty="0"/>
              <a:t>Coastal hazards, related to the effect of ocean warming on sea levels combined with storms of possibly increased intensity</a:t>
            </a:r>
          </a:p>
          <a:p>
            <a:pPr>
              <a:lnSpc>
                <a:spcPct val="100000"/>
              </a:lnSpc>
              <a:spcBef>
                <a:spcPts val="0"/>
              </a:spcBef>
            </a:pPr>
            <a:r>
              <a:rPr lang="en-AU" sz="2400" dirty="0"/>
              <a:t>Damage to infrastructure, for example from coastal erosion, flooding and extreme heat. </a:t>
            </a:r>
          </a:p>
        </p:txBody>
      </p:sp>
      <p:sp>
        <p:nvSpPr>
          <p:cNvPr id="2" name="Slide Number Placeholder 1"/>
          <p:cNvSpPr>
            <a:spLocks noGrp="1"/>
          </p:cNvSpPr>
          <p:nvPr>
            <p:ph type="sldNum" sz="quarter" idx="12"/>
          </p:nvPr>
        </p:nvSpPr>
        <p:spPr/>
        <p:txBody>
          <a:bodyPr/>
          <a:lstStyle/>
          <a:p>
            <a:fld id="{2098FC7C-5A73-4CE4-9ED4-529E12F90497}" type="slidenum">
              <a:rPr lang="en-AU" smtClean="0"/>
              <a:t>38</a:t>
            </a:fld>
            <a:endParaRPr lang="en-AU"/>
          </a:p>
        </p:txBody>
      </p:sp>
      <p:sp>
        <p:nvSpPr>
          <p:cNvPr id="3" name="Rectangle 2"/>
          <p:cNvSpPr/>
          <p:nvPr/>
        </p:nvSpPr>
        <p:spPr>
          <a:xfrm>
            <a:off x="243444" y="6136701"/>
            <a:ext cx="8657112" cy="584775"/>
          </a:xfrm>
          <a:prstGeom prst="rect">
            <a:avLst/>
          </a:prstGeom>
        </p:spPr>
        <p:txBody>
          <a:bodyPr wrap="square">
            <a:spAutoFit/>
          </a:bodyPr>
          <a:lstStyle/>
          <a:p>
            <a:r>
              <a:rPr lang="en-AU" sz="1600" u="sng" dirty="0"/>
              <a:t>Reference</a:t>
            </a:r>
            <a:r>
              <a:rPr lang="en-AU" sz="1600" dirty="0"/>
              <a:t>: ROSS Planning. (2015, February).  Issues and opportunities for public open space in the Surf Coast Shire: Open Space Strategy 2015 - 2025 Discussion Paper February 2015</a:t>
            </a:r>
            <a:endParaRPr lang="en-AU" dirty="0"/>
          </a:p>
        </p:txBody>
      </p:sp>
    </p:spTree>
    <p:extLst>
      <p:ext uri="{BB962C8B-B14F-4D97-AF65-F5344CB8AC3E}">
        <p14:creationId xmlns:p14="http://schemas.microsoft.com/office/powerpoint/2010/main" val="26227754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4"/>
            <a:ext cx="8077200" cy="919162"/>
          </a:xfrm>
        </p:spPr>
        <p:txBody>
          <a:bodyPr/>
          <a:lstStyle/>
          <a:p>
            <a:pPr algn="ctr"/>
            <a:r>
              <a:rPr lang="en-US" dirty="0"/>
              <a:t>Global Environment Issues</a:t>
            </a:r>
            <a:endParaRPr lang="en-US" sz="1800" b="0" dirty="0">
              <a:effectLst/>
            </a:endParaRPr>
          </a:p>
        </p:txBody>
      </p:sp>
      <p:sp>
        <p:nvSpPr>
          <p:cNvPr id="269315" name="Rectangle 3"/>
          <p:cNvSpPr>
            <a:spLocks noGrp="1" noChangeArrowheads="1"/>
          </p:cNvSpPr>
          <p:nvPr>
            <p:ph type="body" idx="1"/>
          </p:nvPr>
        </p:nvSpPr>
        <p:spPr>
          <a:xfrm>
            <a:off x="533400" y="1381126"/>
            <a:ext cx="7981948" cy="4286250"/>
          </a:xfrm>
        </p:spPr>
        <p:txBody>
          <a:bodyPr>
            <a:normAutofit/>
          </a:bodyPr>
          <a:lstStyle/>
          <a:p>
            <a:pPr lvl="0"/>
            <a:r>
              <a:rPr lang="en-GB" b="1" dirty="0"/>
              <a:t>Energy / Electricity Generation</a:t>
            </a:r>
          </a:p>
          <a:p>
            <a:pPr lvl="1"/>
            <a:r>
              <a:rPr lang="en-GB" dirty="0"/>
              <a:t>We need new sources of energy for sustainability</a:t>
            </a:r>
          </a:p>
          <a:p>
            <a:pPr lvl="2"/>
            <a:r>
              <a:rPr lang="en-GB" sz="2400" dirty="0"/>
              <a:t>Wind energy</a:t>
            </a:r>
          </a:p>
          <a:p>
            <a:pPr lvl="2"/>
            <a:r>
              <a:rPr lang="en-GB" sz="2400" dirty="0"/>
              <a:t>Solar (sun / light) energy</a:t>
            </a:r>
          </a:p>
          <a:p>
            <a:pPr lvl="2"/>
            <a:r>
              <a:rPr lang="en-GB" sz="2400" dirty="0"/>
              <a:t>Biomass energy (plants / crops) </a:t>
            </a:r>
          </a:p>
          <a:p>
            <a:pPr lvl="2"/>
            <a:r>
              <a:rPr lang="en-GB" sz="2400" dirty="0" err="1"/>
              <a:t>BioGas</a:t>
            </a:r>
            <a:r>
              <a:rPr lang="en-GB" sz="2400" dirty="0"/>
              <a:t> Energy (animal manure)</a:t>
            </a:r>
          </a:p>
          <a:p>
            <a:pPr lvl="2"/>
            <a:r>
              <a:rPr lang="en-GB" sz="2400" dirty="0" err="1"/>
              <a:t>GeoThermal</a:t>
            </a:r>
            <a:r>
              <a:rPr lang="en-GB" sz="2400" dirty="0"/>
              <a:t> Energy </a:t>
            </a:r>
          </a:p>
          <a:p>
            <a:pPr lvl="3"/>
            <a:r>
              <a:rPr lang="en-GB" sz="2400" dirty="0"/>
              <a:t>steam / hot water beneath the earth’s surface</a:t>
            </a:r>
          </a:p>
          <a:p>
            <a:pPr lvl="2"/>
            <a:r>
              <a:rPr lang="en-GB" sz="2400" dirty="0"/>
              <a:t>Hydropower (moving water)</a:t>
            </a:r>
          </a:p>
          <a:p>
            <a:pPr lvl="2"/>
            <a:r>
              <a:rPr lang="en-GB" sz="2400" dirty="0"/>
              <a:t>Offshore wind, wave and tidal energy</a:t>
            </a:r>
            <a:endParaRPr lang="en-AU" sz="2400" dirty="0"/>
          </a:p>
        </p:txBody>
      </p:sp>
      <p:sp>
        <p:nvSpPr>
          <p:cNvPr id="2" name="Slide Number Placeholder 1"/>
          <p:cNvSpPr>
            <a:spLocks noGrp="1"/>
          </p:cNvSpPr>
          <p:nvPr>
            <p:ph type="sldNum" sz="quarter" idx="12"/>
          </p:nvPr>
        </p:nvSpPr>
        <p:spPr/>
        <p:txBody>
          <a:bodyPr/>
          <a:lstStyle/>
          <a:p>
            <a:fld id="{2098FC7C-5A73-4CE4-9ED4-529E12F90497}" type="slidenum">
              <a:rPr lang="en-AU" smtClean="0"/>
              <a:t>39</a:t>
            </a:fld>
            <a:endParaRPr lang="en-AU"/>
          </a:p>
        </p:txBody>
      </p:sp>
      <p:sp>
        <p:nvSpPr>
          <p:cNvPr id="3" name="Rectangle 2"/>
          <p:cNvSpPr/>
          <p:nvPr/>
        </p:nvSpPr>
        <p:spPr>
          <a:xfrm>
            <a:off x="647700" y="5970008"/>
            <a:ext cx="7867648" cy="646331"/>
          </a:xfrm>
          <a:prstGeom prst="rect">
            <a:avLst/>
          </a:prstGeom>
        </p:spPr>
        <p:txBody>
          <a:bodyPr wrap="square">
            <a:spAutoFit/>
          </a:bodyPr>
          <a:lstStyle/>
          <a:p>
            <a:r>
              <a:rPr lang="en-AU" dirty="0"/>
              <a:t>Reference: Natural Resources </a:t>
            </a:r>
            <a:r>
              <a:rPr lang="en-AU" dirty="0" err="1"/>
              <a:t>Defense</a:t>
            </a:r>
            <a:r>
              <a:rPr lang="en-AU" dirty="0"/>
              <a:t> Council. http://www.nrdc.org/energy/renewables/default.asp</a:t>
            </a:r>
          </a:p>
        </p:txBody>
      </p:sp>
    </p:spTree>
    <p:extLst>
      <p:ext uri="{BB962C8B-B14F-4D97-AF65-F5344CB8AC3E}">
        <p14:creationId xmlns:p14="http://schemas.microsoft.com/office/powerpoint/2010/main" val="4965293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4"/>
            <a:ext cx="8077200" cy="938212"/>
          </a:xfrm>
        </p:spPr>
        <p:txBody>
          <a:bodyPr/>
          <a:lstStyle/>
          <a:p>
            <a:pPr algn="ctr"/>
            <a:r>
              <a:rPr lang="en-US" dirty="0"/>
              <a:t>Global Environment Issues</a:t>
            </a:r>
            <a:endParaRPr lang="en-US" sz="1800" b="0" dirty="0">
              <a:effectLst/>
            </a:endParaRPr>
          </a:p>
        </p:txBody>
      </p:sp>
      <p:sp>
        <p:nvSpPr>
          <p:cNvPr id="269315" name="Rectangle 3"/>
          <p:cNvSpPr>
            <a:spLocks noGrp="1" noChangeArrowheads="1"/>
          </p:cNvSpPr>
          <p:nvPr>
            <p:ph type="body" idx="1"/>
          </p:nvPr>
        </p:nvSpPr>
        <p:spPr>
          <a:xfrm>
            <a:off x="701262" y="1507052"/>
            <a:ext cx="7737886" cy="4312939"/>
          </a:xfrm>
        </p:spPr>
        <p:txBody>
          <a:bodyPr>
            <a:normAutofit lnSpcReduction="10000"/>
          </a:bodyPr>
          <a:lstStyle/>
          <a:p>
            <a:pPr lvl="0"/>
            <a:r>
              <a:rPr lang="en-GB" b="1" dirty="0"/>
              <a:t>Land management</a:t>
            </a:r>
          </a:p>
          <a:p>
            <a:pPr lvl="1"/>
            <a:r>
              <a:rPr lang="en-AU" dirty="0"/>
              <a:t>Globalization and urbanization are aggravating</a:t>
            </a:r>
          </a:p>
          <a:p>
            <a:pPr lvl="1"/>
            <a:r>
              <a:rPr lang="en-AU" dirty="0"/>
              <a:t>competing demands on land. </a:t>
            </a:r>
          </a:p>
          <a:p>
            <a:pPr lvl="1"/>
            <a:r>
              <a:rPr lang="en-AU" dirty="0"/>
              <a:t>Land degradation </a:t>
            </a:r>
          </a:p>
          <a:p>
            <a:pPr lvl="2"/>
            <a:r>
              <a:rPr lang="en-AU" dirty="0"/>
              <a:t>the loss of land productivity through one or more processes (e.g., water erosion; deforestation; soil compaction, etc.)</a:t>
            </a:r>
          </a:p>
          <a:p>
            <a:pPr lvl="2"/>
            <a:r>
              <a:rPr lang="en-AU" dirty="0"/>
              <a:t>interrupts the regulating and provisioning services of ecosystems, in particular nutrient cycling, the global carbon cycle and the hydrological cycle. </a:t>
            </a:r>
          </a:p>
          <a:p>
            <a:pPr lvl="1"/>
            <a:r>
              <a:rPr lang="en-AU" dirty="0"/>
              <a:t>Tropical deforestation and land clearing is currently the most significant threat to global biodiversity.  </a:t>
            </a:r>
          </a:p>
        </p:txBody>
      </p:sp>
      <p:sp>
        <p:nvSpPr>
          <p:cNvPr id="2" name="Slide Number Placeholder 1"/>
          <p:cNvSpPr>
            <a:spLocks noGrp="1"/>
          </p:cNvSpPr>
          <p:nvPr>
            <p:ph type="sldNum" sz="quarter" idx="12"/>
          </p:nvPr>
        </p:nvSpPr>
        <p:spPr/>
        <p:txBody>
          <a:bodyPr/>
          <a:lstStyle/>
          <a:p>
            <a:fld id="{2098FC7C-5A73-4CE4-9ED4-529E12F90497}" type="slidenum">
              <a:rPr lang="en-AU" smtClean="0"/>
              <a:t>40</a:t>
            </a:fld>
            <a:endParaRPr lang="en-AU"/>
          </a:p>
        </p:txBody>
      </p:sp>
    </p:spTree>
    <p:extLst>
      <p:ext uri="{BB962C8B-B14F-4D97-AF65-F5344CB8AC3E}">
        <p14:creationId xmlns:p14="http://schemas.microsoft.com/office/powerpoint/2010/main" val="147911962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4"/>
            <a:ext cx="8077200" cy="938212"/>
          </a:xfrm>
        </p:spPr>
        <p:txBody>
          <a:bodyPr/>
          <a:lstStyle/>
          <a:p>
            <a:pPr algn="ctr"/>
            <a:r>
              <a:rPr lang="en-US" dirty="0"/>
              <a:t>Global Environment Issues</a:t>
            </a:r>
            <a:endParaRPr lang="en-US" sz="1800" b="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41</a:t>
            </a:fld>
            <a:endParaRPr lang="en-AU"/>
          </a:p>
        </p:txBody>
      </p:sp>
      <p:pic>
        <p:nvPicPr>
          <p:cNvPr id="4" name="Picture 3"/>
          <p:cNvPicPr>
            <a:picLocks noChangeAspect="1"/>
          </p:cNvPicPr>
          <p:nvPr/>
        </p:nvPicPr>
        <p:blipFill>
          <a:blip r:embed="rId3"/>
          <a:stretch>
            <a:fillRect/>
          </a:stretch>
        </p:blipFill>
        <p:spPr>
          <a:xfrm>
            <a:off x="695325" y="1093865"/>
            <a:ext cx="7820025" cy="5236216"/>
          </a:xfrm>
          <a:prstGeom prst="rect">
            <a:avLst/>
          </a:prstGeom>
        </p:spPr>
      </p:pic>
      <p:sp>
        <p:nvSpPr>
          <p:cNvPr id="5" name="Rectangle 4"/>
          <p:cNvSpPr/>
          <p:nvPr/>
        </p:nvSpPr>
        <p:spPr>
          <a:xfrm>
            <a:off x="276225" y="6408891"/>
            <a:ext cx="8343900" cy="307777"/>
          </a:xfrm>
          <a:prstGeom prst="rect">
            <a:avLst/>
          </a:prstGeom>
        </p:spPr>
        <p:txBody>
          <a:bodyPr wrap="square">
            <a:spAutoFit/>
          </a:bodyPr>
          <a:lstStyle/>
          <a:p>
            <a:r>
              <a:rPr lang="en-AU" sz="1400" dirty="0"/>
              <a:t>Page 20. http://siteresources.worldbank.org/INTARD/Resources/Sustainable_Land_Management_ebook.pdf</a:t>
            </a:r>
          </a:p>
        </p:txBody>
      </p:sp>
    </p:spTree>
    <p:extLst>
      <p:ext uri="{BB962C8B-B14F-4D97-AF65-F5344CB8AC3E}">
        <p14:creationId xmlns:p14="http://schemas.microsoft.com/office/powerpoint/2010/main" val="37359250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4"/>
            <a:ext cx="8077200" cy="823912"/>
          </a:xfrm>
        </p:spPr>
        <p:txBody>
          <a:bodyPr/>
          <a:lstStyle/>
          <a:p>
            <a:pPr algn="ctr"/>
            <a:r>
              <a:rPr lang="en-US" dirty="0"/>
              <a:t>Global Environment Issues</a:t>
            </a:r>
            <a:endParaRPr lang="en-US" sz="1800" b="0" dirty="0">
              <a:effectLst/>
            </a:endParaRPr>
          </a:p>
        </p:txBody>
      </p:sp>
      <p:sp>
        <p:nvSpPr>
          <p:cNvPr id="269315" name="Rectangle 3"/>
          <p:cNvSpPr>
            <a:spLocks noGrp="1" noChangeArrowheads="1"/>
          </p:cNvSpPr>
          <p:nvPr>
            <p:ph type="body" idx="1"/>
          </p:nvPr>
        </p:nvSpPr>
        <p:spPr>
          <a:xfrm>
            <a:off x="533400" y="1362076"/>
            <a:ext cx="7981948" cy="2076450"/>
          </a:xfrm>
        </p:spPr>
        <p:txBody>
          <a:bodyPr>
            <a:normAutofit/>
          </a:bodyPr>
          <a:lstStyle/>
          <a:p>
            <a:pPr lvl="0"/>
            <a:r>
              <a:rPr lang="en-GB" b="1" dirty="0"/>
              <a:t>Waste and consumption</a:t>
            </a:r>
          </a:p>
          <a:p>
            <a:pPr lvl="1"/>
            <a:r>
              <a:rPr lang="en-AU" dirty="0"/>
              <a:t>‘Waste’ - what people throw away when they feel they no longer have a need for it</a:t>
            </a:r>
          </a:p>
          <a:p>
            <a:pPr lvl="1"/>
            <a:r>
              <a:rPr lang="en-AU" dirty="0"/>
              <a:t>Our consumption levels directly impact the kind of world we’ll leave for future generations</a:t>
            </a:r>
          </a:p>
          <a:p>
            <a:pPr lvl="1"/>
            <a:endParaRPr lang="en-AU" dirty="0"/>
          </a:p>
        </p:txBody>
      </p:sp>
      <p:sp>
        <p:nvSpPr>
          <p:cNvPr id="2" name="Slide Number Placeholder 1"/>
          <p:cNvSpPr>
            <a:spLocks noGrp="1"/>
          </p:cNvSpPr>
          <p:nvPr>
            <p:ph type="sldNum" sz="quarter" idx="12"/>
          </p:nvPr>
        </p:nvSpPr>
        <p:spPr/>
        <p:txBody>
          <a:bodyPr/>
          <a:lstStyle/>
          <a:p>
            <a:fld id="{2098FC7C-5A73-4CE4-9ED4-529E12F90497}" type="slidenum">
              <a:rPr lang="en-AU" smtClean="0"/>
              <a:t>42</a:t>
            </a:fld>
            <a:endParaRPr lang="en-AU"/>
          </a:p>
        </p:txBody>
      </p:sp>
      <p:pic>
        <p:nvPicPr>
          <p:cNvPr id="3" name="Picture 2"/>
          <p:cNvPicPr>
            <a:picLocks noChangeAspect="1"/>
          </p:cNvPicPr>
          <p:nvPr/>
        </p:nvPicPr>
        <p:blipFill>
          <a:blip r:embed="rId3"/>
          <a:stretch>
            <a:fillRect/>
          </a:stretch>
        </p:blipFill>
        <p:spPr>
          <a:xfrm>
            <a:off x="968116" y="3481730"/>
            <a:ext cx="7112516" cy="1023938"/>
          </a:xfrm>
          <a:prstGeom prst="rect">
            <a:avLst/>
          </a:prstGeom>
        </p:spPr>
      </p:pic>
      <p:sp>
        <p:nvSpPr>
          <p:cNvPr id="4" name="Rectangle 3"/>
          <p:cNvSpPr/>
          <p:nvPr/>
        </p:nvSpPr>
        <p:spPr>
          <a:xfrm>
            <a:off x="828674" y="5572810"/>
            <a:ext cx="7781925" cy="646331"/>
          </a:xfrm>
          <a:prstGeom prst="rect">
            <a:avLst/>
          </a:prstGeom>
        </p:spPr>
        <p:txBody>
          <a:bodyPr wrap="square">
            <a:spAutoFit/>
          </a:bodyPr>
          <a:lstStyle/>
          <a:p>
            <a:r>
              <a:rPr lang="en-AU" dirty="0"/>
              <a:t>Reference: Environment Victoria. </a:t>
            </a:r>
          </a:p>
          <a:p>
            <a:r>
              <a:rPr lang="en-AU" dirty="0"/>
              <a:t>ONLINE: http://environmentvictoria.org.au/content/why-waste-matters</a:t>
            </a:r>
          </a:p>
        </p:txBody>
      </p:sp>
    </p:spTree>
    <p:extLst>
      <p:ext uri="{BB962C8B-B14F-4D97-AF65-F5344CB8AC3E}">
        <p14:creationId xmlns:p14="http://schemas.microsoft.com/office/powerpoint/2010/main" val="294777515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4"/>
            <a:ext cx="8077200" cy="709612"/>
          </a:xfrm>
        </p:spPr>
        <p:txBody>
          <a:bodyPr/>
          <a:lstStyle/>
          <a:p>
            <a:pPr algn="ctr"/>
            <a:r>
              <a:rPr lang="en-US" dirty="0"/>
              <a:t>Global Environment Issues</a:t>
            </a:r>
            <a:endParaRPr lang="en-US" sz="1800" b="0" dirty="0">
              <a:effectLst/>
            </a:endParaRPr>
          </a:p>
        </p:txBody>
      </p:sp>
      <p:sp>
        <p:nvSpPr>
          <p:cNvPr id="269315" name="Rectangle 3"/>
          <p:cNvSpPr>
            <a:spLocks noGrp="1" noChangeArrowheads="1"/>
          </p:cNvSpPr>
          <p:nvPr>
            <p:ph type="body" idx="1"/>
          </p:nvPr>
        </p:nvSpPr>
        <p:spPr>
          <a:xfrm>
            <a:off x="533400" y="1230827"/>
            <a:ext cx="7981950" cy="4988998"/>
          </a:xfrm>
        </p:spPr>
        <p:txBody>
          <a:bodyPr>
            <a:normAutofit/>
          </a:bodyPr>
          <a:lstStyle/>
          <a:p>
            <a:r>
              <a:rPr lang="en-AU" b="1" dirty="0"/>
              <a:t>Water</a:t>
            </a:r>
          </a:p>
          <a:p>
            <a:pPr lvl="1"/>
            <a:r>
              <a:rPr lang="en-AU" dirty="0"/>
              <a:t>Dirty water is the world's biggest health risk</a:t>
            </a:r>
          </a:p>
          <a:p>
            <a:pPr lvl="2"/>
            <a:r>
              <a:rPr lang="en-AU" dirty="0"/>
              <a:t>One billion people around the world don't have access to clean, safe water</a:t>
            </a:r>
          </a:p>
          <a:p>
            <a:pPr lvl="1"/>
            <a:r>
              <a:rPr lang="en-AU" dirty="0"/>
              <a:t>If the proportion of people without access to safe water and basic sanitation were halved, countries around the world would save $7.3 billion per year in health care costs, and the annual global value of adult working days gained because of less illness would be almost $750 million</a:t>
            </a:r>
          </a:p>
          <a:p>
            <a:pPr lvl="1"/>
            <a:r>
              <a:rPr lang="en-AU" dirty="0"/>
              <a:t>Other water related concerns</a:t>
            </a:r>
          </a:p>
          <a:p>
            <a:pPr lvl="2"/>
            <a:r>
              <a:rPr lang="en-AU" dirty="0"/>
              <a:t>Inefficient water use, water scarcity, pollution, competition for water, climate change</a:t>
            </a:r>
          </a:p>
          <a:p>
            <a:pPr lvl="2"/>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43</a:t>
            </a:fld>
            <a:endParaRPr lang="en-AU"/>
          </a:p>
        </p:txBody>
      </p:sp>
      <p:sp>
        <p:nvSpPr>
          <p:cNvPr id="3" name="Rectangle 2"/>
          <p:cNvSpPr/>
          <p:nvPr/>
        </p:nvSpPr>
        <p:spPr>
          <a:xfrm>
            <a:off x="371475" y="5964923"/>
            <a:ext cx="7600950" cy="646331"/>
          </a:xfrm>
          <a:prstGeom prst="rect">
            <a:avLst/>
          </a:prstGeom>
        </p:spPr>
        <p:txBody>
          <a:bodyPr wrap="square">
            <a:spAutoFit/>
          </a:bodyPr>
          <a:lstStyle/>
          <a:p>
            <a:r>
              <a:rPr lang="en-AU" dirty="0"/>
              <a:t>Reference: Natural Resources </a:t>
            </a:r>
            <a:r>
              <a:rPr lang="en-AU" dirty="0" err="1"/>
              <a:t>Defense</a:t>
            </a:r>
            <a:r>
              <a:rPr lang="en-AU" dirty="0"/>
              <a:t> Council. http://www.nrdc.org/international/safewater.asp</a:t>
            </a:r>
          </a:p>
        </p:txBody>
      </p:sp>
    </p:spTree>
    <p:extLst>
      <p:ext uri="{BB962C8B-B14F-4D97-AF65-F5344CB8AC3E}">
        <p14:creationId xmlns:p14="http://schemas.microsoft.com/office/powerpoint/2010/main" val="10756121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1431925"/>
          </a:xfrm>
        </p:spPr>
        <p:txBody>
          <a:bodyPr/>
          <a:lstStyle/>
          <a:p>
            <a:r>
              <a:rPr lang="en-AU" dirty="0"/>
              <a:t>Common ways in which sport affects the environment</a:t>
            </a:r>
            <a:endParaRPr lang="en-US" sz="1800" b="0" dirty="0">
              <a:effectLst/>
            </a:endParaRPr>
          </a:p>
        </p:txBody>
      </p:sp>
      <p:sp>
        <p:nvSpPr>
          <p:cNvPr id="269315" name="Rectangle 3"/>
          <p:cNvSpPr>
            <a:spLocks noGrp="1" noChangeArrowheads="1"/>
          </p:cNvSpPr>
          <p:nvPr>
            <p:ph type="body" idx="1"/>
          </p:nvPr>
        </p:nvSpPr>
        <p:spPr>
          <a:xfrm>
            <a:off x="332509" y="1935677"/>
            <a:ext cx="8175387" cy="3859481"/>
          </a:xfrm>
        </p:spPr>
        <p:txBody>
          <a:bodyPr>
            <a:normAutofit fontScale="77500" lnSpcReduction="20000"/>
          </a:bodyPr>
          <a:lstStyle/>
          <a:p>
            <a:pPr>
              <a:lnSpc>
                <a:spcPct val="120000"/>
              </a:lnSpc>
              <a:spcBef>
                <a:spcPts val="0"/>
              </a:spcBef>
            </a:pPr>
            <a:r>
              <a:rPr lang="en-AU" dirty="0"/>
              <a:t>Development of fragile ecosystems or scarce land for sport</a:t>
            </a:r>
          </a:p>
          <a:p>
            <a:pPr>
              <a:lnSpc>
                <a:spcPct val="120000"/>
              </a:lnSpc>
              <a:spcBef>
                <a:spcPts val="0"/>
              </a:spcBef>
            </a:pPr>
            <a:r>
              <a:rPr lang="en-AU" dirty="0"/>
              <a:t>Noise and light pollution from sport</a:t>
            </a:r>
          </a:p>
          <a:p>
            <a:pPr>
              <a:lnSpc>
                <a:spcPct val="120000"/>
              </a:lnSpc>
              <a:spcBef>
                <a:spcPts val="0"/>
              </a:spcBef>
            </a:pPr>
            <a:r>
              <a:rPr lang="en-AU" dirty="0"/>
              <a:t>Consumption of non-renewable resources (fuel, metals, etc.)</a:t>
            </a:r>
          </a:p>
          <a:p>
            <a:pPr>
              <a:lnSpc>
                <a:spcPct val="120000"/>
              </a:lnSpc>
              <a:spcBef>
                <a:spcPts val="0"/>
              </a:spcBef>
            </a:pPr>
            <a:r>
              <a:rPr lang="en-AU" dirty="0"/>
              <a:t>Consumption of natural resources (water, wood, paper, etc.)</a:t>
            </a:r>
          </a:p>
          <a:p>
            <a:pPr>
              <a:lnSpc>
                <a:spcPct val="120000"/>
              </a:lnSpc>
              <a:spcBef>
                <a:spcPts val="0"/>
              </a:spcBef>
            </a:pPr>
            <a:r>
              <a:rPr lang="en-AU" dirty="0"/>
              <a:t>Emission of greenhouse gases by consuming electricity and fuel</a:t>
            </a:r>
          </a:p>
          <a:p>
            <a:pPr>
              <a:lnSpc>
                <a:spcPct val="120000"/>
              </a:lnSpc>
              <a:spcBef>
                <a:spcPts val="0"/>
              </a:spcBef>
            </a:pPr>
            <a:r>
              <a:rPr lang="en-AU" dirty="0"/>
              <a:t>Ozone layer depletion (from refrigerants)</a:t>
            </a:r>
          </a:p>
          <a:p>
            <a:pPr>
              <a:lnSpc>
                <a:spcPct val="120000"/>
              </a:lnSpc>
              <a:spcBef>
                <a:spcPts val="0"/>
              </a:spcBef>
            </a:pPr>
            <a:r>
              <a:rPr lang="en-AU" dirty="0"/>
              <a:t>Soil and water pollution from pesticide use</a:t>
            </a:r>
          </a:p>
          <a:p>
            <a:pPr>
              <a:lnSpc>
                <a:spcPct val="120000"/>
              </a:lnSpc>
              <a:spcBef>
                <a:spcPts val="0"/>
              </a:spcBef>
            </a:pPr>
            <a:r>
              <a:rPr lang="en-AU" dirty="0"/>
              <a:t>Soil erosion during construction and from spectators</a:t>
            </a:r>
          </a:p>
          <a:p>
            <a:pPr>
              <a:lnSpc>
                <a:spcPct val="120000"/>
              </a:lnSpc>
              <a:spcBef>
                <a:spcPts val="0"/>
              </a:spcBef>
            </a:pPr>
            <a:r>
              <a:rPr lang="en-AU" dirty="0"/>
              <a:t>Waste generation from construction of facilities, and from spectators</a:t>
            </a:r>
          </a:p>
        </p:txBody>
      </p:sp>
      <p:sp>
        <p:nvSpPr>
          <p:cNvPr id="2" name="Slide Number Placeholder 1"/>
          <p:cNvSpPr>
            <a:spLocks noGrp="1"/>
          </p:cNvSpPr>
          <p:nvPr>
            <p:ph type="sldNum" sz="quarter" idx="12"/>
          </p:nvPr>
        </p:nvSpPr>
        <p:spPr/>
        <p:txBody>
          <a:bodyPr/>
          <a:lstStyle/>
          <a:p>
            <a:fld id="{2098FC7C-5A73-4CE4-9ED4-529E12F90497}" type="slidenum">
              <a:rPr lang="en-AU" smtClean="0"/>
              <a:t>44</a:t>
            </a:fld>
            <a:endParaRPr lang="en-AU"/>
          </a:p>
        </p:txBody>
      </p:sp>
      <p:sp>
        <p:nvSpPr>
          <p:cNvPr id="3" name="Rectangle 2"/>
          <p:cNvSpPr/>
          <p:nvPr/>
        </p:nvSpPr>
        <p:spPr>
          <a:xfrm>
            <a:off x="332509" y="6033185"/>
            <a:ext cx="8182839" cy="646331"/>
          </a:xfrm>
          <a:prstGeom prst="rect">
            <a:avLst/>
          </a:prstGeom>
        </p:spPr>
        <p:txBody>
          <a:bodyPr wrap="square">
            <a:spAutoFit/>
          </a:bodyPr>
          <a:lstStyle/>
          <a:p>
            <a:r>
              <a:rPr lang="en-AU" u="sng" dirty="0"/>
              <a:t>Reference</a:t>
            </a:r>
            <a:r>
              <a:rPr lang="en-AU" dirty="0"/>
              <a:t>: United Nations Environment Programme. http://www.unep.org/sport_env/impactSport_Env.aspx</a:t>
            </a:r>
          </a:p>
        </p:txBody>
      </p:sp>
    </p:spTree>
    <p:extLst>
      <p:ext uri="{BB962C8B-B14F-4D97-AF65-F5344CB8AC3E}">
        <p14:creationId xmlns:p14="http://schemas.microsoft.com/office/powerpoint/2010/main" val="107740428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1431925"/>
          </a:xfrm>
        </p:spPr>
        <p:txBody>
          <a:bodyPr/>
          <a:lstStyle/>
          <a:p>
            <a:r>
              <a:rPr lang="en-AU" dirty="0"/>
              <a:t>Common Environmental Threats to Sports Programs</a:t>
            </a:r>
            <a:endParaRPr lang="en-US" sz="1800" b="0" dirty="0">
              <a:effectLst/>
            </a:endParaRPr>
          </a:p>
        </p:txBody>
      </p:sp>
      <p:sp>
        <p:nvSpPr>
          <p:cNvPr id="269315" name="Rectangle 3"/>
          <p:cNvSpPr>
            <a:spLocks noGrp="1" noChangeArrowheads="1"/>
          </p:cNvSpPr>
          <p:nvPr>
            <p:ph type="body" idx="1"/>
          </p:nvPr>
        </p:nvSpPr>
        <p:spPr>
          <a:xfrm>
            <a:off x="433078" y="1662546"/>
            <a:ext cx="8082270" cy="4370640"/>
          </a:xfrm>
        </p:spPr>
        <p:txBody>
          <a:bodyPr>
            <a:noAutofit/>
          </a:bodyPr>
          <a:lstStyle/>
          <a:p>
            <a:pPr>
              <a:lnSpc>
                <a:spcPct val="120000"/>
              </a:lnSpc>
              <a:spcBef>
                <a:spcPts val="0"/>
              </a:spcBef>
            </a:pPr>
            <a:r>
              <a:rPr lang="en-AU" sz="1800" dirty="0"/>
              <a:t>Air pollution : May cause respiratory illness and difficulty in breathing</a:t>
            </a:r>
          </a:p>
          <a:p>
            <a:pPr>
              <a:lnSpc>
                <a:spcPct val="120000"/>
              </a:lnSpc>
              <a:spcBef>
                <a:spcPts val="0"/>
              </a:spcBef>
            </a:pPr>
            <a:r>
              <a:rPr lang="en-AU" sz="1800" dirty="0"/>
              <a:t>Indoor air quality: Same as above</a:t>
            </a:r>
          </a:p>
          <a:p>
            <a:pPr>
              <a:lnSpc>
                <a:spcPct val="120000"/>
              </a:lnSpc>
              <a:spcBef>
                <a:spcPts val="0"/>
              </a:spcBef>
            </a:pPr>
            <a:r>
              <a:rPr lang="en-AU" sz="1800" dirty="0"/>
              <a:t>Toxic chemicals: May cause severe physiological reactions</a:t>
            </a:r>
          </a:p>
          <a:p>
            <a:pPr>
              <a:lnSpc>
                <a:spcPct val="120000"/>
              </a:lnSpc>
              <a:spcBef>
                <a:spcPts val="0"/>
              </a:spcBef>
            </a:pPr>
            <a:r>
              <a:rPr lang="en-AU" sz="1800" dirty="0"/>
              <a:t>Pesticides: Same as above</a:t>
            </a:r>
          </a:p>
          <a:p>
            <a:pPr>
              <a:lnSpc>
                <a:spcPct val="120000"/>
              </a:lnSpc>
              <a:spcBef>
                <a:spcPts val="0"/>
              </a:spcBef>
            </a:pPr>
            <a:r>
              <a:rPr lang="en-AU" sz="1800" dirty="0"/>
              <a:t>Water pollution/bacteria: Same as above</a:t>
            </a:r>
          </a:p>
          <a:p>
            <a:pPr>
              <a:lnSpc>
                <a:spcPct val="120000"/>
              </a:lnSpc>
              <a:spcBef>
                <a:spcPts val="0"/>
              </a:spcBef>
            </a:pPr>
            <a:r>
              <a:rPr lang="en-AU" sz="1800" dirty="0"/>
              <a:t>Noise pollution: May cause hearing difficulties and stress</a:t>
            </a:r>
          </a:p>
          <a:p>
            <a:pPr>
              <a:lnSpc>
                <a:spcPct val="120000"/>
              </a:lnSpc>
              <a:spcBef>
                <a:spcPts val="0"/>
              </a:spcBef>
            </a:pPr>
            <a:r>
              <a:rPr lang="en-AU" sz="1800" dirty="0"/>
              <a:t>Cigarette smoke: Exposure to this will reduce the supply of oxygen to the body</a:t>
            </a:r>
          </a:p>
          <a:p>
            <a:pPr>
              <a:lnSpc>
                <a:spcPct val="120000"/>
              </a:lnSpc>
              <a:spcBef>
                <a:spcPts val="0"/>
              </a:spcBef>
            </a:pPr>
            <a:r>
              <a:rPr lang="en-AU" sz="1800" dirty="0"/>
              <a:t>Ozone layer depletion: Will increase UV radiation exposure and skin problems including cancer</a:t>
            </a:r>
          </a:p>
          <a:p>
            <a:pPr>
              <a:lnSpc>
                <a:spcPct val="120000"/>
              </a:lnSpc>
              <a:spcBef>
                <a:spcPts val="0"/>
              </a:spcBef>
            </a:pPr>
            <a:r>
              <a:rPr lang="en-AU" sz="1800" dirty="0"/>
              <a:t>Climate change: Unpredictable and extreme weather patterns may make it difficult to engage in sport</a:t>
            </a:r>
          </a:p>
          <a:p>
            <a:pPr>
              <a:lnSpc>
                <a:spcPct val="120000"/>
              </a:lnSpc>
              <a:spcBef>
                <a:spcPts val="0"/>
              </a:spcBef>
            </a:pPr>
            <a:r>
              <a:rPr lang="en-AU" sz="1800" dirty="0"/>
              <a:t>Habitat/biodiversity loss: May lead to loss of natural areas to practice sport</a:t>
            </a:r>
          </a:p>
        </p:txBody>
      </p:sp>
      <p:sp>
        <p:nvSpPr>
          <p:cNvPr id="2" name="Slide Number Placeholder 1"/>
          <p:cNvSpPr>
            <a:spLocks noGrp="1"/>
          </p:cNvSpPr>
          <p:nvPr>
            <p:ph type="sldNum" sz="quarter" idx="12"/>
          </p:nvPr>
        </p:nvSpPr>
        <p:spPr/>
        <p:txBody>
          <a:bodyPr/>
          <a:lstStyle/>
          <a:p>
            <a:fld id="{2098FC7C-5A73-4CE4-9ED4-529E12F90497}" type="slidenum">
              <a:rPr lang="en-AU" smtClean="0"/>
              <a:t>45</a:t>
            </a:fld>
            <a:endParaRPr lang="en-AU"/>
          </a:p>
        </p:txBody>
      </p:sp>
      <p:sp>
        <p:nvSpPr>
          <p:cNvPr id="3" name="Rectangle 2"/>
          <p:cNvSpPr/>
          <p:nvPr/>
        </p:nvSpPr>
        <p:spPr>
          <a:xfrm>
            <a:off x="332509" y="6033185"/>
            <a:ext cx="8657112" cy="861774"/>
          </a:xfrm>
          <a:prstGeom prst="rect">
            <a:avLst/>
          </a:prstGeom>
        </p:spPr>
        <p:txBody>
          <a:bodyPr wrap="square">
            <a:spAutoFit/>
          </a:bodyPr>
          <a:lstStyle/>
          <a:p>
            <a:r>
              <a:rPr lang="en-AU" sz="1600" u="sng" dirty="0"/>
              <a:t>Reference</a:t>
            </a:r>
            <a:r>
              <a:rPr lang="en-AU" sz="1600" dirty="0"/>
              <a:t>: United Nations Environment Programme. ONLINE: http://www.unep.org/sport_env/impactSport_Env.aspx</a:t>
            </a:r>
          </a:p>
          <a:p>
            <a:endParaRPr lang="en-AU" dirty="0"/>
          </a:p>
        </p:txBody>
      </p:sp>
    </p:spTree>
    <p:extLst>
      <p:ext uri="{BB962C8B-B14F-4D97-AF65-F5344CB8AC3E}">
        <p14:creationId xmlns:p14="http://schemas.microsoft.com/office/powerpoint/2010/main" val="333169823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4"/>
            <a:ext cx="8077200" cy="1006124"/>
          </a:xfrm>
        </p:spPr>
        <p:txBody>
          <a:bodyPr>
            <a:noAutofit/>
          </a:bodyPr>
          <a:lstStyle/>
          <a:p>
            <a:r>
              <a:rPr lang="en-AU" sz="3600" dirty="0"/>
              <a:t>Key Issues for Sport and Recreation in Implementing Sustainability</a:t>
            </a:r>
            <a:endParaRPr lang="en-US" sz="1600" b="0" dirty="0">
              <a:effectLst/>
            </a:endParaRPr>
          </a:p>
        </p:txBody>
      </p:sp>
      <p:sp>
        <p:nvSpPr>
          <p:cNvPr id="269315" name="Rectangle 3"/>
          <p:cNvSpPr>
            <a:spLocks noGrp="1" noChangeArrowheads="1"/>
          </p:cNvSpPr>
          <p:nvPr>
            <p:ph type="body" idx="1"/>
          </p:nvPr>
        </p:nvSpPr>
        <p:spPr>
          <a:xfrm>
            <a:off x="433080" y="1819660"/>
            <a:ext cx="8082270" cy="4033948"/>
          </a:xfrm>
        </p:spPr>
        <p:txBody>
          <a:bodyPr>
            <a:noAutofit/>
          </a:bodyPr>
          <a:lstStyle/>
          <a:p>
            <a:pPr marL="171450" indent="-171450"/>
            <a:r>
              <a:rPr lang="en-AU" sz="2400" dirty="0"/>
              <a:t>Protecting the recreation resource from adverse impacts created by overuse, inappropriate use or adjacent uses</a:t>
            </a:r>
          </a:p>
          <a:p>
            <a:pPr marL="171450" indent="-171450"/>
            <a:r>
              <a:rPr lang="en-AU" sz="2400" dirty="0"/>
              <a:t>Managing impacts on the recreation experience so that it is not diminished or modified to the extent it ceases to provide the same quality and type of experience.</a:t>
            </a:r>
          </a:p>
          <a:p>
            <a:pPr marL="171450" indent="-171450"/>
            <a:r>
              <a:rPr lang="en-AU" sz="2400" dirty="0"/>
              <a:t>Considering the need to constrain use of areas, type of activities, timing of activities and infrastructure provided</a:t>
            </a:r>
          </a:p>
          <a:p>
            <a:pPr marL="171450" indent="-171450"/>
            <a:r>
              <a:rPr lang="en-AU" sz="2400" dirty="0"/>
              <a:t>Sustainability and the need to sometimes restrict access to a resource or opportunity can sometimes be at odds with principles of social equity. </a:t>
            </a:r>
            <a:endParaRPr lang="en-US" sz="2400" dirty="0"/>
          </a:p>
        </p:txBody>
      </p:sp>
      <p:sp>
        <p:nvSpPr>
          <p:cNvPr id="2" name="Slide Number Placeholder 1"/>
          <p:cNvSpPr>
            <a:spLocks noGrp="1"/>
          </p:cNvSpPr>
          <p:nvPr>
            <p:ph type="sldNum" sz="quarter" idx="12"/>
          </p:nvPr>
        </p:nvSpPr>
        <p:spPr/>
        <p:txBody>
          <a:bodyPr/>
          <a:lstStyle/>
          <a:p>
            <a:fld id="{2098FC7C-5A73-4CE4-9ED4-529E12F90497}" type="slidenum">
              <a:rPr lang="en-AU" smtClean="0"/>
              <a:t>46</a:t>
            </a:fld>
            <a:endParaRPr lang="en-AU"/>
          </a:p>
        </p:txBody>
      </p:sp>
      <p:sp>
        <p:nvSpPr>
          <p:cNvPr id="6" name="Rectangle 5"/>
          <p:cNvSpPr/>
          <p:nvPr/>
        </p:nvSpPr>
        <p:spPr>
          <a:xfrm>
            <a:off x="282223" y="5890479"/>
            <a:ext cx="8707398" cy="830997"/>
          </a:xfrm>
          <a:prstGeom prst="rect">
            <a:avLst/>
          </a:prstGeom>
        </p:spPr>
        <p:txBody>
          <a:bodyPr wrap="square">
            <a:spAutoFit/>
          </a:bodyPr>
          <a:lstStyle/>
          <a:p>
            <a:r>
              <a:rPr lang="en-AU" sz="1600" u="sng" dirty="0"/>
              <a:t>Reference</a:t>
            </a:r>
            <a:r>
              <a:rPr lang="en-AU" sz="1600" dirty="0"/>
              <a:t>: Open Space for Sport and Recreation (QLD).  ONLINE:  http://www.nprsr.qld.gov.au/recreation/pdf/open-space/open-space-planning-principles-implementation-sec4-418.pdf</a:t>
            </a:r>
          </a:p>
        </p:txBody>
      </p:sp>
    </p:spTree>
    <p:extLst>
      <p:ext uri="{BB962C8B-B14F-4D97-AF65-F5344CB8AC3E}">
        <p14:creationId xmlns:p14="http://schemas.microsoft.com/office/powerpoint/2010/main" val="123918621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361950" y="1966913"/>
            <a:ext cx="8077200" cy="1431925"/>
          </a:xfrm>
        </p:spPr>
        <p:txBody>
          <a:bodyPr/>
          <a:lstStyle/>
          <a:p>
            <a:r>
              <a:rPr lang="en-AU" dirty="0"/>
              <a:t>Minimal Impact Techniques </a:t>
            </a:r>
            <a:br>
              <a:rPr lang="en-AU" dirty="0"/>
            </a:br>
            <a:r>
              <a:rPr lang="en-AU" dirty="0"/>
              <a:t>and Procedures</a:t>
            </a:r>
            <a:endParaRPr lang="en-US" sz="1800" b="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47</a:t>
            </a:fld>
            <a:endParaRPr lang="en-AU"/>
          </a:p>
        </p:txBody>
      </p:sp>
    </p:spTree>
    <p:extLst>
      <p:ext uri="{BB962C8B-B14F-4D97-AF65-F5344CB8AC3E}">
        <p14:creationId xmlns:p14="http://schemas.microsoft.com/office/powerpoint/2010/main" val="180555884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1431925"/>
          </a:xfrm>
        </p:spPr>
        <p:txBody>
          <a:bodyPr/>
          <a:lstStyle/>
          <a:p>
            <a:r>
              <a:rPr lang="en-AU" dirty="0"/>
              <a:t>Minimal Impact Techniques </a:t>
            </a:r>
            <a:br>
              <a:rPr lang="en-AU" dirty="0"/>
            </a:br>
            <a:r>
              <a:rPr lang="en-AU" dirty="0"/>
              <a:t>and Procedures</a:t>
            </a:r>
            <a:endParaRPr lang="en-US" sz="1800" b="0" dirty="0">
              <a:effectLst/>
            </a:endParaRPr>
          </a:p>
        </p:txBody>
      </p:sp>
      <p:sp>
        <p:nvSpPr>
          <p:cNvPr id="269315" name="Rectangle 3"/>
          <p:cNvSpPr>
            <a:spLocks noGrp="1" noChangeArrowheads="1"/>
          </p:cNvSpPr>
          <p:nvPr>
            <p:ph type="body" idx="1"/>
          </p:nvPr>
        </p:nvSpPr>
        <p:spPr>
          <a:xfrm>
            <a:off x="777462" y="1935677"/>
            <a:ext cx="7737886" cy="4312939"/>
          </a:xfrm>
        </p:spPr>
        <p:txBody>
          <a:bodyPr>
            <a:normAutofit/>
          </a:bodyPr>
          <a:lstStyle/>
          <a:p>
            <a:r>
              <a:rPr lang="en-AU" dirty="0"/>
              <a:t>education on appropriate behavioural patterns</a:t>
            </a:r>
          </a:p>
          <a:p>
            <a:r>
              <a:rPr lang="en-AU" dirty="0"/>
              <a:t>site hardening</a:t>
            </a:r>
          </a:p>
          <a:p>
            <a:r>
              <a:rPr lang="en-AU" dirty="0"/>
              <a:t>technological solutions</a:t>
            </a:r>
          </a:p>
          <a:p>
            <a:r>
              <a:rPr lang="en-AU" dirty="0"/>
              <a:t>education</a:t>
            </a:r>
          </a:p>
          <a:p>
            <a:r>
              <a:rPr lang="en-AU" dirty="0"/>
              <a:t>restricting or limiting access</a:t>
            </a:r>
          </a:p>
          <a:p>
            <a:r>
              <a:rPr lang="en-AU" dirty="0"/>
              <a:t>staged authenticity</a:t>
            </a:r>
          </a:p>
          <a:p>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48</a:t>
            </a:fld>
            <a:endParaRPr lang="en-AU"/>
          </a:p>
        </p:txBody>
      </p:sp>
    </p:spTree>
    <p:extLst>
      <p:ext uri="{BB962C8B-B14F-4D97-AF65-F5344CB8AC3E}">
        <p14:creationId xmlns:p14="http://schemas.microsoft.com/office/powerpoint/2010/main" val="107080570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1431925"/>
          </a:xfrm>
        </p:spPr>
        <p:txBody>
          <a:bodyPr/>
          <a:lstStyle/>
          <a:p>
            <a:r>
              <a:rPr lang="en-AU" dirty="0"/>
              <a:t>Minimal Impact Techniques </a:t>
            </a:r>
            <a:br>
              <a:rPr lang="en-AU" dirty="0"/>
            </a:br>
            <a:r>
              <a:rPr lang="en-AU" dirty="0"/>
              <a:t>and Procedures for …</a:t>
            </a:r>
            <a:endParaRPr lang="en-US" sz="1800" b="0" dirty="0">
              <a:effectLst/>
            </a:endParaRPr>
          </a:p>
        </p:txBody>
      </p:sp>
      <p:sp>
        <p:nvSpPr>
          <p:cNvPr id="269315" name="Rectangle 3"/>
          <p:cNvSpPr>
            <a:spLocks noGrp="1" noChangeArrowheads="1"/>
          </p:cNvSpPr>
          <p:nvPr>
            <p:ph type="body" idx="1"/>
          </p:nvPr>
        </p:nvSpPr>
        <p:spPr>
          <a:xfrm>
            <a:off x="777462" y="1935677"/>
            <a:ext cx="7737886" cy="4312939"/>
          </a:xfrm>
        </p:spPr>
        <p:txBody>
          <a:bodyPr>
            <a:normAutofit fontScale="92500" lnSpcReduction="20000"/>
          </a:bodyPr>
          <a:lstStyle/>
          <a:p>
            <a:pPr lvl="0"/>
            <a:r>
              <a:rPr lang="en-GB" dirty="0"/>
              <a:t>activity-specific guidelines</a:t>
            </a:r>
            <a:endParaRPr lang="en-AU" i="1" dirty="0"/>
          </a:p>
          <a:p>
            <a:pPr lvl="0"/>
            <a:r>
              <a:rPr lang="en-GB" dirty="0"/>
              <a:t>energy use</a:t>
            </a:r>
            <a:endParaRPr lang="en-AU" i="1" dirty="0"/>
          </a:p>
          <a:p>
            <a:pPr lvl="0"/>
            <a:r>
              <a:rPr lang="en-GB" dirty="0"/>
              <a:t>group size</a:t>
            </a:r>
            <a:endParaRPr lang="en-AU" i="1" dirty="0"/>
          </a:p>
          <a:p>
            <a:pPr lvl="0"/>
            <a:r>
              <a:rPr lang="en-GB" dirty="0"/>
              <a:t>interaction with wildlife</a:t>
            </a:r>
            <a:endParaRPr lang="en-AU" i="1" dirty="0"/>
          </a:p>
          <a:p>
            <a:pPr lvl="0"/>
            <a:r>
              <a:rPr lang="en-GB" dirty="0"/>
              <a:t>local customs and courtesies</a:t>
            </a:r>
            <a:endParaRPr lang="en-AU" i="1" dirty="0"/>
          </a:p>
          <a:p>
            <a:pPr lvl="0"/>
            <a:r>
              <a:rPr lang="en-GB" dirty="0"/>
              <a:t>noise </a:t>
            </a:r>
            <a:endParaRPr lang="en-AU" i="1" dirty="0"/>
          </a:p>
          <a:p>
            <a:pPr lvl="0"/>
            <a:r>
              <a:rPr lang="en-GB" dirty="0"/>
              <a:t>setting of camps </a:t>
            </a:r>
            <a:endParaRPr lang="en-AU" i="1" dirty="0"/>
          </a:p>
          <a:p>
            <a:pPr lvl="0"/>
            <a:r>
              <a:rPr lang="en-GB" dirty="0"/>
              <a:t>souveniring</a:t>
            </a:r>
            <a:endParaRPr lang="en-AU" i="1" dirty="0"/>
          </a:p>
          <a:p>
            <a:pPr lvl="0"/>
            <a:r>
              <a:rPr lang="en-GB" dirty="0"/>
              <a:t>use of tracks</a:t>
            </a:r>
            <a:endParaRPr lang="en-AU" i="1" dirty="0"/>
          </a:p>
          <a:p>
            <a:r>
              <a:rPr lang="en-AU" dirty="0"/>
              <a:t>waste disposal</a:t>
            </a:r>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49</a:t>
            </a:fld>
            <a:endParaRPr lang="en-AU"/>
          </a:p>
        </p:txBody>
      </p:sp>
    </p:spTree>
    <p:extLst>
      <p:ext uri="{BB962C8B-B14F-4D97-AF65-F5344CB8AC3E}">
        <p14:creationId xmlns:p14="http://schemas.microsoft.com/office/powerpoint/2010/main" val="320569798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1431925"/>
          </a:xfrm>
        </p:spPr>
        <p:txBody>
          <a:bodyPr/>
          <a:lstStyle/>
          <a:p>
            <a:pPr algn="ctr"/>
            <a:r>
              <a:rPr lang="en-US" dirty="0"/>
              <a:t>Permissible Outdoor </a:t>
            </a:r>
            <a:br>
              <a:rPr lang="en-US" dirty="0"/>
            </a:br>
            <a:r>
              <a:rPr lang="en-US" dirty="0"/>
              <a:t>Fitness Training Activities</a:t>
            </a:r>
            <a:endParaRPr lang="en-US" sz="1800" b="0" dirty="0">
              <a:effectLst/>
            </a:endParaRPr>
          </a:p>
        </p:txBody>
      </p:sp>
      <p:sp>
        <p:nvSpPr>
          <p:cNvPr id="269315" name="Rectangle 3"/>
          <p:cNvSpPr>
            <a:spLocks noGrp="1" noChangeArrowheads="1"/>
          </p:cNvSpPr>
          <p:nvPr>
            <p:ph type="body" idx="1"/>
          </p:nvPr>
        </p:nvSpPr>
        <p:spPr>
          <a:xfrm>
            <a:off x="777462" y="1935677"/>
            <a:ext cx="7737886" cy="4312939"/>
          </a:xfrm>
        </p:spPr>
        <p:txBody>
          <a:bodyPr>
            <a:normAutofit/>
          </a:bodyPr>
          <a:lstStyle/>
          <a:p>
            <a:pPr>
              <a:lnSpc>
                <a:spcPct val="120000"/>
              </a:lnSpc>
              <a:spcBef>
                <a:spcPts val="0"/>
              </a:spcBef>
            </a:pPr>
            <a:r>
              <a:rPr lang="en-AU" dirty="0"/>
              <a:t>Strength-based and aerobic fitness activities (with or without free-weights, </a:t>
            </a:r>
            <a:r>
              <a:rPr lang="en-AU" dirty="0" err="1"/>
              <a:t>fitballs</a:t>
            </a:r>
            <a:r>
              <a:rPr lang="en-AU" dirty="0"/>
              <a:t>, skipping ropes, medicine balls etc.) </a:t>
            </a:r>
          </a:p>
          <a:p>
            <a:pPr>
              <a:lnSpc>
                <a:spcPct val="120000"/>
              </a:lnSpc>
              <a:spcBef>
                <a:spcPts val="0"/>
              </a:spcBef>
            </a:pPr>
            <a:r>
              <a:rPr lang="en-AU" dirty="0"/>
              <a:t>Non-contact boxing and pad training</a:t>
            </a:r>
          </a:p>
          <a:p>
            <a:pPr>
              <a:lnSpc>
                <a:spcPct val="120000"/>
              </a:lnSpc>
              <a:spcBef>
                <a:spcPts val="0"/>
              </a:spcBef>
            </a:pPr>
            <a:r>
              <a:rPr lang="en-AU" dirty="0"/>
              <a:t>Organised aerobic activity (fitness and sports drills)</a:t>
            </a:r>
          </a:p>
          <a:p>
            <a:pPr>
              <a:lnSpc>
                <a:spcPct val="120000"/>
              </a:lnSpc>
              <a:spcBef>
                <a:spcPts val="0"/>
              </a:spcBef>
            </a:pPr>
            <a:r>
              <a:rPr lang="en-AU" dirty="0"/>
              <a:t>Yoga, Tai Chi and Pilates activities</a:t>
            </a:r>
          </a:p>
          <a:p>
            <a:pPr>
              <a:lnSpc>
                <a:spcPct val="120000"/>
              </a:lnSpc>
              <a:spcBef>
                <a:spcPts val="0"/>
              </a:spcBef>
            </a:pPr>
            <a:r>
              <a:rPr lang="en-AU" dirty="0"/>
              <a:t>Walking and running </a:t>
            </a:r>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50</a:t>
            </a:fld>
            <a:endParaRPr lang="en-AU"/>
          </a:p>
        </p:txBody>
      </p:sp>
    </p:spTree>
    <p:extLst>
      <p:ext uri="{BB962C8B-B14F-4D97-AF65-F5344CB8AC3E}">
        <p14:creationId xmlns:p14="http://schemas.microsoft.com/office/powerpoint/2010/main" val="271007607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1168101"/>
          </a:xfrm>
        </p:spPr>
        <p:txBody>
          <a:bodyPr>
            <a:normAutofit fontScale="90000"/>
          </a:bodyPr>
          <a:lstStyle/>
          <a:p>
            <a:pPr algn="ctr"/>
            <a:r>
              <a:rPr lang="en-US" dirty="0"/>
              <a:t>Prohibited Outdoor </a:t>
            </a:r>
            <a:br>
              <a:rPr lang="en-US" dirty="0"/>
            </a:br>
            <a:r>
              <a:rPr lang="en-US" dirty="0"/>
              <a:t>Fitness Training Activities</a:t>
            </a:r>
            <a:endParaRPr lang="en-US" sz="1800" b="0" dirty="0">
              <a:effectLst/>
            </a:endParaRPr>
          </a:p>
        </p:txBody>
      </p:sp>
      <p:sp>
        <p:nvSpPr>
          <p:cNvPr id="269315" name="Rectangle 3"/>
          <p:cNvSpPr>
            <a:spLocks noGrp="1" noChangeArrowheads="1"/>
          </p:cNvSpPr>
          <p:nvPr>
            <p:ph type="body" idx="1"/>
          </p:nvPr>
        </p:nvSpPr>
        <p:spPr>
          <a:xfrm>
            <a:off x="533400" y="1515764"/>
            <a:ext cx="8348353" cy="4312939"/>
          </a:xfrm>
        </p:spPr>
        <p:txBody>
          <a:bodyPr>
            <a:noAutofit/>
          </a:bodyPr>
          <a:lstStyle/>
          <a:p>
            <a:pPr>
              <a:lnSpc>
                <a:spcPct val="120000"/>
              </a:lnSpc>
              <a:spcBef>
                <a:spcPts val="0"/>
              </a:spcBef>
            </a:pPr>
            <a:r>
              <a:rPr lang="en-AU" sz="2200" dirty="0"/>
              <a:t>Aggressive and intimidating activities that involves shouting, loud voice calls or instructions</a:t>
            </a:r>
          </a:p>
          <a:p>
            <a:pPr>
              <a:lnSpc>
                <a:spcPct val="120000"/>
              </a:lnSpc>
              <a:spcBef>
                <a:spcPts val="0"/>
              </a:spcBef>
            </a:pPr>
            <a:r>
              <a:rPr lang="en-AU" sz="2200" dirty="0"/>
              <a:t>Activities in children’s playgrounds</a:t>
            </a:r>
          </a:p>
          <a:p>
            <a:pPr>
              <a:lnSpc>
                <a:spcPct val="120000"/>
              </a:lnSpc>
              <a:spcBef>
                <a:spcPts val="0"/>
              </a:spcBef>
            </a:pPr>
            <a:r>
              <a:rPr lang="en-AU" sz="2200" dirty="0"/>
              <a:t>Groups containing over 18</a:t>
            </a:r>
          </a:p>
          <a:p>
            <a:pPr>
              <a:lnSpc>
                <a:spcPct val="120000"/>
              </a:lnSpc>
              <a:spcBef>
                <a:spcPts val="0"/>
              </a:spcBef>
            </a:pPr>
            <a:r>
              <a:rPr lang="en-AU" sz="2200" dirty="0"/>
              <a:t>Dragging of logs, tyres, heavy ropes and other equipment that may damage the natural environment</a:t>
            </a:r>
          </a:p>
          <a:p>
            <a:pPr>
              <a:lnSpc>
                <a:spcPct val="120000"/>
              </a:lnSpc>
              <a:spcBef>
                <a:spcPts val="0"/>
              </a:spcBef>
            </a:pPr>
            <a:r>
              <a:rPr lang="en-AU" sz="2200" dirty="0"/>
              <a:t>Any activity that is deemed to be aggressive or intimidating in nature whether real or perceived by participants or the general public</a:t>
            </a:r>
          </a:p>
          <a:p>
            <a:pPr>
              <a:lnSpc>
                <a:spcPct val="120000"/>
              </a:lnSpc>
              <a:spcBef>
                <a:spcPts val="0"/>
              </a:spcBef>
            </a:pPr>
            <a:r>
              <a:rPr lang="en-AU" sz="2200" dirty="0"/>
              <a:t>Outdoor recreational activities conducted with amplified music or megaphones which cause offensive noise as defined by the relevant State or Territory Environment Protection Legislation.</a:t>
            </a:r>
          </a:p>
        </p:txBody>
      </p:sp>
      <p:sp>
        <p:nvSpPr>
          <p:cNvPr id="2" name="Slide Number Placeholder 1"/>
          <p:cNvSpPr>
            <a:spLocks noGrp="1"/>
          </p:cNvSpPr>
          <p:nvPr>
            <p:ph type="sldNum" sz="quarter" idx="12"/>
          </p:nvPr>
        </p:nvSpPr>
        <p:spPr/>
        <p:txBody>
          <a:bodyPr/>
          <a:lstStyle/>
          <a:p>
            <a:fld id="{2098FC7C-5A73-4CE4-9ED4-529E12F90497}" type="slidenum">
              <a:rPr lang="en-AU" smtClean="0"/>
              <a:t>51</a:t>
            </a:fld>
            <a:endParaRPr lang="en-AU"/>
          </a:p>
        </p:txBody>
      </p:sp>
    </p:spTree>
    <p:extLst>
      <p:ext uri="{BB962C8B-B14F-4D97-AF65-F5344CB8AC3E}">
        <p14:creationId xmlns:p14="http://schemas.microsoft.com/office/powerpoint/2010/main" val="18681444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1431925"/>
          </a:xfrm>
        </p:spPr>
        <p:txBody>
          <a:bodyPr/>
          <a:lstStyle/>
          <a:p>
            <a:pPr algn="ctr"/>
            <a:r>
              <a:rPr lang="en-US" dirty="0"/>
              <a:t>Prohibited Outdoor </a:t>
            </a:r>
            <a:br>
              <a:rPr lang="en-US" dirty="0"/>
            </a:br>
            <a:r>
              <a:rPr lang="en-US" dirty="0"/>
              <a:t>Fitness Training Activities</a:t>
            </a:r>
            <a:endParaRPr lang="en-US" sz="1800" b="0" dirty="0">
              <a:effectLst/>
            </a:endParaRPr>
          </a:p>
        </p:txBody>
      </p:sp>
      <p:sp>
        <p:nvSpPr>
          <p:cNvPr id="269315" name="Rectangle 3"/>
          <p:cNvSpPr>
            <a:spLocks noGrp="1" noChangeArrowheads="1"/>
          </p:cNvSpPr>
          <p:nvPr>
            <p:ph type="body" idx="1"/>
          </p:nvPr>
        </p:nvSpPr>
        <p:spPr>
          <a:xfrm>
            <a:off x="533400" y="1923803"/>
            <a:ext cx="8077200" cy="4324813"/>
          </a:xfrm>
        </p:spPr>
        <p:txBody>
          <a:bodyPr>
            <a:noAutofit/>
          </a:bodyPr>
          <a:lstStyle/>
          <a:p>
            <a:pPr>
              <a:lnSpc>
                <a:spcPct val="120000"/>
              </a:lnSpc>
              <a:spcBef>
                <a:spcPts val="0"/>
              </a:spcBef>
            </a:pPr>
            <a:r>
              <a:rPr lang="en-AU" sz="2400" dirty="0"/>
              <a:t>Soliciting of funds directly from park visitors or the public</a:t>
            </a:r>
          </a:p>
          <a:p>
            <a:pPr>
              <a:lnSpc>
                <a:spcPct val="120000"/>
              </a:lnSpc>
              <a:spcBef>
                <a:spcPts val="0"/>
              </a:spcBef>
            </a:pPr>
            <a:r>
              <a:rPr lang="en-AU" sz="2400" dirty="0"/>
              <a:t>Erection of advertising signs, and banners, temporary or otherwise without Council’s written consent</a:t>
            </a:r>
          </a:p>
          <a:p>
            <a:pPr>
              <a:lnSpc>
                <a:spcPct val="120000"/>
              </a:lnSpc>
              <a:spcBef>
                <a:spcPts val="0"/>
              </a:spcBef>
            </a:pPr>
            <a:r>
              <a:rPr lang="en-AU" sz="2400" dirty="0"/>
              <a:t>Erection of signs, stakes, rope or tape, temporary or otherwise without Council’s written consent</a:t>
            </a:r>
          </a:p>
          <a:p>
            <a:pPr>
              <a:lnSpc>
                <a:spcPct val="120000"/>
              </a:lnSpc>
              <a:spcBef>
                <a:spcPts val="0"/>
              </a:spcBef>
            </a:pPr>
            <a:r>
              <a:rPr lang="en-AU" sz="2400" dirty="0"/>
              <a:t>Suspending boxing or kicking boxing bags or any other equipment from trees and/or structures in the reserves</a:t>
            </a:r>
          </a:p>
          <a:p>
            <a:pPr>
              <a:lnSpc>
                <a:spcPct val="120000"/>
              </a:lnSpc>
              <a:spcBef>
                <a:spcPts val="0"/>
              </a:spcBef>
            </a:pPr>
            <a:r>
              <a:rPr lang="en-AU" sz="2400" dirty="0"/>
              <a:t>Utilising trees, seating, picnic tables, rotundas and other park infrastructure for exercise training </a:t>
            </a:r>
            <a:endParaRPr lang="en-US" sz="2400" dirty="0"/>
          </a:p>
        </p:txBody>
      </p:sp>
      <p:sp>
        <p:nvSpPr>
          <p:cNvPr id="2" name="Slide Number Placeholder 1"/>
          <p:cNvSpPr>
            <a:spLocks noGrp="1"/>
          </p:cNvSpPr>
          <p:nvPr>
            <p:ph type="sldNum" sz="quarter" idx="12"/>
          </p:nvPr>
        </p:nvSpPr>
        <p:spPr/>
        <p:txBody>
          <a:bodyPr/>
          <a:lstStyle/>
          <a:p>
            <a:fld id="{2098FC7C-5A73-4CE4-9ED4-529E12F90497}" type="slidenum">
              <a:rPr lang="en-AU" smtClean="0"/>
              <a:t>52</a:t>
            </a:fld>
            <a:endParaRPr lang="en-AU"/>
          </a:p>
        </p:txBody>
      </p:sp>
    </p:spTree>
    <p:extLst>
      <p:ext uri="{BB962C8B-B14F-4D97-AF65-F5344CB8AC3E}">
        <p14:creationId xmlns:p14="http://schemas.microsoft.com/office/powerpoint/2010/main" val="395098992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1431925"/>
          </a:xfrm>
        </p:spPr>
        <p:txBody>
          <a:bodyPr/>
          <a:lstStyle/>
          <a:p>
            <a:pPr algn="ctr"/>
            <a:r>
              <a:rPr lang="en-US" dirty="0"/>
              <a:t>Group Personal Training vs Traditional Group Exercise</a:t>
            </a:r>
            <a:endParaRPr lang="en-US" sz="1800" b="0" dirty="0">
              <a:effectLst/>
            </a:endParaRPr>
          </a:p>
        </p:txBody>
      </p:sp>
      <p:sp>
        <p:nvSpPr>
          <p:cNvPr id="269315" name="Rectangle 3"/>
          <p:cNvSpPr>
            <a:spLocks noGrp="1" noChangeArrowheads="1"/>
          </p:cNvSpPr>
          <p:nvPr>
            <p:ph type="body" idx="1"/>
          </p:nvPr>
        </p:nvSpPr>
        <p:spPr>
          <a:xfrm>
            <a:off x="777462" y="1935677"/>
            <a:ext cx="7737886" cy="4312939"/>
          </a:xfrm>
        </p:spPr>
        <p:txBody>
          <a:bodyPr>
            <a:normAutofit/>
          </a:bodyPr>
          <a:lstStyle/>
          <a:p>
            <a:pPr>
              <a:lnSpc>
                <a:spcPct val="120000"/>
              </a:lnSpc>
              <a:spcBef>
                <a:spcPts val="0"/>
              </a:spcBef>
            </a:pPr>
            <a:r>
              <a:rPr lang="en-AU" dirty="0"/>
              <a:t>an effective small group training program has fewer than 10 participants and the instructor does not work out with the clients</a:t>
            </a:r>
          </a:p>
          <a:p>
            <a:pPr>
              <a:lnSpc>
                <a:spcPct val="120000"/>
              </a:lnSpc>
              <a:spcBef>
                <a:spcPts val="0"/>
              </a:spcBef>
            </a:pPr>
            <a:endParaRPr lang="en-AU" dirty="0"/>
          </a:p>
          <a:p>
            <a:pPr>
              <a:lnSpc>
                <a:spcPct val="120000"/>
              </a:lnSpc>
              <a:spcBef>
                <a:spcPts val="0"/>
              </a:spcBef>
            </a:pPr>
            <a:r>
              <a:rPr lang="en-AU" dirty="0"/>
              <a:t>traditional group exercise – instructor usually ‘works out’ while instructing the clients </a:t>
            </a:r>
          </a:p>
          <a:p>
            <a:pPr lvl="1">
              <a:lnSpc>
                <a:spcPct val="120000"/>
              </a:lnSpc>
              <a:spcBef>
                <a:spcPts val="0"/>
              </a:spcBef>
            </a:pPr>
            <a:r>
              <a:rPr lang="en-AU" dirty="0"/>
              <a:t>E.g., ‘spin’ class, ‘pump’, etc.</a:t>
            </a:r>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53</a:t>
            </a:fld>
            <a:endParaRPr lang="en-AU"/>
          </a:p>
        </p:txBody>
      </p:sp>
      <p:sp>
        <p:nvSpPr>
          <p:cNvPr id="3" name="Rectangle 2"/>
          <p:cNvSpPr/>
          <p:nvPr/>
        </p:nvSpPr>
        <p:spPr>
          <a:xfrm>
            <a:off x="332509" y="6033185"/>
            <a:ext cx="8182839" cy="646331"/>
          </a:xfrm>
          <a:prstGeom prst="rect">
            <a:avLst/>
          </a:prstGeom>
        </p:spPr>
        <p:txBody>
          <a:bodyPr wrap="square">
            <a:spAutoFit/>
          </a:bodyPr>
          <a:lstStyle/>
          <a:p>
            <a:r>
              <a:rPr lang="en-AU" u="sng" dirty="0"/>
              <a:t>Reference</a:t>
            </a:r>
            <a:r>
              <a:rPr lang="en-AU" dirty="0"/>
              <a:t>: Ross, J.  https://www.acefitness.org/blog/2395/small-group-training-the-future-of-the-workout</a:t>
            </a:r>
          </a:p>
        </p:txBody>
      </p:sp>
    </p:spTree>
    <p:extLst>
      <p:ext uri="{BB962C8B-B14F-4D97-AF65-F5344CB8AC3E}">
        <p14:creationId xmlns:p14="http://schemas.microsoft.com/office/powerpoint/2010/main" val="322852806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871537"/>
          </a:xfrm>
        </p:spPr>
        <p:txBody>
          <a:bodyPr>
            <a:normAutofit fontScale="90000"/>
          </a:bodyPr>
          <a:lstStyle/>
          <a:p>
            <a:pPr algn="ctr"/>
            <a:r>
              <a:rPr lang="en-US" dirty="0"/>
              <a:t>Group Size: Council Regulations</a:t>
            </a:r>
            <a:endParaRPr lang="en-US" sz="1800" b="0" dirty="0">
              <a:effectLst/>
            </a:endParaRPr>
          </a:p>
        </p:txBody>
      </p:sp>
      <p:sp>
        <p:nvSpPr>
          <p:cNvPr id="269315" name="Rectangle 3"/>
          <p:cNvSpPr>
            <a:spLocks noGrp="1" noChangeArrowheads="1"/>
          </p:cNvSpPr>
          <p:nvPr>
            <p:ph type="body" idx="1"/>
          </p:nvPr>
        </p:nvSpPr>
        <p:spPr>
          <a:xfrm>
            <a:off x="533400" y="1345898"/>
            <a:ext cx="7737886" cy="4312939"/>
          </a:xfrm>
        </p:spPr>
        <p:txBody>
          <a:bodyPr>
            <a:normAutofit/>
          </a:bodyPr>
          <a:lstStyle/>
          <a:p>
            <a:pPr>
              <a:lnSpc>
                <a:spcPct val="100000"/>
              </a:lnSpc>
              <a:spcBef>
                <a:spcPts val="0"/>
              </a:spcBef>
            </a:pPr>
            <a:r>
              <a:rPr lang="en-AU" sz="2400" dirty="0"/>
              <a:t>keep to a sustainable level</a:t>
            </a:r>
          </a:p>
          <a:p>
            <a:pPr>
              <a:lnSpc>
                <a:spcPct val="100000"/>
              </a:lnSpc>
              <a:spcBef>
                <a:spcPts val="0"/>
              </a:spcBef>
            </a:pPr>
            <a:r>
              <a:rPr lang="en-AU" sz="2400" dirty="0"/>
              <a:t>Only take small groups into remote areas</a:t>
            </a:r>
          </a:p>
          <a:p>
            <a:pPr>
              <a:lnSpc>
                <a:spcPct val="100000"/>
              </a:lnSpc>
              <a:spcBef>
                <a:spcPts val="0"/>
              </a:spcBef>
            </a:pPr>
            <a:r>
              <a:rPr lang="en-AU" sz="2400" dirty="0"/>
              <a:t>Council may have different group sizes for different locations</a:t>
            </a:r>
            <a:endParaRPr lang="en-US" sz="2400" dirty="0"/>
          </a:p>
        </p:txBody>
      </p:sp>
      <p:sp>
        <p:nvSpPr>
          <p:cNvPr id="2" name="Slide Number Placeholder 1"/>
          <p:cNvSpPr>
            <a:spLocks noGrp="1"/>
          </p:cNvSpPr>
          <p:nvPr>
            <p:ph type="sldNum" sz="quarter" idx="12"/>
          </p:nvPr>
        </p:nvSpPr>
        <p:spPr/>
        <p:txBody>
          <a:bodyPr/>
          <a:lstStyle/>
          <a:p>
            <a:fld id="{2098FC7C-5A73-4CE4-9ED4-529E12F90497}" type="slidenum">
              <a:rPr lang="en-AU" smtClean="0"/>
              <a:t>54</a:t>
            </a:fld>
            <a:endParaRPr lang="en-AU"/>
          </a:p>
        </p:txBody>
      </p:sp>
      <p:pic>
        <p:nvPicPr>
          <p:cNvPr id="4" name="Picture 3"/>
          <p:cNvPicPr>
            <a:picLocks noChangeAspect="1"/>
          </p:cNvPicPr>
          <p:nvPr/>
        </p:nvPicPr>
        <p:blipFill>
          <a:blip r:embed="rId3"/>
          <a:stretch>
            <a:fillRect/>
          </a:stretch>
        </p:blipFill>
        <p:spPr>
          <a:xfrm>
            <a:off x="2197707" y="2566987"/>
            <a:ext cx="5960456" cy="3376613"/>
          </a:xfrm>
          <a:prstGeom prst="rect">
            <a:avLst/>
          </a:prstGeom>
        </p:spPr>
      </p:pic>
      <p:sp>
        <p:nvSpPr>
          <p:cNvPr id="5" name="Rectangle 4"/>
          <p:cNvSpPr/>
          <p:nvPr/>
        </p:nvSpPr>
        <p:spPr>
          <a:xfrm>
            <a:off x="2197707" y="5943600"/>
            <a:ext cx="6212868" cy="276999"/>
          </a:xfrm>
          <a:prstGeom prst="rect">
            <a:avLst/>
          </a:prstGeom>
        </p:spPr>
        <p:txBody>
          <a:bodyPr wrap="square">
            <a:spAutoFit/>
          </a:bodyPr>
          <a:lstStyle/>
          <a:p>
            <a:r>
              <a:rPr lang="en-US" sz="1200" dirty="0"/>
              <a:t>Reference:  The City of </a:t>
            </a:r>
            <a:r>
              <a:rPr lang="en-US" sz="1200" dirty="0" err="1"/>
              <a:t>Unley</a:t>
            </a:r>
            <a:r>
              <a:rPr lang="en-US" sz="1200" dirty="0"/>
              <a:t>: Commercial Fitness Training Activities on Community Land, p. 6. </a:t>
            </a:r>
            <a:endParaRPr lang="en-AU" sz="1200" dirty="0"/>
          </a:p>
        </p:txBody>
      </p:sp>
    </p:spTree>
    <p:extLst>
      <p:ext uri="{BB962C8B-B14F-4D97-AF65-F5344CB8AC3E}">
        <p14:creationId xmlns:p14="http://schemas.microsoft.com/office/powerpoint/2010/main" val="56451859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909637"/>
          </a:xfrm>
        </p:spPr>
        <p:txBody>
          <a:bodyPr/>
          <a:lstStyle/>
          <a:p>
            <a:pPr algn="ctr"/>
            <a:r>
              <a:rPr lang="en-US" dirty="0"/>
              <a:t>Energy Use</a:t>
            </a:r>
            <a:endParaRPr lang="en-US" sz="1800" b="0" dirty="0">
              <a:effectLst/>
            </a:endParaRPr>
          </a:p>
        </p:txBody>
      </p:sp>
      <p:sp>
        <p:nvSpPr>
          <p:cNvPr id="269315" name="Rectangle 3"/>
          <p:cNvSpPr>
            <a:spLocks noGrp="1" noChangeArrowheads="1"/>
          </p:cNvSpPr>
          <p:nvPr>
            <p:ph type="body" idx="1"/>
          </p:nvPr>
        </p:nvSpPr>
        <p:spPr>
          <a:xfrm>
            <a:off x="533400" y="1323975"/>
            <a:ext cx="8077200" cy="4733925"/>
          </a:xfrm>
        </p:spPr>
        <p:txBody>
          <a:bodyPr>
            <a:noAutofit/>
          </a:bodyPr>
          <a:lstStyle/>
          <a:p>
            <a:pPr>
              <a:lnSpc>
                <a:spcPct val="100000"/>
              </a:lnSpc>
              <a:spcBef>
                <a:spcPts val="0"/>
              </a:spcBef>
            </a:pPr>
            <a:r>
              <a:rPr lang="en-US" dirty="0"/>
              <a:t>Switch off things (e.g., computers) when you are done</a:t>
            </a:r>
          </a:p>
          <a:p>
            <a:pPr>
              <a:lnSpc>
                <a:spcPct val="100000"/>
              </a:lnSpc>
              <a:spcBef>
                <a:spcPts val="0"/>
              </a:spcBef>
            </a:pPr>
            <a:r>
              <a:rPr lang="en-US" dirty="0"/>
              <a:t>Unplug seldom used appliances</a:t>
            </a:r>
          </a:p>
          <a:p>
            <a:pPr>
              <a:lnSpc>
                <a:spcPct val="100000"/>
              </a:lnSpc>
              <a:spcBef>
                <a:spcPts val="0"/>
              </a:spcBef>
            </a:pPr>
            <a:r>
              <a:rPr lang="en-US" dirty="0"/>
              <a:t>Use a power strip</a:t>
            </a:r>
          </a:p>
          <a:p>
            <a:pPr>
              <a:lnSpc>
                <a:spcPct val="100000"/>
              </a:lnSpc>
              <a:spcBef>
                <a:spcPts val="0"/>
              </a:spcBef>
            </a:pPr>
            <a:r>
              <a:rPr lang="en-US" dirty="0"/>
              <a:t>Set computer to sleep or hibernate mode</a:t>
            </a:r>
          </a:p>
          <a:p>
            <a:pPr>
              <a:lnSpc>
                <a:spcPct val="100000"/>
              </a:lnSpc>
              <a:spcBef>
                <a:spcPts val="0"/>
              </a:spcBef>
            </a:pPr>
            <a:r>
              <a:rPr lang="en-US" dirty="0"/>
              <a:t>Use screensavers</a:t>
            </a:r>
          </a:p>
          <a:p>
            <a:pPr>
              <a:lnSpc>
                <a:spcPct val="100000"/>
              </a:lnSpc>
              <a:spcBef>
                <a:spcPts val="0"/>
              </a:spcBef>
            </a:pPr>
            <a:r>
              <a:rPr lang="en-US" dirty="0"/>
              <a:t>Set your thermostat appropriately</a:t>
            </a:r>
          </a:p>
          <a:p>
            <a:pPr>
              <a:lnSpc>
                <a:spcPct val="100000"/>
              </a:lnSpc>
              <a:spcBef>
                <a:spcPts val="0"/>
              </a:spcBef>
            </a:pPr>
            <a:r>
              <a:rPr lang="en-US" dirty="0"/>
              <a:t>Turn off lights when you leave the room</a:t>
            </a:r>
          </a:p>
          <a:p>
            <a:pPr>
              <a:lnSpc>
                <a:spcPct val="100000"/>
              </a:lnSpc>
              <a:spcBef>
                <a:spcPts val="0"/>
              </a:spcBef>
            </a:pPr>
            <a:endParaRPr lang="en-US" dirty="0"/>
          </a:p>
          <a:p>
            <a:pPr>
              <a:lnSpc>
                <a:spcPct val="100000"/>
              </a:lnSpc>
              <a:spcBef>
                <a:spcPts val="0"/>
              </a:spcBef>
            </a:pPr>
            <a:endParaRPr lang="en-US" dirty="0"/>
          </a:p>
          <a:p>
            <a:pPr>
              <a:lnSpc>
                <a:spcPct val="100000"/>
              </a:lnSpc>
              <a:spcBef>
                <a:spcPts val="0"/>
              </a:spcBef>
            </a:pPr>
            <a:endParaRPr lang="en-US" sz="2000" dirty="0"/>
          </a:p>
        </p:txBody>
      </p:sp>
      <p:sp>
        <p:nvSpPr>
          <p:cNvPr id="2" name="Slide Number Placeholder 1"/>
          <p:cNvSpPr>
            <a:spLocks noGrp="1"/>
          </p:cNvSpPr>
          <p:nvPr>
            <p:ph type="sldNum" sz="quarter" idx="12"/>
          </p:nvPr>
        </p:nvSpPr>
        <p:spPr/>
        <p:txBody>
          <a:bodyPr/>
          <a:lstStyle/>
          <a:p>
            <a:fld id="{2098FC7C-5A73-4CE4-9ED4-529E12F90497}" type="slidenum">
              <a:rPr lang="en-AU" smtClean="0"/>
              <a:t>55</a:t>
            </a:fld>
            <a:endParaRPr lang="en-AU"/>
          </a:p>
        </p:txBody>
      </p:sp>
    </p:spTree>
    <p:extLst>
      <p:ext uri="{BB962C8B-B14F-4D97-AF65-F5344CB8AC3E}">
        <p14:creationId xmlns:p14="http://schemas.microsoft.com/office/powerpoint/2010/main" val="405767141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909637"/>
          </a:xfrm>
        </p:spPr>
        <p:txBody>
          <a:bodyPr/>
          <a:lstStyle/>
          <a:p>
            <a:pPr algn="ctr"/>
            <a:r>
              <a:rPr lang="en-US" dirty="0"/>
              <a:t>Interaction with Wildlife</a:t>
            </a:r>
            <a:endParaRPr lang="en-US" sz="1800" b="0" dirty="0">
              <a:effectLst/>
            </a:endParaRPr>
          </a:p>
        </p:txBody>
      </p:sp>
      <p:sp>
        <p:nvSpPr>
          <p:cNvPr id="269315" name="Rectangle 3"/>
          <p:cNvSpPr>
            <a:spLocks noGrp="1" noChangeArrowheads="1"/>
          </p:cNvSpPr>
          <p:nvPr>
            <p:ph type="body" idx="1"/>
          </p:nvPr>
        </p:nvSpPr>
        <p:spPr>
          <a:xfrm>
            <a:off x="533400" y="1381125"/>
            <a:ext cx="8077200" cy="4676775"/>
          </a:xfrm>
        </p:spPr>
        <p:txBody>
          <a:bodyPr>
            <a:noAutofit/>
          </a:bodyPr>
          <a:lstStyle/>
          <a:p>
            <a:pPr>
              <a:lnSpc>
                <a:spcPct val="100000"/>
              </a:lnSpc>
              <a:spcBef>
                <a:spcPts val="0"/>
              </a:spcBef>
            </a:pPr>
            <a:r>
              <a:rPr lang="en-AU" sz="2000" dirty="0"/>
              <a:t>Never feed animals. Feeding wildlife damages their health, alters natural </a:t>
            </a:r>
            <a:r>
              <a:rPr lang="en-AU" sz="2000" dirty="0" err="1"/>
              <a:t>behaviors</a:t>
            </a:r>
            <a:r>
              <a:rPr lang="en-AU" sz="2000" dirty="0"/>
              <a:t>, and exposes them to predators and other dangers</a:t>
            </a:r>
          </a:p>
          <a:p>
            <a:pPr lvl="1">
              <a:lnSpc>
                <a:spcPct val="100000"/>
              </a:lnSpc>
              <a:spcBef>
                <a:spcPts val="0"/>
              </a:spcBef>
            </a:pPr>
            <a:r>
              <a:rPr lang="en-AU" sz="2000" dirty="0"/>
              <a:t>human foods cause disease and encourage competition between species</a:t>
            </a:r>
          </a:p>
          <a:p>
            <a:pPr lvl="1">
              <a:lnSpc>
                <a:spcPct val="100000"/>
              </a:lnSpc>
              <a:spcBef>
                <a:spcPts val="0"/>
              </a:spcBef>
            </a:pPr>
            <a:r>
              <a:rPr lang="en-AU" sz="2000" dirty="0"/>
              <a:t>Some species adapt readily to humans in their domain, resume their normal behaviours and may have become "habituated.“</a:t>
            </a:r>
          </a:p>
          <a:p>
            <a:pPr lvl="1">
              <a:lnSpc>
                <a:spcPct val="100000"/>
              </a:lnSpc>
              <a:spcBef>
                <a:spcPts val="0"/>
              </a:spcBef>
            </a:pPr>
            <a:r>
              <a:rPr lang="en-AU" sz="2000" dirty="0"/>
              <a:t>some animals flee from humans, abandoning their young or critical habitat. </a:t>
            </a:r>
          </a:p>
          <a:p>
            <a:pPr lvl="1">
              <a:lnSpc>
                <a:spcPct val="100000"/>
              </a:lnSpc>
              <a:spcBef>
                <a:spcPts val="0"/>
              </a:spcBef>
            </a:pPr>
            <a:r>
              <a:rPr lang="en-AU" sz="2000" dirty="0"/>
              <a:t>Some are attracted and endangered by human food and rubbish</a:t>
            </a:r>
          </a:p>
          <a:p>
            <a:pPr>
              <a:lnSpc>
                <a:spcPct val="100000"/>
              </a:lnSpc>
              <a:spcBef>
                <a:spcPts val="0"/>
              </a:spcBef>
            </a:pPr>
            <a:r>
              <a:rPr lang="en-AU" sz="2000" dirty="0"/>
              <a:t>Observe wildlife from a respectful distance</a:t>
            </a:r>
          </a:p>
          <a:p>
            <a:pPr>
              <a:lnSpc>
                <a:spcPct val="100000"/>
              </a:lnSpc>
              <a:spcBef>
                <a:spcPts val="0"/>
              </a:spcBef>
            </a:pPr>
            <a:r>
              <a:rPr lang="en-AU" sz="2000" dirty="0"/>
              <a:t>Protect wildlife and your food by storing rations and trash securely</a:t>
            </a:r>
          </a:p>
          <a:p>
            <a:pPr>
              <a:lnSpc>
                <a:spcPct val="100000"/>
              </a:lnSpc>
              <a:spcBef>
                <a:spcPts val="0"/>
              </a:spcBef>
            </a:pPr>
            <a:r>
              <a:rPr lang="en-AU" sz="2000" dirty="0"/>
              <a:t>Avoid wildlife during sensitive times: mating, nesting, raising young, or winter</a:t>
            </a:r>
          </a:p>
          <a:p>
            <a:pPr>
              <a:lnSpc>
                <a:spcPct val="100000"/>
              </a:lnSpc>
              <a:spcBef>
                <a:spcPts val="0"/>
              </a:spcBef>
            </a:pPr>
            <a:endParaRPr lang="en-US" sz="2000" dirty="0"/>
          </a:p>
        </p:txBody>
      </p:sp>
      <p:sp>
        <p:nvSpPr>
          <p:cNvPr id="2" name="Slide Number Placeholder 1"/>
          <p:cNvSpPr>
            <a:spLocks noGrp="1"/>
          </p:cNvSpPr>
          <p:nvPr>
            <p:ph type="sldNum" sz="quarter" idx="12"/>
          </p:nvPr>
        </p:nvSpPr>
        <p:spPr/>
        <p:txBody>
          <a:bodyPr/>
          <a:lstStyle/>
          <a:p>
            <a:fld id="{2098FC7C-5A73-4CE4-9ED4-529E12F90497}" type="slidenum">
              <a:rPr lang="en-AU" smtClean="0"/>
              <a:t>56</a:t>
            </a:fld>
            <a:endParaRPr lang="en-AU"/>
          </a:p>
        </p:txBody>
      </p:sp>
    </p:spTree>
    <p:extLst>
      <p:ext uri="{BB962C8B-B14F-4D97-AF65-F5344CB8AC3E}">
        <p14:creationId xmlns:p14="http://schemas.microsoft.com/office/powerpoint/2010/main" val="191629764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909637"/>
          </a:xfrm>
        </p:spPr>
        <p:txBody>
          <a:bodyPr/>
          <a:lstStyle/>
          <a:p>
            <a:pPr algn="ctr"/>
            <a:r>
              <a:rPr lang="en-US" dirty="0"/>
              <a:t>Local Customs &amp; Courtesies</a:t>
            </a:r>
            <a:endParaRPr lang="en-US" sz="1800" b="0" dirty="0">
              <a:effectLst/>
            </a:endParaRPr>
          </a:p>
        </p:txBody>
      </p:sp>
      <p:sp>
        <p:nvSpPr>
          <p:cNvPr id="269315" name="Rectangle 3"/>
          <p:cNvSpPr>
            <a:spLocks noGrp="1" noChangeArrowheads="1"/>
          </p:cNvSpPr>
          <p:nvPr>
            <p:ph type="body" idx="1"/>
          </p:nvPr>
        </p:nvSpPr>
        <p:spPr>
          <a:xfrm>
            <a:off x="533400" y="1323975"/>
            <a:ext cx="8077200" cy="4733925"/>
          </a:xfrm>
        </p:spPr>
        <p:txBody>
          <a:bodyPr>
            <a:noAutofit/>
          </a:bodyPr>
          <a:lstStyle/>
          <a:p>
            <a:pPr>
              <a:lnSpc>
                <a:spcPct val="100000"/>
              </a:lnSpc>
              <a:spcBef>
                <a:spcPts val="0"/>
              </a:spcBef>
            </a:pPr>
            <a:r>
              <a:rPr lang="en-US" dirty="0"/>
              <a:t>Be briefed and observe the local customs and courtesies</a:t>
            </a:r>
          </a:p>
          <a:p>
            <a:pPr>
              <a:lnSpc>
                <a:spcPct val="100000"/>
              </a:lnSpc>
              <a:spcBef>
                <a:spcPts val="0"/>
              </a:spcBef>
            </a:pPr>
            <a:r>
              <a:rPr lang="en-AU" dirty="0"/>
              <a:t>Staying out of and not photographing sacred sites</a:t>
            </a:r>
          </a:p>
          <a:p>
            <a:pPr>
              <a:lnSpc>
                <a:spcPct val="100000"/>
              </a:lnSpc>
              <a:spcBef>
                <a:spcPts val="0"/>
              </a:spcBef>
            </a:pPr>
            <a:r>
              <a:rPr lang="en-AU" dirty="0"/>
              <a:t>Learning some local language and cultural etiquette</a:t>
            </a:r>
          </a:p>
          <a:p>
            <a:pPr>
              <a:lnSpc>
                <a:spcPct val="100000"/>
              </a:lnSpc>
              <a:spcBef>
                <a:spcPts val="0"/>
              </a:spcBef>
            </a:pPr>
            <a:r>
              <a:rPr lang="en-AU" dirty="0"/>
              <a:t>Disregard the ‘us and them’ mentality</a:t>
            </a:r>
          </a:p>
          <a:p>
            <a:pPr lvl="1">
              <a:lnSpc>
                <a:spcPct val="100000"/>
              </a:lnSpc>
              <a:spcBef>
                <a:spcPts val="0"/>
              </a:spcBef>
            </a:pPr>
            <a:r>
              <a:rPr lang="en-AU" sz="2800" dirty="0"/>
              <a:t>Can lead to stereotyping of individuals</a:t>
            </a:r>
          </a:p>
          <a:p>
            <a:pPr>
              <a:lnSpc>
                <a:spcPct val="100000"/>
              </a:lnSpc>
              <a:spcBef>
                <a:spcPts val="0"/>
              </a:spcBef>
            </a:pPr>
            <a:r>
              <a:rPr lang="en-AU" dirty="0"/>
              <a:t>Wear clothing that is accepted by the local culture</a:t>
            </a:r>
          </a:p>
        </p:txBody>
      </p:sp>
      <p:sp>
        <p:nvSpPr>
          <p:cNvPr id="2" name="Slide Number Placeholder 1"/>
          <p:cNvSpPr>
            <a:spLocks noGrp="1"/>
          </p:cNvSpPr>
          <p:nvPr>
            <p:ph type="sldNum" sz="quarter" idx="12"/>
          </p:nvPr>
        </p:nvSpPr>
        <p:spPr/>
        <p:txBody>
          <a:bodyPr/>
          <a:lstStyle/>
          <a:p>
            <a:fld id="{2098FC7C-5A73-4CE4-9ED4-529E12F90497}" type="slidenum">
              <a:rPr lang="en-AU" smtClean="0"/>
              <a:t>57</a:t>
            </a:fld>
            <a:endParaRPr lang="en-AU"/>
          </a:p>
        </p:txBody>
      </p:sp>
    </p:spTree>
    <p:extLst>
      <p:ext uri="{BB962C8B-B14F-4D97-AF65-F5344CB8AC3E}">
        <p14:creationId xmlns:p14="http://schemas.microsoft.com/office/powerpoint/2010/main" val="78672734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909637"/>
          </a:xfrm>
        </p:spPr>
        <p:txBody>
          <a:bodyPr/>
          <a:lstStyle/>
          <a:p>
            <a:pPr algn="ctr"/>
            <a:r>
              <a:rPr lang="en-US" dirty="0"/>
              <a:t>Noise</a:t>
            </a:r>
            <a:endParaRPr lang="en-US" sz="1800" b="0" dirty="0">
              <a:effectLst/>
            </a:endParaRPr>
          </a:p>
        </p:txBody>
      </p:sp>
      <p:sp>
        <p:nvSpPr>
          <p:cNvPr id="269315" name="Rectangle 3"/>
          <p:cNvSpPr>
            <a:spLocks noGrp="1" noChangeArrowheads="1"/>
          </p:cNvSpPr>
          <p:nvPr>
            <p:ph type="body" idx="1"/>
          </p:nvPr>
        </p:nvSpPr>
        <p:spPr>
          <a:xfrm>
            <a:off x="533400" y="1323975"/>
            <a:ext cx="8077200" cy="4733925"/>
          </a:xfrm>
        </p:spPr>
        <p:txBody>
          <a:bodyPr>
            <a:noAutofit/>
          </a:bodyPr>
          <a:lstStyle/>
          <a:p>
            <a:pPr>
              <a:lnSpc>
                <a:spcPct val="100000"/>
              </a:lnSpc>
              <a:spcBef>
                <a:spcPts val="0"/>
              </a:spcBef>
            </a:pPr>
            <a:r>
              <a:rPr lang="en-US" sz="2400" dirty="0"/>
              <a:t>Example of noise and disturbance management</a:t>
            </a:r>
            <a:endParaRPr lang="en-US" sz="2000" dirty="0"/>
          </a:p>
        </p:txBody>
      </p:sp>
      <p:sp>
        <p:nvSpPr>
          <p:cNvPr id="2" name="Slide Number Placeholder 1"/>
          <p:cNvSpPr>
            <a:spLocks noGrp="1"/>
          </p:cNvSpPr>
          <p:nvPr>
            <p:ph type="sldNum" sz="quarter" idx="12"/>
          </p:nvPr>
        </p:nvSpPr>
        <p:spPr/>
        <p:txBody>
          <a:bodyPr/>
          <a:lstStyle/>
          <a:p>
            <a:fld id="{2098FC7C-5A73-4CE4-9ED4-529E12F90497}" type="slidenum">
              <a:rPr lang="en-AU" smtClean="0"/>
              <a:t>58</a:t>
            </a:fld>
            <a:endParaRPr lang="en-AU"/>
          </a:p>
        </p:txBody>
      </p:sp>
      <p:pic>
        <p:nvPicPr>
          <p:cNvPr id="3" name="Picture 2"/>
          <p:cNvPicPr>
            <a:picLocks noChangeAspect="1"/>
          </p:cNvPicPr>
          <p:nvPr/>
        </p:nvPicPr>
        <p:blipFill>
          <a:blip r:embed="rId3"/>
          <a:stretch>
            <a:fillRect/>
          </a:stretch>
        </p:blipFill>
        <p:spPr>
          <a:xfrm>
            <a:off x="1066800" y="2137331"/>
            <a:ext cx="7160966" cy="3243263"/>
          </a:xfrm>
          <a:prstGeom prst="rect">
            <a:avLst/>
          </a:prstGeom>
        </p:spPr>
      </p:pic>
      <p:sp>
        <p:nvSpPr>
          <p:cNvPr id="4" name="Rectangle 3"/>
          <p:cNvSpPr/>
          <p:nvPr/>
        </p:nvSpPr>
        <p:spPr>
          <a:xfrm>
            <a:off x="1066800" y="5529820"/>
            <a:ext cx="3779111" cy="369332"/>
          </a:xfrm>
          <a:prstGeom prst="rect">
            <a:avLst/>
          </a:prstGeom>
        </p:spPr>
        <p:txBody>
          <a:bodyPr wrap="none">
            <a:spAutoFit/>
          </a:bodyPr>
          <a:lstStyle/>
          <a:p>
            <a:r>
              <a:rPr lang="en-US" dirty="0"/>
              <a:t>Reference: City of </a:t>
            </a:r>
            <a:r>
              <a:rPr lang="en-US" dirty="0" err="1"/>
              <a:t>Stirling</a:t>
            </a:r>
            <a:r>
              <a:rPr lang="en-US" dirty="0"/>
              <a:t>, 2015, p. 12</a:t>
            </a:r>
            <a:endParaRPr lang="en-AU" dirty="0"/>
          </a:p>
        </p:txBody>
      </p:sp>
    </p:spTree>
    <p:extLst>
      <p:ext uri="{BB962C8B-B14F-4D97-AF65-F5344CB8AC3E}">
        <p14:creationId xmlns:p14="http://schemas.microsoft.com/office/powerpoint/2010/main" val="1193857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909637"/>
          </a:xfrm>
        </p:spPr>
        <p:txBody>
          <a:bodyPr/>
          <a:lstStyle/>
          <a:p>
            <a:pPr algn="ctr"/>
            <a:r>
              <a:rPr lang="en-US" dirty="0"/>
              <a:t>Setting of Camps</a:t>
            </a:r>
            <a:endParaRPr lang="en-US" sz="1800" b="0" dirty="0">
              <a:effectLst/>
            </a:endParaRPr>
          </a:p>
        </p:txBody>
      </p:sp>
      <p:sp>
        <p:nvSpPr>
          <p:cNvPr id="269315" name="Rectangle 3"/>
          <p:cNvSpPr>
            <a:spLocks noGrp="1" noChangeArrowheads="1"/>
          </p:cNvSpPr>
          <p:nvPr>
            <p:ph type="body" idx="1"/>
          </p:nvPr>
        </p:nvSpPr>
        <p:spPr>
          <a:xfrm>
            <a:off x="533400" y="1323975"/>
            <a:ext cx="8077200" cy="4733925"/>
          </a:xfrm>
        </p:spPr>
        <p:txBody>
          <a:bodyPr>
            <a:noAutofit/>
          </a:bodyPr>
          <a:lstStyle/>
          <a:p>
            <a:pPr>
              <a:lnSpc>
                <a:spcPct val="100000"/>
              </a:lnSpc>
              <a:spcBef>
                <a:spcPts val="0"/>
              </a:spcBef>
            </a:pPr>
            <a:r>
              <a:rPr lang="en-AU" sz="2400" dirty="0"/>
              <a:t>Camp on durable surfaces</a:t>
            </a:r>
          </a:p>
          <a:p>
            <a:pPr>
              <a:lnSpc>
                <a:spcPct val="100000"/>
              </a:lnSpc>
              <a:spcBef>
                <a:spcPts val="0"/>
              </a:spcBef>
            </a:pPr>
            <a:r>
              <a:rPr lang="en-AU" sz="2400" dirty="0"/>
              <a:t>Pitch your tent on an established site rather than creating a new one</a:t>
            </a:r>
          </a:p>
          <a:p>
            <a:pPr>
              <a:lnSpc>
                <a:spcPct val="100000"/>
              </a:lnSpc>
              <a:spcBef>
                <a:spcPts val="0"/>
              </a:spcBef>
            </a:pPr>
            <a:r>
              <a:rPr lang="en-AU" sz="2400" dirty="0"/>
              <a:t>Camp at least 50 metres from lakes and streams</a:t>
            </a:r>
          </a:p>
          <a:p>
            <a:pPr>
              <a:lnSpc>
                <a:spcPct val="100000"/>
              </a:lnSpc>
              <a:spcBef>
                <a:spcPts val="0"/>
              </a:spcBef>
            </a:pPr>
            <a:r>
              <a:rPr lang="en-AU" sz="2400" dirty="0"/>
              <a:t>Dispose of waste properly</a:t>
            </a:r>
          </a:p>
          <a:p>
            <a:pPr>
              <a:lnSpc>
                <a:spcPct val="100000"/>
              </a:lnSpc>
              <a:spcBef>
                <a:spcPts val="0"/>
              </a:spcBef>
            </a:pPr>
            <a:r>
              <a:rPr lang="en-AU" sz="2400" dirty="0"/>
              <a:t>Use a portable device like a fire pan and try to avoid open fires</a:t>
            </a:r>
          </a:p>
          <a:p>
            <a:pPr>
              <a:lnSpc>
                <a:spcPct val="100000"/>
              </a:lnSpc>
              <a:spcBef>
                <a:spcPts val="0"/>
              </a:spcBef>
            </a:pPr>
            <a:r>
              <a:rPr lang="en-AU" sz="2400" dirty="0"/>
              <a:t>Use biodegradable soaps at least 200 feet from water sources</a:t>
            </a:r>
          </a:p>
          <a:p>
            <a:pPr>
              <a:lnSpc>
                <a:spcPct val="100000"/>
              </a:lnSpc>
              <a:spcBef>
                <a:spcPts val="0"/>
              </a:spcBef>
            </a:pPr>
            <a:r>
              <a:rPr lang="en-AU" sz="2400" dirty="0"/>
              <a:t>Unless bins have been provided take all of your rubbish out with you </a:t>
            </a:r>
          </a:p>
          <a:p>
            <a:pPr lvl="1">
              <a:lnSpc>
                <a:spcPct val="100000"/>
              </a:lnSpc>
              <a:spcBef>
                <a:spcPts val="0"/>
              </a:spcBef>
            </a:pPr>
            <a:r>
              <a:rPr lang="en-AU" sz="2000" dirty="0"/>
              <a:t>Al</a:t>
            </a:r>
            <a:r>
              <a:rPr lang="en-US" sz="2000" dirty="0" err="1"/>
              <a:t>uminum</a:t>
            </a:r>
            <a:r>
              <a:rPr lang="en-US" sz="2000" dirty="0"/>
              <a:t> foil as it does not totally burn</a:t>
            </a:r>
          </a:p>
        </p:txBody>
      </p:sp>
      <p:sp>
        <p:nvSpPr>
          <p:cNvPr id="2" name="Slide Number Placeholder 1"/>
          <p:cNvSpPr>
            <a:spLocks noGrp="1"/>
          </p:cNvSpPr>
          <p:nvPr>
            <p:ph type="sldNum" sz="quarter" idx="12"/>
          </p:nvPr>
        </p:nvSpPr>
        <p:spPr/>
        <p:txBody>
          <a:bodyPr/>
          <a:lstStyle/>
          <a:p>
            <a:fld id="{2098FC7C-5A73-4CE4-9ED4-529E12F90497}" type="slidenum">
              <a:rPr lang="en-AU" smtClean="0"/>
              <a:t>59</a:t>
            </a:fld>
            <a:endParaRPr lang="en-AU"/>
          </a:p>
        </p:txBody>
      </p:sp>
    </p:spTree>
    <p:extLst>
      <p:ext uri="{BB962C8B-B14F-4D97-AF65-F5344CB8AC3E}">
        <p14:creationId xmlns:p14="http://schemas.microsoft.com/office/powerpoint/2010/main" val="278180549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909637"/>
          </a:xfrm>
        </p:spPr>
        <p:txBody>
          <a:bodyPr/>
          <a:lstStyle/>
          <a:p>
            <a:pPr algn="ctr"/>
            <a:r>
              <a:rPr lang="en-US" dirty="0"/>
              <a:t>Souveniring</a:t>
            </a:r>
            <a:endParaRPr lang="en-US" sz="1800" b="0" dirty="0">
              <a:effectLst/>
            </a:endParaRPr>
          </a:p>
        </p:txBody>
      </p:sp>
      <p:sp>
        <p:nvSpPr>
          <p:cNvPr id="269315" name="Rectangle 3"/>
          <p:cNvSpPr>
            <a:spLocks noGrp="1" noChangeArrowheads="1"/>
          </p:cNvSpPr>
          <p:nvPr>
            <p:ph type="body" idx="1"/>
          </p:nvPr>
        </p:nvSpPr>
        <p:spPr>
          <a:xfrm>
            <a:off x="533400" y="1400175"/>
            <a:ext cx="8077200" cy="4657725"/>
          </a:xfrm>
        </p:spPr>
        <p:txBody>
          <a:bodyPr>
            <a:noAutofit/>
          </a:bodyPr>
          <a:lstStyle/>
          <a:p>
            <a:pPr>
              <a:lnSpc>
                <a:spcPct val="100000"/>
              </a:lnSpc>
              <a:spcBef>
                <a:spcPts val="0"/>
              </a:spcBef>
            </a:pPr>
            <a:r>
              <a:rPr lang="en-AU" dirty="0"/>
              <a:t>Taking an object from the environment to keep as a reminder of the activity or place</a:t>
            </a:r>
          </a:p>
          <a:p>
            <a:pPr>
              <a:lnSpc>
                <a:spcPct val="100000"/>
              </a:lnSpc>
              <a:spcBef>
                <a:spcPts val="0"/>
              </a:spcBef>
            </a:pPr>
            <a:endParaRPr lang="en-AU" dirty="0"/>
          </a:p>
          <a:p>
            <a:pPr>
              <a:lnSpc>
                <a:spcPct val="100000"/>
              </a:lnSpc>
              <a:spcBef>
                <a:spcPts val="0"/>
              </a:spcBef>
            </a:pPr>
            <a:r>
              <a:rPr lang="en-AU" dirty="0"/>
              <a:t>The largest threat to cultural resources is unintentional damage caused by visitors. </a:t>
            </a:r>
          </a:p>
          <a:p>
            <a:pPr>
              <a:lnSpc>
                <a:spcPct val="100000"/>
              </a:lnSpc>
              <a:spcBef>
                <a:spcPts val="0"/>
              </a:spcBef>
            </a:pPr>
            <a:endParaRPr lang="en-AU" dirty="0"/>
          </a:p>
          <a:p>
            <a:pPr>
              <a:lnSpc>
                <a:spcPct val="100000"/>
              </a:lnSpc>
              <a:spcBef>
                <a:spcPts val="0"/>
              </a:spcBef>
            </a:pPr>
            <a:r>
              <a:rPr lang="en-AU" dirty="0"/>
              <a:t>Encourage participants to leave things alone and where they are, shells driftwood etc.</a:t>
            </a:r>
            <a:endParaRPr lang="en-US" sz="2000" dirty="0"/>
          </a:p>
        </p:txBody>
      </p:sp>
      <p:sp>
        <p:nvSpPr>
          <p:cNvPr id="2" name="Slide Number Placeholder 1"/>
          <p:cNvSpPr>
            <a:spLocks noGrp="1"/>
          </p:cNvSpPr>
          <p:nvPr>
            <p:ph type="sldNum" sz="quarter" idx="12"/>
          </p:nvPr>
        </p:nvSpPr>
        <p:spPr/>
        <p:txBody>
          <a:bodyPr/>
          <a:lstStyle/>
          <a:p>
            <a:fld id="{2098FC7C-5A73-4CE4-9ED4-529E12F90497}" type="slidenum">
              <a:rPr lang="en-AU" smtClean="0"/>
              <a:t>60</a:t>
            </a:fld>
            <a:endParaRPr lang="en-AU"/>
          </a:p>
        </p:txBody>
      </p:sp>
    </p:spTree>
    <p:extLst>
      <p:ext uri="{BB962C8B-B14F-4D97-AF65-F5344CB8AC3E}">
        <p14:creationId xmlns:p14="http://schemas.microsoft.com/office/powerpoint/2010/main" val="377098731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909637"/>
          </a:xfrm>
        </p:spPr>
        <p:txBody>
          <a:bodyPr/>
          <a:lstStyle/>
          <a:p>
            <a:pPr algn="ctr"/>
            <a:r>
              <a:rPr lang="en-US" dirty="0"/>
              <a:t>Use of Tracks</a:t>
            </a:r>
            <a:endParaRPr lang="en-US" sz="1800" b="0" dirty="0">
              <a:effectLst/>
            </a:endParaRPr>
          </a:p>
        </p:txBody>
      </p:sp>
      <p:sp>
        <p:nvSpPr>
          <p:cNvPr id="269315" name="Rectangle 3"/>
          <p:cNvSpPr>
            <a:spLocks noGrp="1" noChangeArrowheads="1"/>
          </p:cNvSpPr>
          <p:nvPr>
            <p:ph type="body" idx="1"/>
          </p:nvPr>
        </p:nvSpPr>
        <p:spPr>
          <a:xfrm>
            <a:off x="533400" y="1323975"/>
            <a:ext cx="8077200" cy="4733925"/>
          </a:xfrm>
        </p:spPr>
        <p:txBody>
          <a:bodyPr>
            <a:noAutofit/>
          </a:bodyPr>
          <a:lstStyle/>
          <a:p>
            <a:pPr>
              <a:lnSpc>
                <a:spcPct val="100000"/>
              </a:lnSpc>
              <a:spcBef>
                <a:spcPts val="0"/>
              </a:spcBef>
            </a:pPr>
            <a:r>
              <a:rPr lang="en-AU" sz="2400" dirty="0"/>
              <a:t>Stay on the designated track</a:t>
            </a:r>
          </a:p>
          <a:p>
            <a:pPr>
              <a:lnSpc>
                <a:spcPct val="100000"/>
              </a:lnSpc>
              <a:spcBef>
                <a:spcPts val="0"/>
              </a:spcBef>
            </a:pPr>
            <a:r>
              <a:rPr lang="en-AU" sz="2400" dirty="0"/>
              <a:t>Only use purpose built or dual use trails for biking and horse riding (some trails are ‘walking only’ trails, which are not built to withstand the impact of bikes and horses)</a:t>
            </a:r>
          </a:p>
          <a:p>
            <a:pPr>
              <a:lnSpc>
                <a:spcPct val="100000"/>
              </a:lnSpc>
              <a:spcBef>
                <a:spcPts val="0"/>
              </a:spcBef>
            </a:pPr>
            <a:r>
              <a:rPr lang="en-AU" sz="2400" dirty="0"/>
              <a:t>Don’t trespass on private land</a:t>
            </a:r>
          </a:p>
          <a:p>
            <a:pPr>
              <a:lnSpc>
                <a:spcPct val="100000"/>
              </a:lnSpc>
              <a:spcBef>
                <a:spcPts val="0"/>
              </a:spcBef>
            </a:pPr>
            <a:r>
              <a:rPr lang="en-AU" sz="2400" dirty="0"/>
              <a:t>Keep to the middle of the Track, even when it is underwater</a:t>
            </a:r>
          </a:p>
          <a:p>
            <a:pPr>
              <a:lnSpc>
                <a:spcPct val="100000"/>
              </a:lnSpc>
              <a:spcBef>
                <a:spcPts val="0"/>
              </a:spcBef>
            </a:pPr>
            <a:r>
              <a:rPr lang="en-AU" sz="2400" dirty="0"/>
              <a:t>Don’t skid</a:t>
            </a:r>
          </a:p>
          <a:p>
            <a:pPr>
              <a:lnSpc>
                <a:spcPct val="100000"/>
              </a:lnSpc>
              <a:spcBef>
                <a:spcPts val="0"/>
              </a:spcBef>
            </a:pPr>
            <a:r>
              <a:rPr lang="en-AU" sz="2400" dirty="0"/>
              <a:t>Don’t ride muddy trails.</a:t>
            </a:r>
          </a:p>
          <a:p>
            <a:pPr>
              <a:lnSpc>
                <a:spcPct val="100000"/>
              </a:lnSpc>
              <a:spcBef>
                <a:spcPts val="0"/>
              </a:spcBef>
            </a:pPr>
            <a:r>
              <a:rPr lang="en-AU" sz="2400" dirty="0"/>
              <a:t>Leave no trace of energy bar wrappers, punctured tubes, etc. </a:t>
            </a:r>
          </a:p>
        </p:txBody>
      </p:sp>
      <p:sp>
        <p:nvSpPr>
          <p:cNvPr id="2" name="Slide Number Placeholder 1"/>
          <p:cNvSpPr>
            <a:spLocks noGrp="1"/>
          </p:cNvSpPr>
          <p:nvPr>
            <p:ph type="sldNum" sz="quarter" idx="12"/>
          </p:nvPr>
        </p:nvSpPr>
        <p:spPr/>
        <p:txBody>
          <a:bodyPr/>
          <a:lstStyle/>
          <a:p>
            <a:fld id="{2098FC7C-5A73-4CE4-9ED4-529E12F90497}" type="slidenum">
              <a:rPr lang="en-AU" smtClean="0"/>
              <a:t>61</a:t>
            </a:fld>
            <a:endParaRPr lang="en-AU"/>
          </a:p>
        </p:txBody>
      </p:sp>
      <p:sp>
        <p:nvSpPr>
          <p:cNvPr id="3" name="Rectangle 2"/>
          <p:cNvSpPr/>
          <p:nvPr/>
        </p:nvSpPr>
        <p:spPr>
          <a:xfrm>
            <a:off x="435650" y="6057900"/>
            <a:ext cx="6544869" cy="369332"/>
          </a:xfrm>
          <a:prstGeom prst="rect">
            <a:avLst/>
          </a:prstGeom>
        </p:spPr>
        <p:txBody>
          <a:bodyPr wrap="none">
            <a:spAutoFit/>
          </a:bodyPr>
          <a:lstStyle/>
          <a:p>
            <a:r>
              <a:rPr lang="en-AU" u="sng" dirty="0"/>
              <a:t>Reference</a:t>
            </a:r>
            <a:r>
              <a:rPr lang="en-AU" dirty="0"/>
              <a:t>: Trails WA. ONLINE: http://trailswa.com.au/environment/</a:t>
            </a:r>
          </a:p>
        </p:txBody>
      </p:sp>
    </p:spTree>
    <p:extLst>
      <p:ext uri="{BB962C8B-B14F-4D97-AF65-F5344CB8AC3E}">
        <p14:creationId xmlns:p14="http://schemas.microsoft.com/office/powerpoint/2010/main" val="136020220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909637"/>
          </a:xfrm>
        </p:spPr>
        <p:txBody>
          <a:bodyPr/>
          <a:lstStyle/>
          <a:p>
            <a:pPr algn="ctr"/>
            <a:r>
              <a:rPr lang="en-US" dirty="0"/>
              <a:t>Waste Disposal</a:t>
            </a:r>
            <a:endParaRPr lang="en-US" sz="1800" b="0" dirty="0">
              <a:effectLst/>
            </a:endParaRPr>
          </a:p>
        </p:txBody>
      </p:sp>
      <p:sp>
        <p:nvSpPr>
          <p:cNvPr id="269315" name="Rectangle 3"/>
          <p:cNvSpPr>
            <a:spLocks noGrp="1" noChangeArrowheads="1"/>
          </p:cNvSpPr>
          <p:nvPr>
            <p:ph type="body" idx="1"/>
          </p:nvPr>
        </p:nvSpPr>
        <p:spPr>
          <a:xfrm>
            <a:off x="533400" y="1323975"/>
            <a:ext cx="8077200" cy="4733925"/>
          </a:xfrm>
        </p:spPr>
        <p:txBody>
          <a:bodyPr>
            <a:noAutofit/>
          </a:bodyPr>
          <a:lstStyle/>
          <a:p>
            <a:pPr>
              <a:lnSpc>
                <a:spcPct val="100000"/>
              </a:lnSpc>
              <a:spcBef>
                <a:spcPts val="0"/>
              </a:spcBef>
            </a:pPr>
            <a:r>
              <a:rPr lang="en-AU" sz="2400" dirty="0"/>
              <a:t>State and territory governments have primary responsibility for regulating and administering waste, including planning for waste management and waste avoidance, minimisation and reuse, licensing and regulation of waste transport, storage, treatment, resource recovery and disposal, and managing the impacts of waste management activities.</a:t>
            </a:r>
            <a:endParaRPr lang="en-US" sz="2000" dirty="0"/>
          </a:p>
        </p:txBody>
      </p:sp>
      <p:sp>
        <p:nvSpPr>
          <p:cNvPr id="2" name="Slide Number Placeholder 1"/>
          <p:cNvSpPr>
            <a:spLocks noGrp="1"/>
          </p:cNvSpPr>
          <p:nvPr>
            <p:ph type="sldNum" sz="quarter" idx="12"/>
          </p:nvPr>
        </p:nvSpPr>
        <p:spPr/>
        <p:txBody>
          <a:bodyPr/>
          <a:lstStyle/>
          <a:p>
            <a:fld id="{2098FC7C-5A73-4CE4-9ED4-529E12F90497}" type="slidenum">
              <a:rPr lang="en-AU" smtClean="0"/>
              <a:t>62</a:t>
            </a:fld>
            <a:endParaRPr lang="en-AU"/>
          </a:p>
        </p:txBody>
      </p:sp>
      <p:sp>
        <p:nvSpPr>
          <p:cNvPr id="3" name="Rectangle 2"/>
          <p:cNvSpPr/>
          <p:nvPr/>
        </p:nvSpPr>
        <p:spPr>
          <a:xfrm>
            <a:off x="733425" y="5709076"/>
            <a:ext cx="7486650" cy="830997"/>
          </a:xfrm>
          <a:prstGeom prst="rect">
            <a:avLst/>
          </a:prstGeom>
        </p:spPr>
        <p:txBody>
          <a:bodyPr wrap="square">
            <a:spAutoFit/>
          </a:bodyPr>
          <a:lstStyle/>
          <a:p>
            <a:r>
              <a:rPr lang="en-AU" sz="1600" dirty="0"/>
              <a:t>Reference: Australian Government: Department of the Environment. </a:t>
            </a:r>
          </a:p>
          <a:p>
            <a:r>
              <a:rPr lang="en-AU" sz="1600" dirty="0"/>
              <a:t>http://www.environment.gov.au/topics/environment-protection/nwp/reporting/policies-and-governance</a:t>
            </a:r>
          </a:p>
        </p:txBody>
      </p:sp>
    </p:spTree>
    <p:extLst>
      <p:ext uri="{BB962C8B-B14F-4D97-AF65-F5344CB8AC3E}">
        <p14:creationId xmlns:p14="http://schemas.microsoft.com/office/powerpoint/2010/main" val="210562343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909637"/>
          </a:xfrm>
        </p:spPr>
        <p:txBody>
          <a:bodyPr/>
          <a:lstStyle/>
          <a:p>
            <a:pPr algn="ctr"/>
            <a:r>
              <a:rPr lang="en-US" dirty="0"/>
              <a:t>Waste Disposal</a:t>
            </a:r>
            <a:endParaRPr lang="en-US" sz="1800" b="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63</a:t>
            </a:fld>
            <a:endParaRPr lang="en-AU"/>
          </a:p>
        </p:txBody>
      </p:sp>
      <p:sp>
        <p:nvSpPr>
          <p:cNvPr id="3" name="Rectangle 2"/>
          <p:cNvSpPr/>
          <p:nvPr/>
        </p:nvSpPr>
        <p:spPr>
          <a:xfrm>
            <a:off x="733425" y="5709076"/>
            <a:ext cx="7486650" cy="738664"/>
          </a:xfrm>
          <a:prstGeom prst="rect">
            <a:avLst/>
          </a:prstGeom>
        </p:spPr>
        <p:txBody>
          <a:bodyPr wrap="square">
            <a:spAutoFit/>
          </a:bodyPr>
          <a:lstStyle/>
          <a:p>
            <a:r>
              <a:rPr lang="en-AU" sz="1400" dirty="0"/>
              <a:t>Reference: Australian Government: Department of the Environment. </a:t>
            </a:r>
          </a:p>
          <a:p>
            <a:r>
              <a:rPr lang="en-AU" sz="1400" dirty="0"/>
              <a:t>http://www.environment.gov.au/topics/environment-protection/nwp/reporting/policies-and-governance</a:t>
            </a:r>
          </a:p>
        </p:txBody>
      </p:sp>
      <p:pic>
        <p:nvPicPr>
          <p:cNvPr id="5" name="Picture 4"/>
          <p:cNvPicPr>
            <a:picLocks noChangeAspect="1"/>
          </p:cNvPicPr>
          <p:nvPr/>
        </p:nvPicPr>
        <p:blipFill>
          <a:blip r:embed="rId3"/>
          <a:stretch>
            <a:fillRect/>
          </a:stretch>
        </p:blipFill>
        <p:spPr>
          <a:xfrm>
            <a:off x="457200" y="1346174"/>
            <a:ext cx="4114800" cy="3079840"/>
          </a:xfrm>
          <a:prstGeom prst="rect">
            <a:avLst/>
          </a:prstGeom>
        </p:spPr>
      </p:pic>
      <p:pic>
        <p:nvPicPr>
          <p:cNvPr id="6" name="Picture 5"/>
          <p:cNvPicPr>
            <a:picLocks noChangeAspect="1"/>
          </p:cNvPicPr>
          <p:nvPr/>
        </p:nvPicPr>
        <p:blipFill>
          <a:blip r:embed="rId4"/>
          <a:stretch>
            <a:fillRect/>
          </a:stretch>
        </p:blipFill>
        <p:spPr>
          <a:xfrm>
            <a:off x="4648201" y="2128828"/>
            <a:ext cx="4281487" cy="3355994"/>
          </a:xfrm>
          <a:prstGeom prst="rect">
            <a:avLst/>
          </a:prstGeom>
        </p:spPr>
      </p:pic>
      <p:sp>
        <p:nvSpPr>
          <p:cNvPr id="7" name="Rectangle 6"/>
          <p:cNvSpPr/>
          <p:nvPr/>
        </p:nvSpPr>
        <p:spPr>
          <a:xfrm>
            <a:off x="4714875" y="1346174"/>
            <a:ext cx="4324350" cy="646331"/>
          </a:xfrm>
          <a:prstGeom prst="rect">
            <a:avLst/>
          </a:prstGeom>
        </p:spPr>
        <p:txBody>
          <a:bodyPr wrap="square">
            <a:spAutoFit/>
          </a:bodyPr>
          <a:lstStyle/>
          <a:p>
            <a:pPr fontAlgn="base"/>
            <a:r>
              <a:rPr lang="en-AU" b="1" dirty="0">
                <a:solidFill>
                  <a:srgbClr val="000000"/>
                </a:solidFill>
                <a:latin typeface="Arial" panose="020B0604020202020204" pitchFamily="34" charset="0"/>
                <a:cs typeface="Arial" panose="020B0604020202020204" pitchFamily="34" charset="0"/>
              </a:rPr>
              <a:t>State and territory waste management and resource recovery legislation</a:t>
            </a:r>
            <a:endParaRPr lang="en-AU" b="1" i="0" dirty="0">
              <a:solidFill>
                <a:srgbClr val="000000"/>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2171265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909637"/>
          </a:xfrm>
        </p:spPr>
        <p:txBody>
          <a:bodyPr/>
          <a:lstStyle/>
          <a:p>
            <a:pPr algn="ctr"/>
            <a:r>
              <a:rPr lang="en-US" dirty="0"/>
              <a:t>Waste Disposal</a:t>
            </a:r>
            <a:endParaRPr lang="en-US" sz="1800" b="0" dirty="0">
              <a:effectLst/>
            </a:endParaRPr>
          </a:p>
        </p:txBody>
      </p:sp>
      <p:sp>
        <p:nvSpPr>
          <p:cNvPr id="269315" name="Rectangle 3"/>
          <p:cNvSpPr>
            <a:spLocks noGrp="1" noChangeArrowheads="1"/>
          </p:cNvSpPr>
          <p:nvPr>
            <p:ph type="body" idx="1"/>
          </p:nvPr>
        </p:nvSpPr>
        <p:spPr>
          <a:xfrm>
            <a:off x="533400" y="1323975"/>
            <a:ext cx="8077200" cy="4733925"/>
          </a:xfrm>
        </p:spPr>
        <p:txBody>
          <a:bodyPr>
            <a:noAutofit/>
          </a:bodyPr>
          <a:lstStyle/>
          <a:p>
            <a:pPr>
              <a:lnSpc>
                <a:spcPct val="120000"/>
              </a:lnSpc>
              <a:spcBef>
                <a:spcPts val="0"/>
              </a:spcBef>
            </a:pPr>
            <a:r>
              <a:rPr lang="en-AU" sz="2400" dirty="0"/>
              <a:t>Sport, recreation and fitness centres may store hazardous substances or products that contain harmful elements.  Care must be taken to dispose of them.</a:t>
            </a:r>
          </a:p>
          <a:p>
            <a:pPr marL="542925" lvl="1" indent="-276225">
              <a:lnSpc>
                <a:spcPct val="100000"/>
              </a:lnSpc>
              <a:spcBef>
                <a:spcPts val="0"/>
              </a:spcBef>
            </a:pPr>
            <a:r>
              <a:rPr lang="en-AU" sz="2000" dirty="0"/>
              <a:t>Solvent-based paints</a:t>
            </a:r>
          </a:p>
          <a:p>
            <a:pPr marL="542925" lvl="1" indent="-276225">
              <a:lnSpc>
                <a:spcPct val="100000"/>
              </a:lnSpc>
              <a:spcBef>
                <a:spcPts val="0"/>
              </a:spcBef>
            </a:pPr>
            <a:r>
              <a:rPr lang="en-AU" sz="2000" dirty="0"/>
              <a:t>Pesticides and other garden chemicals</a:t>
            </a:r>
          </a:p>
          <a:p>
            <a:pPr marL="542925" lvl="1" indent="-276225">
              <a:lnSpc>
                <a:spcPct val="100000"/>
              </a:lnSpc>
              <a:spcBef>
                <a:spcPts val="0"/>
              </a:spcBef>
            </a:pPr>
            <a:r>
              <a:rPr lang="en-AU" sz="2000" dirty="0"/>
              <a:t>Batteries (for example car, mobile phone or regular household batteries)</a:t>
            </a:r>
          </a:p>
          <a:p>
            <a:pPr marL="542925" lvl="1" indent="-276225">
              <a:lnSpc>
                <a:spcPct val="100000"/>
              </a:lnSpc>
              <a:spcBef>
                <a:spcPts val="0"/>
              </a:spcBef>
            </a:pPr>
            <a:r>
              <a:rPr lang="en-AU" sz="2000" dirty="0"/>
              <a:t>Motor oils (for example from cars or mowers)</a:t>
            </a:r>
          </a:p>
          <a:p>
            <a:pPr marL="542925" lvl="1" indent="-276225">
              <a:lnSpc>
                <a:spcPct val="100000"/>
              </a:lnSpc>
              <a:spcBef>
                <a:spcPts val="0"/>
              </a:spcBef>
            </a:pPr>
            <a:r>
              <a:rPr lang="en-AU" sz="2000" dirty="0"/>
              <a:t>Petrol and kerosene</a:t>
            </a:r>
          </a:p>
          <a:p>
            <a:pPr marL="542925" lvl="1" indent="-276225">
              <a:lnSpc>
                <a:spcPct val="100000"/>
              </a:lnSpc>
              <a:spcBef>
                <a:spcPts val="0"/>
              </a:spcBef>
            </a:pPr>
            <a:r>
              <a:rPr lang="en-AU" sz="2000" dirty="0"/>
              <a:t>Cleaning and polishing chemicals</a:t>
            </a:r>
          </a:p>
          <a:p>
            <a:pPr marL="542925" lvl="1" indent="-276225">
              <a:lnSpc>
                <a:spcPct val="100000"/>
              </a:lnSpc>
              <a:spcBef>
                <a:spcPts val="0"/>
              </a:spcBef>
            </a:pPr>
            <a:r>
              <a:rPr lang="en-AU" sz="2000" dirty="0"/>
              <a:t>Swimming pool or spa bath chemicals</a:t>
            </a:r>
          </a:p>
          <a:p>
            <a:pPr marL="542925" lvl="1" indent="-276225">
              <a:lnSpc>
                <a:spcPct val="100000"/>
              </a:lnSpc>
              <a:spcBef>
                <a:spcPts val="0"/>
              </a:spcBef>
            </a:pPr>
            <a:r>
              <a:rPr lang="en-AU" sz="2000" dirty="0"/>
              <a:t>Pharmaceuticals (all medicines)</a:t>
            </a:r>
          </a:p>
          <a:p>
            <a:pPr marL="542925" lvl="1" indent="-276225">
              <a:lnSpc>
                <a:spcPct val="100000"/>
              </a:lnSpc>
              <a:spcBef>
                <a:spcPts val="0"/>
              </a:spcBef>
            </a:pPr>
            <a:r>
              <a:rPr lang="en-AU" sz="2000" dirty="0"/>
              <a:t>Obsolete computer equipment</a:t>
            </a:r>
          </a:p>
          <a:p>
            <a:pPr marL="542925" lvl="1" indent="-276225">
              <a:lnSpc>
                <a:spcPct val="100000"/>
              </a:lnSpc>
              <a:spcBef>
                <a:spcPts val="0"/>
              </a:spcBef>
            </a:pPr>
            <a:r>
              <a:rPr lang="en-AU" sz="2000" dirty="0"/>
              <a:t>Thermometers, barometers, thermostats, fluorescent tubes and compact fluorescent globes (CFLs)</a:t>
            </a:r>
          </a:p>
          <a:p>
            <a:pPr>
              <a:lnSpc>
                <a:spcPct val="120000"/>
              </a:lnSpc>
              <a:spcBef>
                <a:spcPts val="0"/>
              </a:spcBef>
            </a:pPr>
            <a:endParaRPr lang="en-US" sz="2400" dirty="0"/>
          </a:p>
        </p:txBody>
      </p:sp>
      <p:sp>
        <p:nvSpPr>
          <p:cNvPr id="2" name="Slide Number Placeholder 1"/>
          <p:cNvSpPr>
            <a:spLocks noGrp="1"/>
          </p:cNvSpPr>
          <p:nvPr>
            <p:ph type="sldNum" sz="quarter" idx="12"/>
          </p:nvPr>
        </p:nvSpPr>
        <p:spPr/>
        <p:txBody>
          <a:bodyPr/>
          <a:lstStyle/>
          <a:p>
            <a:fld id="{2098FC7C-5A73-4CE4-9ED4-529E12F90497}" type="slidenum">
              <a:rPr lang="en-AU" smtClean="0"/>
              <a:t>64</a:t>
            </a:fld>
            <a:endParaRPr lang="en-AU"/>
          </a:p>
        </p:txBody>
      </p:sp>
    </p:spTree>
    <p:extLst>
      <p:ext uri="{BB962C8B-B14F-4D97-AF65-F5344CB8AC3E}">
        <p14:creationId xmlns:p14="http://schemas.microsoft.com/office/powerpoint/2010/main" val="201196114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909637"/>
          </a:xfrm>
        </p:spPr>
        <p:txBody>
          <a:bodyPr/>
          <a:lstStyle/>
          <a:p>
            <a:pPr algn="ctr"/>
            <a:r>
              <a:rPr lang="en-US" dirty="0"/>
              <a:t>Waste Disposal</a:t>
            </a:r>
            <a:endParaRPr lang="en-US" sz="1800" b="0" dirty="0">
              <a:effectLst/>
            </a:endParaRPr>
          </a:p>
        </p:txBody>
      </p:sp>
      <p:sp>
        <p:nvSpPr>
          <p:cNvPr id="269315" name="Rectangle 3"/>
          <p:cNvSpPr>
            <a:spLocks noGrp="1" noChangeArrowheads="1"/>
          </p:cNvSpPr>
          <p:nvPr>
            <p:ph type="body" idx="1"/>
          </p:nvPr>
        </p:nvSpPr>
        <p:spPr>
          <a:xfrm>
            <a:off x="533400" y="1323975"/>
            <a:ext cx="8077200" cy="4733925"/>
          </a:xfrm>
        </p:spPr>
        <p:txBody>
          <a:bodyPr>
            <a:noAutofit/>
          </a:bodyPr>
          <a:lstStyle/>
          <a:p>
            <a:pPr>
              <a:lnSpc>
                <a:spcPct val="120000"/>
              </a:lnSpc>
              <a:spcBef>
                <a:spcPts val="0"/>
              </a:spcBef>
            </a:pPr>
            <a:r>
              <a:rPr lang="en-AU" sz="2400" dirty="0"/>
              <a:t>Handling and storage suggestions</a:t>
            </a:r>
          </a:p>
          <a:p>
            <a:pPr lvl="1">
              <a:lnSpc>
                <a:spcPct val="120000"/>
              </a:lnSpc>
              <a:spcBef>
                <a:spcPts val="0"/>
              </a:spcBef>
            </a:pPr>
            <a:r>
              <a:rPr lang="en-AU" sz="1800" dirty="0"/>
              <a:t>Keep the goods in their original containers if possible. If containers are leaking, use new containers but never use food containers like soft drink bottles.</a:t>
            </a:r>
          </a:p>
          <a:p>
            <a:pPr lvl="1">
              <a:lnSpc>
                <a:spcPct val="120000"/>
              </a:lnSpc>
              <a:spcBef>
                <a:spcPts val="0"/>
              </a:spcBef>
            </a:pPr>
            <a:r>
              <a:rPr lang="en-AU" sz="1800" dirty="0"/>
              <a:t>Don’t mix chemicals when decanting a substance into a new storage container.</a:t>
            </a:r>
          </a:p>
          <a:p>
            <a:pPr lvl="1">
              <a:lnSpc>
                <a:spcPct val="120000"/>
              </a:lnSpc>
              <a:spcBef>
                <a:spcPts val="0"/>
              </a:spcBef>
            </a:pPr>
            <a:r>
              <a:rPr lang="en-AU" sz="1800" dirty="0"/>
              <a:t>Make sure all labels, including warning labels and manufacturer’s instructions, remain intact on the packaging.</a:t>
            </a:r>
          </a:p>
          <a:p>
            <a:pPr lvl="1">
              <a:lnSpc>
                <a:spcPct val="120000"/>
              </a:lnSpc>
              <a:spcBef>
                <a:spcPts val="0"/>
              </a:spcBef>
            </a:pPr>
            <a:r>
              <a:rPr lang="en-AU" sz="1800" dirty="0"/>
              <a:t>Store goods upright with lids secured tightly and out of the reach of young children.</a:t>
            </a:r>
          </a:p>
          <a:p>
            <a:pPr lvl="1">
              <a:lnSpc>
                <a:spcPct val="120000"/>
              </a:lnSpc>
              <a:spcBef>
                <a:spcPts val="0"/>
              </a:spcBef>
            </a:pPr>
            <a:r>
              <a:rPr lang="en-AU" sz="1800" dirty="0"/>
              <a:t>Keep all ignition sources, such as matches, well away from the storage area.</a:t>
            </a:r>
          </a:p>
          <a:p>
            <a:pPr lvl="1">
              <a:lnSpc>
                <a:spcPct val="120000"/>
              </a:lnSpc>
              <a:spcBef>
                <a:spcPts val="0"/>
              </a:spcBef>
            </a:pPr>
            <a:r>
              <a:rPr lang="en-AU" sz="1800" dirty="0"/>
              <a:t>Keep the storage area cool and dry.</a:t>
            </a:r>
          </a:p>
          <a:p>
            <a:pPr lvl="1">
              <a:lnSpc>
                <a:spcPct val="120000"/>
              </a:lnSpc>
              <a:spcBef>
                <a:spcPts val="0"/>
              </a:spcBef>
            </a:pPr>
            <a:r>
              <a:rPr lang="en-AU" sz="1800" dirty="0"/>
              <a:t>Buy the smallest amount for your needs.</a:t>
            </a:r>
          </a:p>
          <a:p>
            <a:pPr>
              <a:lnSpc>
                <a:spcPct val="120000"/>
              </a:lnSpc>
              <a:spcBef>
                <a:spcPts val="0"/>
              </a:spcBef>
            </a:pPr>
            <a:endParaRPr lang="en-US" sz="2400" dirty="0"/>
          </a:p>
        </p:txBody>
      </p:sp>
      <p:sp>
        <p:nvSpPr>
          <p:cNvPr id="2" name="Slide Number Placeholder 1"/>
          <p:cNvSpPr>
            <a:spLocks noGrp="1"/>
          </p:cNvSpPr>
          <p:nvPr>
            <p:ph type="sldNum" sz="quarter" idx="12"/>
          </p:nvPr>
        </p:nvSpPr>
        <p:spPr/>
        <p:txBody>
          <a:bodyPr/>
          <a:lstStyle/>
          <a:p>
            <a:fld id="{2098FC7C-5A73-4CE4-9ED4-529E12F90497}" type="slidenum">
              <a:rPr lang="en-AU" smtClean="0"/>
              <a:t>65</a:t>
            </a:fld>
            <a:endParaRPr lang="en-AU"/>
          </a:p>
        </p:txBody>
      </p:sp>
      <p:sp>
        <p:nvSpPr>
          <p:cNvPr id="3" name="Rectangle 2"/>
          <p:cNvSpPr/>
          <p:nvPr/>
        </p:nvSpPr>
        <p:spPr>
          <a:xfrm>
            <a:off x="238125" y="6386098"/>
            <a:ext cx="7677150" cy="338554"/>
          </a:xfrm>
          <a:prstGeom prst="rect">
            <a:avLst/>
          </a:prstGeom>
        </p:spPr>
        <p:txBody>
          <a:bodyPr wrap="square">
            <a:spAutoFit/>
          </a:bodyPr>
          <a:lstStyle/>
          <a:p>
            <a:r>
              <a:rPr lang="en-AU" sz="1600" dirty="0"/>
              <a:t>Reference: https://www.betterhealth.vic.gov.au/health/healthyliving/hazardous-waste</a:t>
            </a:r>
          </a:p>
        </p:txBody>
      </p:sp>
    </p:spTree>
    <p:extLst>
      <p:ext uri="{BB962C8B-B14F-4D97-AF65-F5344CB8AC3E}">
        <p14:creationId xmlns:p14="http://schemas.microsoft.com/office/powerpoint/2010/main" val="15389502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909637"/>
          </a:xfrm>
        </p:spPr>
        <p:txBody>
          <a:bodyPr/>
          <a:lstStyle/>
          <a:p>
            <a:pPr algn="ctr"/>
            <a:r>
              <a:rPr lang="en-US" dirty="0"/>
              <a:t>Waste Disposal</a:t>
            </a:r>
            <a:endParaRPr lang="en-US" sz="1800" b="0" dirty="0">
              <a:effectLst/>
            </a:endParaRPr>
          </a:p>
        </p:txBody>
      </p:sp>
      <p:sp>
        <p:nvSpPr>
          <p:cNvPr id="269315" name="Rectangle 3"/>
          <p:cNvSpPr>
            <a:spLocks noGrp="1" noChangeArrowheads="1"/>
          </p:cNvSpPr>
          <p:nvPr>
            <p:ph type="body" idx="1"/>
          </p:nvPr>
        </p:nvSpPr>
        <p:spPr>
          <a:xfrm>
            <a:off x="533400" y="1323975"/>
            <a:ext cx="8077200" cy="4733925"/>
          </a:xfrm>
        </p:spPr>
        <p:txBody>
          <a:bodyPr>
            <a:noAutofit/>
          </a:bodyPr>
          <a:lstStyle/>
          <a:p>
            <a:pPr>
              <a:lnSpc>
                <a:spcPct val="120000"/>
              </a:lnSpc>
              <a:spcBef>
                <a:spcPts val="0"/>
              </a:spcBef>
            </a:pPr>
            <a:r>
              <a:rPr lang="en-AU" sz="2400" dirty="0"/>
              <a:t>Disposing of Hazardous Waste</a:t>
            </a:r>
          </a:p>
          <a:p>
            <a:pPr lvl="1">
              <a:lnSpc>
                <a:spcPct val="120000"/>
              </a:lnSpc>
              <a:spcBef>
                <a:spcPts val="0"/>
              </a:spcBef>
            </a:pPr>
            <a:r>
              <a:rPr lang="en-AU" sz="2000" dirty="0"/>
              <a:t>Check out local services when recycling or disposing of: </a:t>
            </a:r>
          </a:p>
          <a:p>
            <a:pPr lvl="2">
              <a:lnSpc>
                <a:spcPct val="120000"/>
              </a:lnSpc>
              <a:spcBef>
                <a:spcPts val="0"/>
              </a:spcBef>
            </a:pPr>
            <a:r>
              <a:rPr lang="en-AU" dirty="0"/>
              <a:t>Computers</a:t>
            </a:r>
          </a:p>
          <a:p>
            <a:pPr lvl="2">
              <a:lnSpc>
                <a:spcPct val="120000"/>
              </a:lnSpc>
              <a:spcBef>
                <a:spcPts val="0"/>
              </a:spcBef>
            </a:pPr>
            <a:r>
              <a:rPr lang="en-AU" dirty="0"/>
              <a:t>Mobile phones and phone batteries</a:t>
            </a:r>
          </a:p>
          <a:p>
            <a:pPr lvl="2">
              <a:lnSpc>
                <a:spcPct val="120000"/>
              </a:lnSpc>
              <a:spcBef>
                <a:spcPts val="0"/>
              </a:spcBef>
            </a:pPr>
            <a:r>
              <a:rPr lang="en-AU" dirty="0" err="1"/>
              <a:t>Rechargable</a:t>
            </a:r>
            <a:r>
              <a:rPr lang="en-AU" dirty="0"/>
              <a:t> </a:t>
            </a:r>
            <a:r>
              <a:rPr lang="en-AU" dirty="0" err="1"/>
              <a:t>batteris</a:t>
            </a:r>
            <a:endParaRPr lang="en-AU" dirty="0"/>
          </a:p>
          <a:p>
            <a:pPr lvl="2">
              <a:lnSpc>
                <a:spcPct val="120000"/>
              </a:lnSpc>
              <a:spcBef>
                <a:spcPts val="0"/>
              </a:spcBef>
            </a:pPr>
            <a:r>
              <a:rPr lang="en-AU" dirty="0"/>
              <a:t>Car batteries</a:t>
            </a:r>
          </a:p>
          <a:p>
            <a:pPr lvl="2">
              <a:lnSpc>
                <a:spcPct val="120000"/>
              </a:lnSpc>
              <a:spcBef>
                <a:spcPts val="0"/>
              </a:spcBef>
            </a:pPr>
            <a:r>
              <a:rPr lang="en-AU" dirty="0"/>
              <a:t>Gas </a:t>
            </a:r>
            <a:r>
              <a:rPr lang="en-AU" dirty="0" err="1"/>
              <a:t>cyinders</a:t>
            </a:r>
            <a:r>
              <a:rPr lang="en-AU" dirty="0"/>
              <a:t> (LPG)</a:t>
            </a:r>
          </a:p>
          <a:p>
            <a:pPr lvl="2">
              <a:lnSpc>
                <a:spcPct val="120000"/>
              </a:lnSpc>
              <a:spcBef>
                <a:spcPts val="0"/>
              </a:spcBef>
            </a:pPr>
            <a:r>
              <a:rPr lang="en-AU" dirty="0"/>
              <a:t>Used motor oils</a:t>
            </a:r>
          </a:p>
          <a:p>
            <a:pPr lvl="2">
              <a:lnSpc>
                <a:spcPct val="120000"/>
              </a:lnSpc>
              <a:spcBef>
                <a:spcPts val="0"/>
              </a:spcBef>
            </a:pPr>
            <a:r>
              <a:rPr lang="en-AU" dirty="0" err="1"/>
              <a:t>Laset</a:t>
            </a:r>
            <a:r>
              <a:rPr lang="en-AU" dirty="0"/>
              <a:t> and printer </a:t>
            </a:r>
            <a:r>
              <a:rPr lang="en-AU" dirty="0" err="1"/>
              <a:t>ikjet</a:t>
            </a:r>
            <a:r>
              <a:rPr lang="en-AU" dirty="0"/>
              <a:t> cartridges</a:t>
            </a:r>
          </a:p>
          <a:p>
            <a:pPr lvl="2">
              <a:lnSpc>
                <a:spcPct val="120000"/>
              </a:lnSpc>
              <a:spcBef>
                <a:spcPts val="0"/>
              </a:spcBef>
            </a:pPr>
            <a:r>
              <a:rPr lang="en-AU" dirty="0" err="1"/>
              <a:t>Flourescent</a:t>
            </a:r>
            <a:r>
              <a:rPr lang="en-AU" dirty="0"/>
              <a:t> tubes and compact fluorescent globes (CFLs)</a:t>
            </a:r>
          </a:p>
          <a:p>
            <a:pPr lvl="2">
              <a:lnSpc>
                <a:spcPct val="120000"/>
              </a:lnSpc>
              <a:spcBef>
                <a:spcPts val="0"/>
              </a:spcBef>
            </a:pPr>
            <a:r>
              <a:rPr lang="en-AU" dirty="0"/>
              <a:t>Plastic shopping bags</a:t>
            </a:r>
          </a:p>
          <a:p>
            <a:pPr lvl="2">
              <a:lnSpc>
                <a:spcPct val="120000"/>
              </a:lnSpc>
              <a:spcBef>
                <a:spcPts val="0"/>
              </a:spcBef>
            </a:pPr>
            <a:r>
              <a:rPr lang="en-AU" dirty="0"/>
              <a:t>Unused medicines</a:t>
            </a:r>
          </a:p>
          <a:p>
            <a:pPr>
              <a:lnSpc>
                <a:spcPct val="120000"/>
              </a:lnSpc>
              <a:spcBef>
                <a:spcPts val="0"/>
              </a:spcBef>
            </a:pPr>
            <a:endParaRPr lang="en-US" sz="2400" dirty="0"/>
          </a:p>
        </p:txBody>
      </p:sp>
      <p:sp>
        <p:nvSpPr>
          <p:cNvPr id="2" name="Slide Number Placeholder 1"/>
          <p:cNvSpPr>
            <a:spLocks noGrp="1"/>
          </p:cNvSpPr>
          <p:nvPr>
            <p:ph type="sldNum" sz="quarter" idx="12"/>
          </p:nvPr>
        </p:nvSpPr>
        <p:spPr/>
        <p:txBody>
          <a:bodyPr/>
          <a:lstStyle/>
          <a:p>
            <a:fld id="{2098FC7C-5A73-4CE4-9ED4-529E12F90497}" type="slidenum">
              <a:rPr lang="en-AU" smtClean="0"/>
              <a:t>66</a:t>
            </a:fld>
            <a:endParaRPr lang="en-AU"/>
          </a:p>
        </p:txBody>
      </p:sp>
      <p:sp>
        <p:nvSpPr>
          <p:cNvPr id="3" name="Rectangle 2"/>
          <p:cNvSpPr/>
          <p:nvPr/>
        </p:nvSpPr>
        <p:spPr>
          <a:xfrm>
            <a:off x="238125" y="6386098"/>
            <a:ext cx="7677150" cy="338554"/>
          </a:xfrm>
          <a:prstGeom prst="rect">
            <a:avLst/>
          </a:prstGeom>
        </p:spPr>
        <p:txBody>
          <a:bodyPr wrap="square">
            <a:spAutoFit/>
          </a:bodyPr>
          <a:lstStyle/>
          <a:p>
            <a:r>
              <a:rPr lang="en-AU" sz="1600" dirty="0"/>
              <a:t>Reference: https://www.betterhealth.vic.gov.au/health/healthyliving/hazardous-waste</a:t>
            </a:r>
          </a:p>
        </p:txBody>
      </p:sp>
    </p:spTree>
    <p:extLst>
      <p:ext uri="{BB962C8B-B14F-4D97-AF65-F5344CB8AC3E}">
        <p14:creationId xmlns:p14="http://schemas.microsoft.com/office/powerpoint/2010/main" val="311536743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909637"/>
          </a:xfrm>
        </p:spPr>
        <p:txBody>
          <a:bodyPr/>
          <a:lstStyle/>
          <a:p>
            <a:pPr algn="ctr"/>
            <a:r>
              <a:rPr lang="en-US" dirty="0"/>
              <a:t>Waste Disposal</a:t>
            </a:r>
            <a:endParaRPr lang="en-US" sz="1800" b="0" dirty="0">
              <a:effectLst/>
            </a:endParaRPr>
          </a:p>
        </p:txBody>
      </p:sp>
      <p:sp>
        <p:nvSpPr>
          <p:cNvPr id="269315" name="Rectangle 3"/>
          <p:cNvSpPr>
            <a:spLocks noGrp="1" noChangeArrowheads="1"/>
          </p:cNvSpPr>
          <p:nvPr>
            <p:ph type="body" idx="1"/>
          </p:nvPr>
        </p:nvSpPr>
        <p:spPr>
          <a:xfrm>
            <a:off x="533400" y="1323975"/>
            <a:ext cx="8077200" cy="4733925"/>
          </a:xfrm>
        </p:spPr>
        <p:txBody>
          <a:bodyPr>
            <a:noAutofit/>
          </a:bodyPr>
          <a:lstStyle/>
          <a:p>
            <a:pPr>
              <a:lnSpc>
                <a:spcPct val="120000"/>
              </a:lnSpc>
              <a:spcBef>
                <a:spcPts val="0"/>
              </a:spcBef>
            </a:pPr>
            <a:r>
              <a:rPr lang="en-AU" sz="2400" dirty="0"/>
              <a:t>Clinical Waste: waste that has the potential to cause disease</a:t>
            </a:r>
          </a:p>
          <a:p>
            <a:pPr lvl="1">
              <a:lnSpc>
                <a:spcPct val="120000"/>
              </a:lnSpc>
              <a:spcBef>
                <a:spcPts val="0"/>
              </a:spcBef>
            </a:pPr>
            <a:r>
              <a:rPr lang="en-AU" sz="2000" dirty="0"/>
              <a:t>animal waste</a:t>
            </a:r>
          </a:p>
          <a:p>
            <a:pPr lvl="1">
              <a:lnSpc>
                <a:spcPct val="120000"/>
              </a:lnSpc>
              <a:spcBef>
                <a:spcPts val="0"/>
              </a:spcBef>
            </a:pPr>
            <a:r>
              <a:rPr lang="en-AU" sz="2000" dirty="0"/>
              <a:t>discarded sharps</a:t>
            </a:r>
          </a:p>
          <a:p>
            <a:pPr lvl="1">
              <a:lnSpc>
                <a:spcPct val="120000"/>
              </a:lnSpc>
              <a:spcBef>
                <a:spcPts val="0"/>
              </a:spcBef>
            </a:pPr>
            <a:r>
              <a:rPr lang="en-AU" sz="2000" dirty="0"/>
              <a:t>human tissue waste</a:t>
            </a:r>
          </a:p>
          <a:p>
            <a:pPr lvl="1">
              <a:lnSpc>
                <a:spcPct val="120000"/>
              </a:lnSpc>
              <a:spcBef>
                <a:spcPts val="0"/>
              </a:spcBef>
            </a:pPr>
            <a:r>
              <a:rPr lang="en-AU" sz="2000" dirty="0"/>
              <a:t>laboratory waste</a:t>
            </a:r>
          </a:p>
          <a:p>
            <a:pPr>
              <a:lnSpc>
                <a:spcPct val="120000"/>
              </a:lnSpc>
              <a:spcBef>
                <a:spcPts val="0"/>
              </a:spcBef>
            </a:pPr>
            <a:r>
              <a:rPr lang="en-AU" sz="2400" dirty="0"/>
              <a:t>Related Waste</a:t>
            </a:r>
          </a:p>
          <a:p>
            <a:pPr lvl="1">
              <a:lnSpc>
                <a:spcPct val="120000"/>
              </a:lnSpc>
              <a:spcBef>
                <a:spcPts val="0"/>
              </a:spcBef>
            </a:pPr>
            <a:r>
              <a:rPr lang="en-AU" sz="2000" dirty="0"/>
              <a:t>waste that constitutes, or is contaminated with, chemicals, cytotoxic drugs, human body parts, pharmaceutical products or radioactive substances</a:t>
            </a:r>
          </a:p>
          <a:p>
            <a:pPr lvl="1">
              <a:lnSpc>
                <a:spcPct val="120000"/>
              </a:lnSpc>
              <a:spcBef>
                <a:spcPts val="0"/>
              </a:spcBef>
            </a:pPr>
            <a:endParaRPr lang="en-AU" sz="1600" dirty="0"/>
          </a:p>
          <a:p>
            <a:pPr>
              <a:lnSpc>
                <a:spcPct val="120000"/>
              </a:lnSpc>
              <a:spcBef>
                <a:spcPts val="0"/>
              </a:spcBef>
            </a:pPr>
            <a:endParaRPr lang="en-US" sz="2400" dirty="0"/>
          </a:p>
        </p:txBody>
      </p:sp>
      <p:sp>
        <p:nvSpPr>
          <p:cNvPr id="2" name="Slide Number Placeholder 1"/>
          <p:cNvSpPr>
            <a:spLocks noGrp="1"/>
          </p:cNvSpPr>
          <p:nvPr>
            <p:ph type="sldNum" sz="quarter" idx="12"/>
          </p:nvPr>
        </p:nvSpPr>
        <p:spPr/>
        <p:txBody>
          <a:bodyPr/>
          <a:lstStyle/>
          <a:p>
            <a:fld id="{2098FC7C-5A73-4CE4-9ED4-529E12F90497}" type="slidenum">
              <a:rPr lang="en-AU" smtClean="0"/>
              <a:t>67</a:t>
            </a:fld>
            <a:endParaRPr lang="en-AU"/>
          </a:p>
        </p:txBody>
      </p:sp>
    </p:spTree>
    <p:extLst>
      <p:ext uri="{BB962C8B-B14F-4D97-AF65-F5344CB8AC3E}">
        <p14:creationId xmlns:p14="http://schemas.microsoft.com/office/powerpoint/2010/main" val="9167212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909637"/>
          </a:xfrm>
        </p:spPr>
        <p:txBody>
          <a:bodyPr/>
          <a:lstStyle/>
          <a:p>
            <a:pPr algn="ctr"/>
            <a:r>
              <a:rPr lang="en-US" dirty="0"/>
              <a:t>Waste Disposal</a:t>
            </a:r>
            <a:endParaRPr lang="en-US" sz="1800" b="0" dirty="0">
              <a:effectLst/>
            </a:endParaRPr>
          </a:p>
        </p:txBody>
      </p:sp>
      <p:sp>
        <p:nvSpPr>
          <p:cNvPr id="269315" name="Rectangle 3"/>
          <p:cNvSpPr>
            <a:spLocks noGrp="1" noChangeArrowheads="1"/>
          </p:cNvSpPr>
          <p:nvPr>
            <p:ph type="body" idx="1"/>
          </p:nvPr>
        </p:nvSpPr>
        <p:spPr>
          <a:xfrm>
            <a:off x="533400" y="1323976"/>
            <a:ext cx="8077200" cy="1638300"/>
          </a:xfrm>
        </p:spPr>
        <p:txBody>
          <a:bodyPr>
            <a:noAutofit/>
          </a:bodyPr>
          <a:lstStyle/>
          <a:p>
            <a:pPr>
              <a:lnSpc>
                <a:spcPct val="120000"/>
              </a:lnSpc>
              <a:spcBef>
                <a:spcPts val="0"/>
              </a:spcBef>
            </a:pPr>
            <a:r>
              <a:rPr lang="en-AU" sz="2400" dirty="0"/>
              <a:t>Clinical Waste and Related Waste Signage</a:t>
            </a:r>
          </a:p>
          <a:p>
            <a:pPr lvl="1">
              <a:lnSpc>
                <a:spcPct val="120000"/>
              </a:lnSpc>
              <a:spcBef>
                <a:spcPts val="0"/>
              </a:spcBef>
            </a:pPr>
            <a:r>
              <a:rPr lang="en-AU" sz="2000" dirty="0"/>
              <a:t>waste that constitutes, or is contaminated with, chemicals, cytotoxic drugs, human body parts, pharmaceutical products or radioactive substances</a:t>
            </a:r>
          </a:p>
          <a:p>
            <a:pPr lvl="1">
              <a:lnSpc>
                <a:spcPct val="120000"/>
              </a:lnSpc>
              <a:spcBef>
                <a:spcPts val="0"/>
              </a:spcBef>
            </a:pPr>
            <a:endParaRPr lang="en-AU" sz="1600" dirty="0"/>
          </a:p>
          <a:p>
            <a:pPr>
              <a:lnSpc>
                <a:spcPct val="120000"/>
              </a:lnSpc>
              <a:spcBef>
                <a:spcPts val="0"/>
              </a:spcBef>
            </a:pPr>
            <a:endParaRPr lang="en-US" sz="2400" dirty="0"/>
          </a:p>
        </p:txBody>
      </p:sp>
      <p:sp>
        <p:nvSpPr>
          <p:cNvPr id="2" name="Slide Number Placeholder 1"/>
          <p:cNvSpPr>
            <a:spLocks noGrp="1"/>
          </p:cNvSpPr>
          <p:nvPr>
            <p:ph type="sldNum" sz="quarter" idx="12"/>
          </p:nvPr>
        </p:nvSpPr>
        <p:spPr/>
        <p:txBody>
          <a:bodyPr/>
          <a:lstStyle/>
          <a:p>
            <a:fld id="{2098FC7C-5A73-4CE4-9ED4-529E12F90497}" type="slidenum">
              <a:rPr lang="en-AU" smtClean="0"/>
              <a:t>68</a:t>
            </a:fld>
            <a:endParaRPr lang="en-AU"/>
          </a:p>
        </p:txBody>
      </p:sp>
      <p:pic>
        <p:nvPicPr>
          <p:cNvPr id="4" name="Picture 3"/>
          <p:cNvPicPr>
            <a:picLocks noChangeAspect="1"/>
          </p:cNvPicPr>
          <p:nvPr/>
        </p:nvPicPr>
        <p:blipFill>
          <a:blip r:embed="rId3"/>
          <a:stretch>
            <a:fillRect/>
          </a:stretch>
        </p:blipFill>
        <p:spPr>
          <a:xfrm>
            <a:off x="1724025" y="3073401"/>
            <a:ext cx="5372100" cy="3171825"/>
          </a:xfrm>
          <a:prstGeom prst="rect">
            <a:avLst/>
          </a:prstGeom>
        </p:spPr>
      </p:pic>
    </p:spTree>
    <p:extLst>
      <p:ext uri="{BB962C8B-B14F-4D97-AF65-F5344CB8AC3E}">
        <p14:creationId xmlns:p14="http://schemas.microsoft.com/office/powerpoint/2010/main" val="100274838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909637"/>
          </a:xfrm>
        </p:spPr>
        <p:txBody>
          <a:bodyPr/>
          <a:lstStyle/>
          <a:p>
            <a:pPr algn="ctr"/>
            <a:r>
              <a:rPr lang="en-US" dirty="0"/>
              <a:t>Waste Disposal</a:t>
            </a:r>
            <a:endParaRPr lang="en-US" sz="1800" b="0" dirty="0">
              <a:effectLst/>
            </a:endParaRPr>
          </a:p>
        </p:txBody>
      </p:sp>
      <p:sp>
        <p:nvSpPr>
          <p:cNvPr id="269315" name="Rectangle 3"/>
          <p:cNvSpPr>
            <a:spLocks noGrp="1" noChangeArrowheads="1"/>
          </p:cNvSpPr>
          <p:nvPr>
            <p:ph type="body" idx="1"/>
          </p:nvPr>
        </p:nvSpPr>
        <p:spPr>
          <a:xfrm>
            <a:off x="476250" y="1219350"/>
            <a:ext cx="8077200" cy="981074"/>
          </a:xfrm>
        </p:spPr>
        <p:txBody>
          <a:bodyPr>
            <a:noAutofit/>
          </a:bodyPr>
          <a:lstStyle/>
          <a:p>
            <a:pPr marL="0" indent="0">
              <a:lnSpc>
                <a:spcPct val="120000"/>
              </a:lnSpc>
              <a:spcBef>
                <a:spcPts val="0"/>
              </a:spcBef>
              <a:buNone/>
            </a:pPr>
            <a:r>
              <a:rPr lang="en-AU" sz="2400" dirty="0"/>
              <a:t>Clinical Waste and Related Treatment and Disposal Methods (Queensland)</a:t>
            </a:r>
            <a:endParaRPr lang="en-US" sz="2400" dirty="0"/>
          </a:p>
        </p:txBody>
      </p:sp>
      <p:sp>
        <p:nvSpPr>
          <p:cNvPr id="2" name="Slide Number Placeholder 1"/>
          <p:cNvSpPr>
            <a:spLocks noGrp="1"/>
          </p:cNvSpPr>
          <p:nvPr>
            <p:ph type="sldNum" sz="quarter" idx="12"/>
          </p:nvPr>
        </p:nvSpPr>
        <p:spPr/>
        <p:txBody>
          <a:bodyPr/>
          <a:lstStyle/>
          <a:p>
            <a:fld id="{2098FC7C-5A73-4CE4-9ED4-529E12F90497}" type="slidenum">
              <a:rPr lang="en-AU" smtClean="0"/>
              <a:t>69</a:t>
            </a:fld>
            <a:endParaRPr lang="en-AU"/>
          </a:p>
        </p:txBody>
      </p:sp>
      <p:pic>
        <p:nvPicPr>
          <p:cNvPr id="3" name="Picture 2"/>
          <p:cNvPicPr>
            <a:picLocks noChangeAspect="1"/>
          </p:cNvPicPr>
          <p:nvPr/>
        </p:nvPicPr>
        <p:blipFill>
          <a:blip r:embed="rId3"/>
          <a:stretch>
            <a:fillRect/>
          </a:stretch>
        </p:blipFill>
        <p:spPr>
          <a:xfrm>
            <a:off x="1162050" y="2182297"/>
            <a:ext cx="6705600" cy="2000250"/>
          </a:xfrm>
          <a:prstGeom prst="rect">
            <a:avLst/>
          </a:prstGeom>
        </p:spPr>
      </p:pic>
      <p:pic>
        <p:nvPicPr>
          <p:cNvPr id="5" name="Picture 4"/>
          <p:cNvPicPr>
            <a:picLocks noChangeAspect="1"/>
          </p:cNvPicPr>
          <p:nvPr/>
        </p:nvPicPr>
        <p:blipFill>
          <a:blip r:embed="rId4"/>
          <a:stretch>
            <a:fillRect/>
          </a:stretch>
        </p:blipFill>
        <p:spPr>
          <a:xfrm>
            <a:off x="1162050" y="4124623"/>
            <a:ext cx="6715125" cy="2047875"/>
          </a:xfrm>
          <a:prstGeom prst="rect">
            <a:avLst/>
          </a:prstGeom>
        </p:spPr>
      </p:pic>
      <p:sp>
        <p:nvSpPr>
          <p:cNvPr id="6" name="Rectangle 5"/>
          <p:cNvSpPr/>
          <p:nvPr/>
        </p:nvSpPr>
        <p:spPr>
          <a:xfrm>
            <a:off x="209550" y="6142336"/>
            <a:ext cx="8305800" cy="584775"/>
          </a:xfrm>
          <a:prstGeom prst="rect">
            <a:avLst/>
          </a:prstGeom>
        </p:spPr>
        <p:txBody>
          <a:bodyPr wrap="square">
            <a:spAutoFit/>
          </a:bodyPr>
          <a:lstStyle/>
          <a:p>
            <a:r>
              <a:rPr lang="en-AU" sz="1600" dirty="0"/>
              <a:t>Reference (p. 10-11)- https://www.ehp.qld.gov.au/assets/documents/regulation/pr-gl-clinical-and-related-waste.pdf</a:t>
            </a:r>
          </a:p>
        </p:txBody>
      </p:sp>
    </p:spTree>
    <p:extLst>
      <p:ext uri="{BB962C8B-B14F-4D97-AF65-F5344CB8AC3E}">
        <p14:creationId xmlns:p14="http://schemas.microsoft.com/office/powerpoint/2010/main" val="140435118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361950" y="1966913"/>
            <a:ext cx="8077200" cy="1431925"/>
          </a:xfrm>
        </p:spPr>
        <p:txBody>
          <a:bodyPr>
            <a:normAutofit fontScale="90000"/>
          </a:bodyPr>
          <a:lstStyle/>
          <a:p>
            <a:r>
              <a:rPr lang="en-AU" dirty="0"/>
              <a:t>Information Collection Techniques for Monitoring Environmental and Social Impact</a:t>
            </a:r>
            <a:endParaRPr lang="en-US" sz="1800" b="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70</a:t>
            </a:fld>
            <a:endParaRPr lang="en-AU"/>
          </a:p>
        </p:txBody>
      </p:sp>
    </p:spTree>
    <p:extLst>
      <p:ext uri="{BB962C8B-B14F-4D97-AF65-F5344CB8AC3E}">
        <p14:creationId xmlns:p14="http://schemas.microsoft.com/office/powerpoint/2010/main" val="404892528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909637"/>
          </a:xfrm>
        </p:spPr>
        <p:txBody>
          <a:bodyPr>
            <a:normAutofit fontScale="90000"/>
          </a:bodyPr>
          <a:lstStyle/>
          <a:p>
            <a:pPr algn="ctr"/>
            <a:r>
              <a:rPr lang="en-US" dirty="0"/>
              <a:t>Information Collection Techniques</a:t>
            </a:r>
            <a:endParaRPr lang="en-US" sz="1800" b="0" dirty="0">
              <a:effectLst/>
            </a:endParaRPr>
          </a:p>
        </p:txBody>
      </p:sp>
      <p:sp>
        <p:nvSpPr>
          <p:cNvPr id="269315" name="Rectangle 3"/>
          <p:cNvSpPr>
            <a:spLocks noGrp="1" noChangeArrowheads="1"/>
          </p:cNvSpPr>
          <p:nvPr>
            <p:ph type="body" idx="1"/>
          </p:nvPr>
        </p:nvSpPr>
        <p:spPr>
          <a:xfrm>
            <a:off x="419100" y="1543049"/>
            <a:ext cx="8191500" cy="4514851"/>
          </a:xfrm>
        </p:spPr>
        <p:txBody>
          <a:bodyPr>
            <a:noAutofit/>
          </a:bodyPr>
          <a:lstStyle/>
          <a:p>
            <a:r>
              <a:rPr lang="en-AU" dirty="0"/>
              <a:t>logbooks</a:t>
            </a:r>
          </a:p>
          <a:p>
            <a:r>
              <a:rPr lang="en-AU" dirty="0"/>
              <a:t>sighting forms</a:t>
            </a:r>
          </a:p>
          <a:p>
            <a:r>
              <a:rPr lang="en-AU" dirty="0"/>
              <a:t>basic measurements (temperature, weather conditions, estimations of percentage cover, water)</a:t>
            </a:r>
          </a:p>
          <a:p>
            <a:r>
              <a:rPr lang="en-AU" dirty="0"/>
              <a:t>Photography</a:t>
            </a:r>
          </a:p>
          <a:p>
            <a:r>
              <a:rPr lang="en-AU" dirty="0"/>
              <a:t>Surveys	</a:t>
            </a:r>
          </a:p>
        </p:txBody>
      </p:sp>
      <p:sp>
        <p:nvSpPr>
          <p:cNvPr id="2" name="Slide Number Placeholder 1"/>
          <p:cNvSpPr>
            <a:spLocks noGrp="1"/>
          </p:cNvSpPr>
          <p:nvPr>
            <p:ph type="sldNum" sz="quarter" idx="12"/>
          </p:nvPr>
        </p:nvSpPr>
        <p:spPr/>
        <p:txBody>
          <a:bodyPr/>
          <a:lstStyle/>
          <a:p>
            <a:fld id="{2098FC7C-5A73-4CE4-9ED4-529E12F90497}" type="slidenum">
              <a:rPr lang="en-AU" smtClean="0"/>
              <a:t>71</a:t>
            </a:fld>
            <a:endParaRPr lang="en-AU"/>
          </a:p>
        </p:txBody>
      </p:sp>
    </p:spTree>
    <p:extLst>
      <p:ext uri="{BB962C8B-B14F-4D97-AF65-F5344CB8AC3E}">
        <p14:creationId xmlns:p14="http://schemas.microsoft.com/office/powerpoint/2010/main" val="337913367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909637"/>
          </a:xfrm>
        </p:spPr>
        <p:txBody>
          <a:bodyPr>
            <a:normAutofit fontScale="90000"/>
          </a:bodyPr>
          <a:lstStyle/>
          <a:p>
            <a:pPr algn="ctr"/>
            <a:r>
              <a:rPr lang="en-US" dirty="0"/>
              <a:t>Information Collection Techniques</a:t>
            </a:r>
            <a:endParaRPr lang="en-US" sz="1800" b="0" dirty="0">
              <a:effectLst/>
            </a:endParaRPr>
          </a:p>
        </p:txBody>
      </p:sp>
      <p:sp>
        <p:nvSpPr>
          <p:cNvPr id="269315" name="Rectangle 3"/>
          <p:cNvSpPr>
            <a:spLocks noGrp="1" noChangeArrowheads="1"/>
          </p:cNvSpPr>
          <p:nvPr>
            <p:ph type="body" idx="1"/>
          </p:nvPr>
        </p:nvSpPr>
        <p:spPr>
          <a:xfrm>
            <a:off x="419100" y="1257301"/>
            <a:ext cx="8191500" cy="4800600"/>
          </a:xfrm>
        </p:spPr>
        <p:txBody>
          <a:bodyPr>
            <a:noAutofit/>
          </a:bodyPr>
          <a:lstStyle/>
          <a:p>
            <a:pPr>
              <a:lnSpc>
                <a:spcPct val="120000"/>
              </a:lnSpc>
              <a:spcBef>
                <a:spcPts val="0"/>
              </a:spcBef>
            </a:pPr>
            <a:r>
              <a:rPr lang="en-AU" b="1" dirty="0"/>
              <a:t>Environmental Impact Assessment (EIA)</a:t>
            </a:r>
          </a:p>
          <a:p>
            <a:pPr lvl="1">
              <a:lnSpc>
                <a:spcPct val="100000"/>
              </a:lnSpc>
              <a:spcBef>
                <a:spcPts val="0"/>
              </a:spcBef>
            </a:pPr>
            <a:r>
              <a:rPr lang="en-AU" dirty="0"/>
              <a:t>A tool used to identify the environmental, social, and economic impacts of a project prior to decision making. </a:t>
            </a:r>
          </a:p>
          <a:p>
            <a:pPr lvl="1">
              <a:lnSpc>
                <a:spcPct val="100000"/>
              </a:lnSpc>
              <a:spcBef>
                <a:spcPts val="0"/>
              </a:spcBef>
            </a:pPr>
            <a:r>
              <a:rPr lang="en-AU" dirty="0"/>
              <a:t>aims </a:t>
            </a:r>
          </a:p>
          <a:p>
            <a:pPr lvl="2">
              <a:lnSpc>
                <a:spcPct val="100000"/>
              </a:lnSpc>
              <a:spcBef>
                <a:spcPts val="0"/>
              </a:spcBef>
            </a:pPr>
            <a:r>
              <a:rPr lang="en-AU" sz="2400" dirty="0"/>
              <a:t>to predict environmental impacts at an early stage in project planning and design</a:t>
            </a:r>
          </a:p>
          <a:p>
            <a:pPr lvl="2">
              <a:lnSpc>
                <a:spcPct val="100000"/>
              </a:lnSpc>
              <a:spcBef>
                <a:spcPts val="0"/>
              </a:spcBef>
            </a:pPr>
            <a:r>
              <a:rPr lang="en-AU" sz="2400" dirty="0"/>
              <a:t>find ways and means to reduce adverse impacts</a:t>
            </a:r>
          </a:p>
          <a:p>
            <a:pPr lvl="2">
              <a:lnSpc>
                <a:spcPct val="100000"/>
              </a:lnSpc>
              <a:spcBef>
                <a:spcPts val="0"/>
              </a:spcBef>
            </a:pPr>
            <a:r>
              <a:rPr lang="en-AU" sz="2400" dirty="0"/>
              <a:t>shape projects to suit the local environment</a:t>
            </a:r>
          </a:p>
          <a:p>
            <a:pPr lvl="2">
              <a:lnSpc>
                <a:spcPct val="100000"/>
              </a:lnSpc>
              <a:spcBef>
                <a:spcPts val="0"/>
              </a:spcBef>
            </a:pPr>
            <a:r>
              <a:rPr lang="en-AU" sz="2400" dirty="0"/>
              <a:t>present the predictions and options to decision makers.</a:t>
            </a:r>
            <a:endParaRPr lang="en-US" sz="3200" dirty="0"/>
          </a:p>
        </p:txBody>
      </p:sp>
      <p:sp>
        <p:nvSpPr>
          <p:cNvPr id="2" name="Slide Number Placeholder 1"/>
          <p:cNvSpPr>
            <a:spLocks noGrp="1"/>
          </p:cNvSpPr>
          <p:nvPr>
            <p:ph type="sldNum" sz="quarter" idx="12"/>
          </p:nvPr>
        </p:nvSpPr>
        <p:spPr/>
        <p:txBody>
          <a:bodyPr/>
          <a:lstStyle/>
          <a:p>
            <a:fld id="{2098FC7C-5A73-4CE4-9ED4-529E12F90497}" type="slidenum">
              <a:rPr lang="en-AU" smtClean="0"/>
              <a:t>72</a:t>
            </a:fld>
            <a:endParaRPr lang="en-AU"/>
          </a:p>
        </p:txBody>
      </p:sp>
    </p:spTree>
    <p:extLst>
      <p:ext uri="{BB962C8B-B14F-4D97-AF65-F5344CB8AC3E}">
        <p14:creationId xmlns:p14="http://schemas.microsoft.com/office/powerpoint/2010/main" val="217353193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909637"/>
          </a:xfrm>
        </p:spPr>
        <p:txBody>
          <a:bodyPr>
            <a:normAutofit fontScale="90000"/>
          </a:bodyPr>
          <a:lstStyle/>
          <a:p>
            <a:pPr algn="ctr"/>
            <a:r>
              <a:rPr lang="en-US" dirty="0"/>
              <a:t>Information Collection Techniques</a:t>
            </a:r>
            <a:endParaRPr lang="en-US" sz="1800" b="0" dirty="0">
              <a:effectLst/>
            </a:endParaRPr>
          </a:p>
        </p:txBody>
      </p:sp>
      <p:sp>
        <p:nvSpPr>
          <p:cNvPr id="269315" name="Rectangle 3"/>
          <p:cNvSpPr>
            <a:spLocks noGrp="1" noChangeArrowheads="1"/>
          </p:cNvSpPr>
          <p:nvPr>
            <p:ph type="body" idx="1"/>
          </p:nvPr>
        </p:nvSpPr>
        <p:spPr>
          <a:xfrm>
            <a:off x="419100" y="1257301"/>
            <a:ext cx="8191500" cy="1381124"/>
          </a:xfrm>
        </p:spPr>
        <p:txBody>
          <a:bodyPr>
            <a:noAutofit/>
          </a:bodyPr>
          <a:lstStyle/>
          <a:p>
            <a:pPr>
              <a:lnSpc>
                <a:spcPct val="120000"/>
              </a:lnSpc>
              <a:spcBef>
                <a:spcPts val="0"/>
              </a:spcBef>
            </a:pPr>
            <a:r>
              <a:rPr lang="en-AU" b="1" dirty="0"/>
              <a:t>Environmental Impact Assessment (EIA)</a:t>
            </a:r>
          </a:p>
          <a:p>
            <a:pPr lvl="1">
              <a:lnSpc>
                <a:spcPct val="100000"/>
              </a:lnSpc>
              <a:spcBef>
                <a:spcPts val="0"/>
              </a:spcBef>
            </a:pPr>
            <a:r>
              <a:rPr lang="en-AU" sz="2000" dirty="0"/>
              <a:t>Project management cycle and environmental intervention points</a:t>
            </a:r>
            <a:endParaRPr lang="en-US" sz="2800" dirty="0"/>
          </a:p>
        </p:txBody>
      </p:sp>
      <p:sp>
        <p:nvSpPr>
          <p:cNvPr id="2" name="Slide Number Placeholder 1"/>
          <p:cNvSpPr>
            <a:spLocks noGrp="1"/>
          </p:cNvSpPr>
          <p:nvPr>
            <p:ph type="sldNum" sz="quarter" idx="12"/>
          </p:nvPr>
        </p:nvSpPr>
        <p:spPr/>
        <p:txBody>
          <a:bodyPr/>
          <a:lstStyle/>
          <a:p>
            <a:fld id="{2098FC7C-5A73-4CE4-9ED4-529E12F90497}" type="slidenum">
              <a:rPr lang="en-AU" smtClean="0"/>
              <a:t>73</a:t>
            </a:fld>
            <a:endParaRPr lang="en-AU"/>
          </a:p>
        </p:txBody>
      </p:sp>
      <p:pic>
        <p:nvPicPr>
          <p:cNvPr id="3" name="Picture 2"/>
          <p:cNvPicPr>
            <a:picLocks noChangeAspect="1"/>
          </p:cNvPicPr>
          <p:nvPr/>
        </p:nvPicPr>
        <p:blipFill>
          <a:blip r:embed="rId3"/>
          <a:stretch>
            <a:fillRect/>
          </a:stretch>
        </p:blipFill>
        <p:spPr>
          <a:xfrm>
            <a:off x="1619250" y="2276475"/>
            <a:ext cx="5867400" cy="3705225"/>
          </a:xfrm>
          <a:prstGeom prst="rect">
            <a:avLst/>
          </a:prstGeom>
        </p:spPr>
      </p:pic>
      <p:sp>
        <p:nvSpPr>
          <p:cNvPr id="4" name="Rectangle 3"/>
          <p:cNvSpPr/>
          <p:nvPr/>
        </p:nvSpPr>
        <p:spPr>
          <a:xfrm>
            <a:off x="419100" y="6136701"/>
            <a:ext cx="7524750" cy="584775"/>
          </a:xfrm>
          <a:prstGeom prst="rect">
            <a:avLst/>
          </a:prstGeom>
        </p:spPr>
        <p:txBody>
          <a:bodyPr wrap="square">
            <a:spAutoFit/>
          </a:bodyPr>
          <a:lstStyle/>
          <a:p>
            <a:r>
              <a:rPr lang="en-AU" sz="1600" dirty="0"/>
              <a:t>Reference: The Green Recovery and Reconstruction Toolkit (GRRT): Environmental Impact Assessment Tools and Techniques, p. 8</a:t>
            </a:r>
          </a:p>
        </p:txBody>
      </p:sp>
    </p:spTree>
    <p:extLst>
      <p:ext uri="{BB962C8B-B14F-4D97-AF65-F5344CB8AC3E}">
        <p14:creationId xmlns:p14="http://schemas.microsoft.com/office/powerpoint/2010/main" val="162047836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909637"/>
          </a:xfrm>
        </p:spPr>
        <p:txBody>
          <a:bodyPr>
            <a:normAutofit fontScale="90000"/>
          </a:bodyPr>
          <a:lstStyle/>
          <a:p>
            <a:pPr algn="ctr"/>
            <a:r>
              <a:rPr lang="en-US" dirty="0"/>
              <a:t>Information Collection Techniques</a:t>
            </a:r>
            <a:endParaRPr lang="en-US" sz="1800" b="0" dirty="0">
              <a:effectLst/>
            </a:endParaRPr>
          </a:p>
        </p:txBody>
      </p:sp>
      <p:sp>
        <p:nvSpPr>
          <p:cNvPr id="269315" name="Rectangle 3"/>
          <p:cNvSpPr>
            <a:spLocks noGrp="1" noChangeArrowheads="1"/>
          </p:cNvSpPr>
          <p:nvPr>
            <p:ph type="body" idx="1"/>
          </p:nvPr>
        </p:nvSpPr>
        <p:spPr>
          <a:xfrm>
            <a:off x="419100" y="1257301"/>
            <a:ext cx="8191500" cy="4800600"/>
          </a:xfrm>
        </p:spPr>
        <p:txBody>
          <a:bodyPr>
            <a:noAutofit/>
          </a:bodyPr>
          <a:lstStyle/>
          <a:p>
            <a:pPr>
              <a:lnSpc>
                <a:spcPct val="120000"/>
              </a:lnSpc>
              <a:spcBef>
                <a:spcPts val="0"/>
              </a:spcBef>
            </a:pPr>
            <a:r>
              <a:rPr lang="en-AU" b="1" dirty="0"/>
              <a:t>Social Impact Assessment (SIA)</a:t>
            </a:r>
          </a:p>
          <a:p>
            <a:pPr lvl="1">
              <a:lnSpc>
                <a:spcPct val="100000"/>
              </a:lnSpc>
              <a:spcBef>
                <a:spcPts val="0"/>
              </a:spcBef>
            </a:pPr>
            <a:r>
              <a:rPr lang="en-AU" dirty="0"/>
              <a:t>efforts to assess or estimate, in advance, the social consequences that are likely to follow specific policy actions (including programs/ projects and the adoption of new policies), and specific government actions</a:t>
            </a:r>
          </a:p>
          <a:p>
            <a:pPr lvl="1">
              <a:lnSpc>
                <a:spcPct val="100000"/>
              </a:lnSpc>
              <a:spcBef>
                <a:spcPts val="0"/>
              </a:spcBef>
            </a:pPr>
            <a:r>
              <a:rPr lang="en-AU" dirty="0"/>
              <a:t>process of analysing the impact of public/government intervention on the social aspects of the human environment</a:t>
            </a:r>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74</a:t>
            </a:fld>
            <a:endParaRPr lang="en-AU"/>
          </a:p>
        </p:txBody>
      </p:sp>
    </p:spTree>
    <p:extLst>
      <p:ext uri="{BB962C8B-B14F-4D97-AF65-F5344CB8AC3E}">
        <p14:creationId xmlns:p14="http://schemas.microsoft.com/office/powerpoint/2010/main" val="207060222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226219"/>
            <a:ext cx="8077200" cy="576263"/>
          </a:xfrm>
        </p:spPr>
        <p:txBody>
          <a:bodyPr>
            <a:normAutofit fontScale="90000"/>
          </a:bodyPr>
          <a:lstStyle/>
          <a:p>
            <a:pPr algn="ctr"/>
            <a:r>
              <a:rPr lang="en-US" dirty="0"/>
              <a:t>Information Collection Techniques</a:t>
            </a:r>
            <a:endParaRPr lang="en-US" sz="1800" b="0" dirty="0">
              <a:effectLst/>
            </a:endParaRPr>
          </a:p>
        </p:txBody>
      </p:sp>
      <p:sp>
        <p:nvSpPr>
          <p:cNvPr id="269315" name="Rectangle 3"/>
          <p:cNvSpPr>
            <a:spLocks noGrp="1" noChangeArrowheads="1"/>
          </p:cNvSpPr>
          <p:nvPr>
            <p:ph type="body" idx="1"/>
          </p:nvPr>
        </p:nvSpPr>
        <p:spPr>
          <a:xfrm>
            <a:off x="419100" y="1257301"/>
            <a:ext cx="2333625" cy="4800600"/>
          </a:xfrm>
        </p:spPr>
        <p:txBody>
          <a:bodyPr>
            <a:noAutofit/>
          </a:bodyPr>
          <a:lstStyle/>
          <a:p>
            <a:pPr marL="0" indent="0">
              <a:lnSpc>
                <a:spcPct val="120000"/>
              </a:lnSpc>
              <a:spcBef>
                <a:spcPts val="0"/>
              </a:spcBef>
              <a:buNone/>
            </a:pPr>
            <a:r>
              <a:rPr lang="en-AU" sz="2400" b="1" dirty="0"/>
              <a:t>Stages in Social Impact Assessment </a:t>
            </a:r>
          </a:p>
        </p:txBody>
      </p:sp>
      <p:sp>
        <p:nvSpPr>
          <p:cNvPr id="2" name="Slide Number Placeholder 1"/>
          <p:cNvSpPr>
            <a:spLocks noGrp="1"/>
          </p:cNvSpPr>
          <p:nvPr>
            <p:ph type="sldNum" sz="quarter" idx="12"/>
          </p:nvPr>
        </p:nvSpPr>
        <p:spPr/>
        <p:txBody>
          <a:bodyPr/>
          <a:lstStyle/>
          <a:p>
            <a:fld id="{2098FC7C-5A73-4CE4-9ED4-529E12F90497}" type="slidenum">
              <a:rPr lang="en-AU" smtClean="0"/>
              <a:t>75</a:t>
            </a:fld>
            <a:endParaRPr lang="en-AU"/>
          </a:p>
        </p:txBody>
      </p:sp>
      <p:pic>
        <p:nvPicPr>
          <p:cNvPr id="3" name="Picture 2"/>
          <p:cNvPicPr>
            <a:picLocks noChangeAspect="1"/>
          </p:cNvPicPr>
          <p:nvPr/>
        </p:nvPicPr>
        <p:blipFill>
          <a:blip r:embed="rId3"/>
          <a:stretch>
            <a:fillRect/>
          </a:stretch>
        </p:blipFill>
        <p:spPr>
          <a:xfrm>
            <a:off x="2638425" y="923926"/>
            <a:ext cx="6248400" cy="5467350"/>
          </a:xfrm>
          <a:prstGeom prst="rect">
            <a:avLst/>
          </a:prstGeom>
        </p:spPr>
      </p:pic>
    </p:spTree>
    <p:extLst>
      <p:ext uri="{BB962C8B-B14F-4D97-AF65-F5344CB8AC3E}">
        <p14:creationId xmlns:p14="http://schemas.microsoft.com/office/powerpoint/2010/main" val="270358545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909637"/>
          </a:xfrm>
        </p:spPr>
        <p:txBody>
          <a:bodyPr>
            <a:normAutofit fontScale="90000"/>
          </a:bodyPr>
          <a:lstStyle/>
          <a:p>
            <a:pPr algn="ctr"/>
            <a:r>
              <a:rPr lang="en-US" dirty="0"/>
              <a:t>Information Collection Techniques</a:t>
            </a:r>
            <a:endParaRPr lang="en-US" sz="1800" b="0" dirty="0">
              <a:effectLst/>
            </a:endParaRPr>
          </a:p>
        </p:txBody>
      </p:sp>
      <p:sp>
        <p:nvSpPr>
          <p:cNvPr id="269315" name="Rectangle 3"/>
          <p:cNvSpPr>
            <a:spLocks noGrp="1" noChangeArrowheads="1"/>
          </p:cNvSpPr>
          <p:nvPr>
            <p:ph type="body" idx="1"/>
          </p:nvPr>
        </p:nvSpPr>
        <p:spPr>
          <a:xfrm>
            <a:off x="400050" y="1209675"/>
            <a:ext cx="8210550" cy="4848226"/>
          </a:xfrm>
        </p:spPr>
        <p:txBody>
          <a:bodyPr>
            <a:noAutofit/>
          </a:bodyPr>
          <a:lstStyle/>
          <a:p>
            <a:pPr>
              <a:lnSpc>
                <a:spcPct val="120000"/>
              </a:lnSpc>
              <a:spcBef>
                <a:spcPts val="0"/>
              </a:spcBef>
            </a:pPr>
            <a:r>
              <a:rPr lang="en-AU" sz="2400" b="1" dirty="0"/>
              <a:t>Volunteer Monitoring</a:t>
            </a:r>
          </a:p>
          <a:p>
            <a:pPr lvl="1">
              <a:lnSpc>
                <a:spcPct val="100000"/>
              </a:lnSpc>
              <a:spcBef>
                <a:spcPts val="0"/>
              </a:spcBef>
            </a:pPr>
            <a:r>
              <a:rPr lang="en-AU" sz="1800" dirty="0"/>
              <a:t>Citizens participate in different activities ranging from scope definition to data collection and dissemination</a:t>
            </a:r>
          </a:p>
          <a:p>
            <a:pPr lvl="1">
              <a:lnSpc>
                <a:spcPct val="100000"/>
              </a:lnSpc>
              <a:spcBef>
                <a:spcPts val="0"/>
              </a:spcBef>
            </a:pPr>
            <a:r>
              <a:rPr lang="en-AU" sz="1800" dirty="0"/>
              <a:t>Process where concerned citizens, government agencies, industry, academia, community groups and local institutions collaborate to monitor, track and respond to issues</a:t>
            </a:r>
          </a:p>
          <a:p>
            <a:pPr lvl="1">
              <a:lnSpc>
                <a:spcPct val="100000"/>
              </a:lnSpc>
              <a:spcBef>
                <a:spcPts val="0"/>
              </a:spcBef>
            </a:pPr>
            <a:r>
              <a:rPr lang="en-AU" sz="1800" dirty="0"/>
              <a:t>Can be done electronically</a:t>
            </a:r>
          </a:p>
          <a:p>
            <a:pPr>
              <a:lnSpc>
                <a:spcPct val="120000"/>
              </a:lnSpc>
              <a:spcBef>
                <a:spcPts val="0"/>
              </a:spcBef>
            </a:pPr>
            <a:endParaRPr lang="en-US" sz="2400" dirty="0"/>
          </a:p>
        </p:txBody>
      </p:sp>
      <p:sp>
        <p:nvSpPr>
          <p:cNvPr id="2" name="Slide Number Placeholder 1"/>
          <p:cNvSpPr>
            <a:spLocks noGrp="1"/>
          </p:cNvSpPr>
          <p:nvPr>
            <p:ph type="sldNum" sz="quarter" idx="12"/>
          </p:nvPr>
        </p:nvSpPr>
        <p:spPr/>
        <p:txBody>
          <a:bodyPr/>
          <a:lstStyle/>
          <a:p>
            <a:fld id="{2098FC7C-5A73-4CE4-9ED4-529E12F90497}" type="slidenum">
              <a:rPr lang="en-AU" smtClean="0"/>
              <a:t>76</a:t>
            </a:fld>
            <a:endParaRPr lang="en-AU"/>
          </a:p>
        </p:txBody>
      </p:sp>
      <p:pic>
        <p:nvPicPr>
          <p:cNvPr id="3" name="Picture 2"/>
          <p:cNvPicPr>
            <a:picLocks noChangeAspect="1"/>
          </p:cNvPicPr>
          <p:nvPr/>
        </p:nvPicPr>
        <p:blipFill>
          <a:blip r:embed="rId3"/>
          <a:stretch>
            <a:fillRect/>
          </a:stretch>
        </p:blipFill>
        <p:spPr>
          <a:xfrm>
            <a:off x="933450" y="3465625"/>
            <a:ext cx="6996112" cy="3019023"/>
          </a:xfrm>
          <a:prstGeom prst="rect">
            <a:avLst/>
          </a:prstGeom>
        </p:spPr>
      </p:pic>
      <p:sp>
        <p:nvSpPr>
          <p:cNvPr id="4" name="Rectangle 3"/>
          <p:cNvSpPr/>
          <p:nvPr/>
        </p:nvSpPr>
        <p:spPr>
          <a:xfrm>
            <a:off x="428624" y="6484648"/>
            <a:ext cx="6257925" cy="369332"/>
          </a:xfrm>
          <a:prstGeom prst="rect">
            <a:avLst/>
          </a:prstGeom>
        </p:spPr>
        <p:txBody>
          <a:bodyPr wrap="square">
            <a:spAutoFit/>
          </a:bodyPr>
          <a:lstStyle/>
          <a:p>
            <a:pPr>
              <a:defRPr/>
            </a:pPr>
            <a:r>
              <a:rPr lang="en-AU" dirty="0"/>
              <a:t>Reference: Cristina Gouveia &amp; Alexandra Fonseca, 2008, p. 187.</a:t>
            </a:r>
            <a:endParaRPr lang="en-US" dirty="0"/>
          </a:p>
        </p:txBody>
      </p:sp>
    </p:spTree>
    <p:extLst>
      <p:ext uri="{BB962C8B-B14F-4D97-AF65-F5344CB8AC3E}">
        <p14:creationId xmlns:p14="http://schemas.microsoft.com/office/powerpoint/2010/main" val="322053726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909637"/>
          </a:xfrm>
        </p:spPr>
        <p:txBody>
          <a:bodyPr>
            <a:normAutofit/>
          </a:bodyPr>
          <a:lstStyle/>
          <a:p>
            <a:pPr algn="ctr"/>
            <a:r>
              <a:rPr lang="en-US" dirty="0"/>
              <a:t>Monitoring Framework</a:t>
            </a:r>
            <a:endParaRPr lang="en-US" sz="1800" b="0" dirty="0">
              <a:effectLst/>
            </a:endParaRPr>
          </a:p>
        </p:txBody>
      </p:sp>
      <p:sp>
        <p:nvSpPr>
          <p:cNvPr id="269315" name="Rectangle 3"/>
          <p:cNvSpPr>
            <a:spLocks noGrp="1" noChangeArrowheads="1"/>
          </p:cNvSpPr>
          <p:nvPr>
            <p:ph type="body" idx="1"/>
          </p:nvPr>
        </p:nvSpPr>
        <p:spPr>
          <a:xfrm>
            <a:off x="419100" y="1257301"/>
            <a:ext cx="8191500" cy="4800600"/>
          </a:xfrm>
        </p:spPr>
        <p:txBody>
          <a:bodyPr>
            <a:noAutofit/>
          </a:bodyPr>
          <a:lstStyle/>
          <a:p>
            <a:pPr>
              <a:lnSpc>
                <a:spcPct val="100000"/>
              </a:lnSpc>
              <a:spcBef>
                <a:spcPts val="0"/>
              </a:spcBef>
            </a:pPr>
            <a:r>
              <a:rPr lang="en-AU" sz="2400" dirty="0"/>
              <a:t>a list of identified impacts and issues </a:t>
            </a:r>
          </a:p>
          <a:p>
            <a:pPr>
              <a:lnSpc>
                <a:spcPct val="100000"/>
              </a:lnSpc>
              <a:spcBef>
                <a:spcPts val="0"/>
              </a:spcBef>
            </a:pPr>
            <a:r>
              <a:rPr lang="en-AU" sz="2400" dirty="0"/>
              <a:t>targets and outcomes sought </a:t>
            </a:r>
          </a:p>
          <a:p>
            <a:pPr>
              <a:lnSpc>
                <a:spcPct val="100000"/>
              </a:lnSpc>
              <a:spcBef>
                <a:spcPts val="0"/>
              </a:spcBef>
            </a:pPr>
            <a:r>
              <a:rPr lang="en-AU" sz="2400" dirty="0"/>
              <a:t>an explanation of how management of the impact will be monitored</a:t>
            </a:r>
          </a:p>
          <a:p>
            <a:pPr lvl="1">
              <a:lnSpc>
                <a:spcPct val="100000"/>
              </a:lnSpc>
              <a:spcBef>
                <a:spcPts val="0"/>
              </a:spcBef>
            </a:pPr>
            <a:r>
              <a:rPr lang="en-AU" sz="2000" dirty="0"/>
              <a:t>for example, regular communication with state government agencies or local governments </a:t>
            </a:r>
          </a:p>
          <a:p>
            <a:pPr>
              <a:lnSpc>
                <a:spcPct val="100000"/>
              </a:lnSpc>
              <a:spcBef>
                <a:spcPts val="0"/>
              </a:spcBef>
            </a:pPr>
            <a:r>
              <a:rPr lang="en-AU" sz="2400" dirty="0"/>
              <a:t>the names of each party responsible for implementation of each monitoring strategy </a:t>
            </a:r>
          </a:p>
          <a:p>
            <a:pPr>
              <a:lnSpc>
                <a:spcPct val="100000"/>
              </a:lnSpc>
              <a:spcBef>
                <a:spcPts val="0"/>
              </a:spcBef>
            </a:pPr>
            <a:r>
              <a:rPr lang="en-AU" sz="2400" dirty="0"/>
              <a:t>timing and frequency</a:t>
            </a:r>
          </a:p>
          <a:p>
            <a:pPr lvl="1">
              <a:lnSpc>
                <a:spcPct val="100000"/>
              </a:lnSpc>
              <a:spcBef>
                <a:spcPts val="0"/>
              </a:spcBef>
            </a:pPr>
            <a:r>
              <a:rPr lang="en-AU" sz="1800" dirty="0"/>
              <a:t>documenting how often monitoring of the impact should take place for example, monthly, annually, throughout pre-construction, construction, and operations phases, life of the proje</a:t>
            </a:r>
            <a:r>
              <a:rPr lang="en-AU" sz="1600" dirty="0"/>
              <a:t>ct</a:t>
            </a:r>
          </a:p>
          <a:p>
            <a:pPr>
              <a:lnSpc>
                <a:spcPct val="100000"/>
              </a:lnSpc>
              <a:spcBef>
                <a:spcPts val="0"/>
              </a:spcBef>
            </a:pPr>
            <a:r>
              <a:rPr lang="en-AU" sz="2400" dirty="0"/>
              <a:t>performance indicators</a:t>
            </a:r>
          </a:p>
          <a:p>
            <a:pPr lvl="1">
              <a:lnSpc>
                <a:spcPct val="100000"/>
              </a:lnSpc>
              <a:spcBef>
                <a:spcPts val="0"/>
              </a:spcBef>
            </a:pPr>
            <a:r>
              <a:rPr lang="en-AU" sz="1800" dirty="0"/>
              <a:t>need to be informative, relevant, measurable, reliable, widely recognised, simple to report and easily understood. </a:t>
            </a:r>
            <a:endParaRPr lang="en-US" sz="1800" dirty="0"/>
          </a:p>
        </p:txBody>
      </p:sp>
      <p:sp>
        <p:nvSpPr>
          <p:cNvPr id="2" name="Slide Number Placeholder 1"/>
          <p:cNvSpPr>
            <a:spLocks noGrp="1"/>
          </p:cNvSpPr>
          <p:nvPr>
            <p:ph type="sldNum" sz="quarter" idx="12"/>
          </p:nvPr>
        </p:nvSpPr>
        <p:spPr/>
        <p:txBody>
          <a:bodyPr/>
          <a:lstStyle/>
          <a:p>
            <a:fld id="{2098FC7C-5A73-4CE4-9ED4-529E12F90497}" type="slidenum">
              <a:rPr lang="en-AU" smtClean="0"/>
              <a:t>77</a:t>
            </a:fld>
            <a:endParaRPr lang="en-AU"/>
          </a:p>
        </p:txBody>
      </p:sp>
      <p:sp>
        <p:nvSpPr>
          <p:cNvPr id="5" name="Rectangle 4"/>
          <p:cNvSpPr/>
          <p:nvPr/>
        </p:nvSpPr>
        <p:spPr>
          <a:xfrm>
            <a:off x="180975" y="6198256"/>
            <a:ext cx="8429625" cy="523220"/>
          </a:xfrm>
          <a:prstGeom prst="rect">
            <a:avLst/>
          </a:prstGeom>
        </p:spPr>
        <p:txBody>
          <a:bodyPr wrap="square">
            <a:spAutoFit/>
          </a:bodyPr>
          <a:lstStyle/>
          <a:p>
            <a:r>
              <a:rPr lang="en-AU" sz="1400" dirty="0"/>
              <a:t>Reference: State of Queensland, Department State Development, Infrastructure and Planning, July 2013, Social impact assessment guidelines. Page 11. </a:t>
            </a:r>
          </a:p>
        </p:txBody>
      </p:sp>
    </p:spTree>
    <p:extLst>
      <p:ext uri="{BB962C8B-B14F-4D97-AF65-F5344CB8AC3E}">
        <p14:creationId xmlns:p14="http://schemas.microsoft.com/office/powerpoint/2010/main" val="409058602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90550" y="2100263"/>
            <a:ext cx="8077200" cy="1431925"/>
          </a:xfrm>
        </p:spPr>
        <p:txBody>
          <a:bodyPr/>
          <a:lstStyle/>
          <a:p>
            <a:pPr algn="ctr"/>
            <a:r>
              <a:rPr lang="en-US" dirty="0"/>
              <a:t>‘Take nothing but pictures, </a:t>
            </a:r>
            <a:br>
              <a:rPr lang="en-US" dirty="0"/>
            </a:br>
            <a:r>
              <a:rPr lang="en-US" dirty="0"/>
              <a:t>leave nothing but footprints’</a:t>
            </a:r>
            <a:endParaRPr lang="en-US" sz="1800" b="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78</a:t>
            </a:fld>
            <a:endParaRPr lang="en-AU"/>
          </a:p>
        </p:txBody>
      </p:sp>
    </p:spTree>
    <p:extLst>
      <p:ext uri="{BB962C8B-B14F-4D97-AF65-F5344CB8AC3E}">
        <p14:creationId xmlns:p14="http://schemas.microsoft.com/office/powerpoint/2010/main" val="392573378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3179</TotalTime>
  <Words>7486</Words>
  <Application>Microsoft Office PowerPoint</Application>
  <PresentationFormat>On-screen Show (4:3)</PresentationFormat>
  <Paragraphs>1002</Paragraphs>
  <Slides>78</Slides>
  <Notes>77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78</vt:i4>
      </vt:variant>
    </vt:vector>
  </HeadingPairs>
  <TitlesOfParts>
    <vt:vector size="82" baseType="lpstr">
      <vt:lpstr>Arial</vt:lpstr>
      <vt:lpstr>Calibri</vt:lpstr>
      <vt:lpstr>Calibri Light</vt:lpstr>
      <vt:lpstr>Office Theme</vt:lpstr>
      <vt:lpstr>Sustainable  Work Practices in Open Spaces</vt:lpstr>
      <vt:lpstr>Stakeholders Responsible for Environmental and  Social Sustainability</vt:lpstr>
      <vt:lpstr>Authorities for Environmental Change in Open Spaces</vt:lpstr>
      <vt:lpstr>Legislation, Regulations &amp; Land Management</vt:lpstr>
      <vt:lpstr>Legislation, Regulations &amp; Land Management</vt:lpstr>
      <vt:lpstr>Fitness Training Services in Public Areas (Fitness Australia)</vt:lpstr>
      <vt:lpstr>Fitness Training Services in Public Areas (Fitness Australia)</vt:lpstr>
      <vt:lpstr>Risk Management</vt:lpstr>
      <vt:lpstr>Open Space Definition</vt:lpstr>
      <vt:lpstr>Open Space Definition</vt:lpstr>
      <vt:lpstr>Undeveloped Open Space Definition</vt:lpstr>
      <vt:lpstr>Public Open Spaces Networks</vt:lpstr>
      <vt:lpstr>Open Spaces</vt:lpstr>
      <vt:lpstr>Public open space  in rural areas </vt:lpstr>
      <vt:lpstr>Public Open Spaces Networks Rural Areas</vt:lpstr>
      <vt:lpstr>Open Spaces</vt:lpstr>
      <vt:lpstr>Open Spaces</vt:lpstr>
      <vt:lpstr>Open Spaces</vt:lpstr>
      <vt:lpstr>Open Spaces</vt:lpstr>
      <vt:lpstr>Open Spaces</vt:lpstr>
      <vt:lpstr>Open Spaces</vt:lpstr>
      <vt:lpstr>Open Spaces</vt:lpstr>
      <vt:lpstr>Open Spaces</vt:lpstr>
      <vt:lpstr>Open Spaces Activity Management for Different Park Types</vt:lpstr>
      <vt:lpstr>Benefits Gained Through Access to Open Spaces and Participation in Physical Activity</vt:lpstr>
      <vt:lpstr>Benefits Gained Through Access to Open Spaces and Participation in Physical Activity</vt:lpstr>
      <vt:lpstr>Benefits Gained Through Access to Open Spaces and Participation in Physical Activity</vt:lpstr>
      <vt:lpstr>Benefits Gained Through Access to Open Spaces and Participation in Physical Activity</vt:lpstr>
      <vt:lpstr>Benefits Gained Through Access to Open Spaces and Participation in Physical Activity</vt:lpstr>
      <vt:lpstr>Benefits Gained Through Access to Open Spaces and Participation in Physical Activity</vt:lpstr>
      <vt:lpstr>Benefits Gained Through Access to Open Spaces and Participation in Physical Activity</vt:lpstr>
      <vt:lpstr>Relationship between biophysical and socio‑cultural elements in an environment</vt:lpstr>
      <vt:lpstr>Relationship between biophysical and socio‑cultural elements in an environment</vt:lpstr>
      <vt:lpstr>Relationship between biophysical and socio‑cultural elements in an environment</vt:lpstr>
      <vt:lpstr>Global Environment Issues</vt:lpstr>
      <vt:lpstr>Global Environment Issues</vt:lpstr>
      <vt:lpstr>Global Environment Issues</vt:lpstr>
      <vt:lpstr>How Climate Change Will Affect the Provision and Management  of Open Spaces</vt:lpstr>
      <vt:lpstr>Global Environment Issues</vt:lpstr>
      <vt:lpstr>Global Environment Issues</vt:lpstr>
      <vt:lpstr>Global Environment Issues</vt:lpstr>
      <vt:lpstr>Global Environment Issues</vt:lpstr>
      <vt:lpstr>Global Environment Issues</vt:lpstr>
      <vt:lpstr>Common ways in which sport affects the environment</vt:lpstr>
      <vt:lpstr>Common Environmental Threats to Sports Programs</vt:lpstr>
      <vt:lpstr>Key Issues for Sport and Recreation in Implementing Sustainability</vt:lpstr>
      <vt:lpstr>Minimal Impact Techniques  and Procedures</vt:lpstr>
      <vt:lpstr>Minimal Impact Techniques  and Procedures</vt:lpstr>
      <vt:lpstr>Minimal Impact Techniques  and Procedures for …</vt:lpstr>
      <vt:lpstr>Permissible Outdoor  Fitness Training Activities</vt:lpstr>
      <vt:lpstr>Prohibited Outdoor  Fitness Training Activities</vt:lpstr>
      <vt:lpstr>Prohibited Outdoor  Fitness Training Activities</vt:lpstr>
      <vt:lpstr>Group Personal Training vs Traditional Group Exercise</vt:lpstr>
      <vt:lpstr>Group Size: Council Regulations</vt:lpstr>
      <vt:lpstr>Energy Use</vt:lpstr>
      <vt:lpstr>Interaction with Wildlife</vt:lpstr>
      <vt:lpstr>Local Customs &amp; Courtesies</vt:lpstr>
      <vt:lpstr>Noise</vt:lpstr>
      <vt:lpstr>Setting of Camps</vt:lpstr>
      <vt:lpstr>Souveniring</vt:lpstr>
      <vt:lpstr>Use of Tracks</vt:lpstr>
      <vt:lpstr>Waste Disposal</vt:lpstr>
      <vt:lpstr>Waste Disposal</vt:lpstr>
      <vt:lpstr>Waste Disposal</vt:lpstr>
      <vt:lpstr>Waste Disposal</vt:lpstr>
      <vt:lpstr>Waste Disposal</vt:lpstr>
      <vt:lpstr>Waste Disposal</vt:lpstr>
      <vt:lpstr>Waste Disposal</vt:lpstr>
      <vt:lpstr>Waste Disposal</vt:lpstr>
      <vt:lpstr>Information Collection Techniques for Monitoring Environmental and Social Impact</vt:lpstr>
      <vt:lpstr>Information Collection Techniques</vt:lpstr>
      <vt:lpstr>Information Collection Techniques</vt:lpstr>
      <vt:lpstr>Information Collection Techniques</vt:lpstr>
      <vt:lpstr>Information Collection Techniques</vt:lpstr>
      <vt:lpstr>Information Collection Techniques</vt:lpstr>
      <vt:lpstr>Information Collection Techniques</vt:lpstr>
      <vt:lpstr>Monitoring Framework</vt:lpstr>
      <vt:lpstr>‘Take nothing but pictures,  leave nothing but footprints’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Body Position / Joint Movement</dc:title>
  <dc:creator>Dion Klein</dc:creator>
  <cp:lastModifiedBy>Dr Dion</cp:lastModifiedBy>
  <cp:revision>190</cp:revision>
  <dcterms:created xsi:type="dcterms:W3CDTF">2014-04-22T05:01:36Z</dcterms:created>
  <dcterms:modified xsi:type="dcterms:W3CDTF">2016-03-28T17:18:29Z</dcterms:modified>
</cp:coreProperties>
</file>