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0" r:id="rId4"/>
    <p:sldId id="261" r:id="rId5"/>
    <p:sldId id="279" r:id="rId6"/>
    <p:sldId id="278" r:id="rId7"/>
    <p:sldId id="262" r:id="rId8"/>
    <p:sldId id="280" r:id="rId9"/>
    <p:sldId id="281" r:id="rId10"/>
    <p:sldId id="265" r:id="rId11"/>
    <p:sldId id="282" r:id="rId12"/>
    <p:sldId id="266" r:id="rId13"/>
    <p:sldId id="283" r:id="rId14"/>
    <p:sldId id="267" r:id="rId15"/>
    <p:sldId id="268" r:id="rId16"/>
    <p:sldId id="269" r:id="rId17"/>
    <p:sldId id="270" r:id="rId18"/>
    <p:sldId id="284" r:id="rId19"/>
    <p:sldId id="271" r:id="rId20"/>
    <p:sldId id="285" r:id="rId21"/>
    <p:sldId id="272" r:id="rId22"/>
    <p:sldId id="286" r:id="rId23"/>
    <p:sldId id="273" r:id="rId24"/>
    <p:sldId id="287" r:id="rId25"/>
    <p:sldId id="288" r:id="rId26"/>
    <p:sldId id="274" r:id="rId27"/>
    <p:sldId id="289" r:id="rId28"/>
    <p:sldId id="276" r:id="rId29"/>
    <p:sldId id="277" r:id="rId30"/>
    <p:sldId id="258"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24" autoAdjust="0"/>
    <p:restoredTop sz="94677"/>
  </p:normalViewPr>
  <p:slideViewPr>
    <p:cSldViewPr snapToGrid="0" snapToObjects="1">
      <p:cViewPr varScale="1">
        <p:scale>
          <a:sx n="112" d="100"/>
          <a:sy n="112" d="100"/>
        </p:scale>
        <p:origin x="89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7/25/2018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 y="87818"/>
            <a:ext cx="9143999" cy="6848487"/>
          </a:xfrm>
          <a:prstGeom prst="rect">
            <a:avLst/>
          </a:prstGeom>
        </p:spPr>
      </p:pic>
      <p:sp>
        <p:nvSpPr>
          <p:cNvPr id="2" name="TextBox 1"/>
          <p:cNvSpPr txBox="1"/>
          <p:nvPr/>
        </p:nvSpPr>
        <p:spPr>
          <a:xfrm>
            <a:off x="111095" y="2677194"/>
            <a:ext cx="7973226" cy="3170099"/>
          </a:xfrm>
          <a:prstGeom prst="rect">
            <a:avLst/>
          </a:prstGeom>
          <a:noFill/>
        </p:spPr>
        <p:txBody>
          <a:bodyPr wrap="square" rtlCol="0">
            <a:spAutoFit/>
          </a:bodyPr>
          <a:lstStyle/>
          <a:p>
            <a:r>
              <a:rPr lang="en-AU" sz="4000" dirty="0" smtClean="0"/>
              <a:t>CONFINED </a:t>
            </a:r>
            <a:r>
              <a:rPr lang="en-AU" sz="4000" dirty="0" smtClean="0"/>
              <a:t>SPACES</a:t>
            </a:r>
            <a:br>
              <a:rPr lang="en-AU" sz="4000" dirty="0" smtClean="0"/>
            </a:br>
            <a:r>
              <a:rPr lang="en-AU" sz="4000" dirty="0" smtClean="0"/>
              <a:t/>
            </a:r>
            <a:br>
              <a:rPr lang="en-AU" sz="4000" dirty="0" smtClean="0"/>
            </a:br>
            <a:endParaRPr lang="en-AU" sz="4000" dirty="0" smtClean="0"/>
          </a:p>
          <a:p>
            <a:endParaRPr lang="en-AU" sz="4000" dirty="0" smtClean="0"/>
          </a:p>
          <a:p>
            <a:r>
              <a:rPr lang="en-AU" sz="4000" dirty="0" smtClean="0"/>
              <a:t>Work Health and Safety Officer</a:t>
            </a:r>
            <a:endParaRPr lang="en-AU" sz="4000" dirty="0"/>
          </a:p>
        </p:txBody>
      </p:sp>
    </p:spTree>
    <p:extLst>
      <p:ext uri="{BB962C8B-B14F-4D97-AF65-F5344CB8AC3E}">
        <p14:creationId xmlns:p14="http://schemas.microsoft.com/office/powerpoint/2010/main" val="3337082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5836" y="772783"/>
            <a:ext cx="7921951" cy="4708981"/>
          </a:xfrm>
          <a:prstGeom prst="rect">
            <a:avLst/>
          </a:prstGeom>
          <a:noFill/>
        </p:spPr>
        <p:txBody>
          <a:bodyPr wrap="square" rtlCol="0">
            <a:spAutoFit/>
          </a:bodyPr>
          <a:lstStyle/>
          <a:p>
            <a:pPr algn="ctr"/>
            <a:r>
              <a:rPr lang="en-AU" sz="4000" dirty="0" smtClean="0"/>
              <a:t>Assessment Criteria</a:t>
            </a:r>
          </a:p>
          <a:p>
            <a:pPr algn="ctr"/>
            <a:endParaRPr lang="en-AU" sz="3200" dirty="0"/>
          </a:p>
          <a:p>
            <a:pPr marL="914400" lvl="1" indent="-457200">
              <a:buFont typeface="Arial" panose="020B0604020202020204" pitchFamily="34" charset="0"/>
              <a:buChar char="•"/>
              <a:defRPr/>
            </a:pPr>
            <a:r>
              <a:rPr lang="en-AU" altLang="en-US" sz="2800" dirty="0"/>
              <a:t>List at least five examples of confined spaces.</a:t>
            </a:r>
          </a:p>
          <a:p>
            <a:pPr marL="914400" lvl="1" indent="-457200">
              <a:buFont typeface="Arial" panose="020B0604020202020204" pitchFamily="34" charset="0"/>
              <a:buChar char="•"/>
              <a:defRPr/>
            </a:pPr>
            <a:r>
              <a:rPr lang="en-AU" altLang="en-US" sz="2800" dirty="0"/>
              <a:t>Describe the statutory and minimum requirements relating to confined spaces.</a:t>
            </a:r>
          </a:p>
          <a:p>
            <a:pPr marL="914400" lvl="1" indent="-457200">
              <a:buFont typeface="Arial" panose="020B0604020202020204" pitchFamily="34" charset="0"/>
              <a:buChar char="•"/>
              <a:defRPr/>
            </a:pPr>
            <a:r>
              <a:rPr lang="en-AU" altLang="en-US" sz="2800" dirty="0"/>
              <a:t>List at least three major hazards associated with working in confined spaces relating to a given workplace.</a:t>
            </a:r>
          </a:p>
          <a:p>
            <a:pPr algn="ctr"/>
            <a:endParaRPr lang="en-AU" sz="3200" dirty="0"/>
          </a:p>
        </p:txBody>
      </p:sp>
    </p:spTree>
    <p:extLst>
      <p:ext uri="{BB962C8B-B14F-4D97-AF65-F5344CB8AC3E}">
        <p14:creationId xmlns:p14="http://schemas.microsoft.com/office/powerpoint/2010/main" val="14824636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4010"/>
            <a:ext cx="8229600" cy="1143000"/>
          </a:xfrm>
        </p:spPr>
        <p:txBody>
          <a:bodyPr>
            <a:normAutofit/>
          </a:bodyPr>
          <a:lstStyle/>
          <a:p>
            <a:r>
              <a:rPr lang="en-AU" sz="4000" dirty="0" smtClean="0"/>
              <a:t>What is a confined space?</a:t>
            </a:r>
            <a:endParaRPr lang="en-AU" sz="4000" dirty="0"/>
          </a:p>
        </p:txBody>
      </p:sp>
      <p:sp>
        <p:nvSpPr>
          <p:cNvPr id="4" name="TextBox 3"/>
          <p:cNvSpPr txBox="1"/>
          <p:nvPr/>
        </p:nvSpPr>
        <p:spPr>
          <a:xfrm>
            <a:off x="213645" y="5101840"/>
            <a:ext cx="8930355" cy="923330"/>
          </a:xfrm>
          <a:prstGeom prst="rect">
            <a:avLst/>
          </a:prstGeom>
          <a:noFill/>
        </p:spPr>
        <p:txBody>
          <a:bodyPr wrap="square" rtlCol="0">
            <a:spAutoFit/>
          </a:bodyPr>
          <a:lstStyle/>
          <a:p>
            <a:r>
              <a:rPr lang="en-AU" dirty="0"/>
              <a:t>Examples of confined spaces that may be found on a construction site include some types of excavations or trenches, drainage or sewerage pipes, and crawl spaces.</a:t>
            </a:r>
          </a:p>
          <a:p>
            <a:endParaRPr lang="en-AU" dirty="0"/>
          </a:p>
        </p:txBody>
      </p:sp>
      <p:pic>
        <p:nvPicPr>
          <p:cNvPr id="6" name="Picture 5"/>
          <p:cNvPicPr>
            <a:picLocks noChangeAspect="1"/>
          </p:cNvPicPr>
          <p:nvPr/>
        </p:nvPicPr>
        <p:blipFill>
          <a:blip r:embed="rId2"/>
          <a:stretch>
            <a:fillRect/>
          </a:stretch>
        </p:blipFill>
        <p:spPr>
          <a:xfrm>
            <a:off x="213645" y="1716591"/>
            <a:ext cx="8704758" cy="2804597"/>
          </a:xfrm>
          <a:prstGeom prst="rect">
            <a:avLst/>
          </a:prstGeom>
        </p:spPr>
      </p:pic>
    </p:spTree>
    <p:extLst>
      <p:ext uri="{BB962C8B-B14F-4D97-AF65-F5344CB8AC3E}">
        <p14:creationId xmlns:p14="http://schemas.microsoft.com/office/powerpoint/2010/main" val="180664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What is NOT a confined space?</a:t>
            </a:r>
            <a:endParaRPr lang="en-AU" sz="4000" dirty="0"/>
          </a:p>
        </p:txBody>
      </p:sp>
      <p:sp>
        <p:nvSpPr>
          <p:cNvPr id="3" name="Content Placeholder 2"/>
          <p:cNvSpPr>
            <a:spLocks noGrp="1"/>
          </p:cNvSpPr>
          <p:nvPr>
            <p:ph idx="1"/>
          </p:nvPr>
        </p:nvSpPr>
        <p:spPr>
          <a:xfrm>
            <a:off x="376015" y="1486968"/>
            <a:ext cx="8605615" cy="5289846"/>
          </a:xfrm>
        </p:spPr>
        <p:txBody>
          <a:bodyPr>
            <a:normAutofit fontScale="85000" lnSpcReduction="20000"/>
          </a:bodyPr>
          <a:lstStyle/>
          <a:p>
            <a:pPr marL="0" indent="0">
              <a:buNone/>
            </a:pPr>
            <a:r>
              <a:rPr lang="en-AU" sz="3100" b="1" dirty="0" smtClean="0">
                <a:latin typeface="Arial" panose="020B0604020202020204" pitchFamily="34" charset="0"/>
                <a:cs typeface="Arial" panose="020B0604020202020204" pitchFamily="34" charset="0"/>
              </a:rPr>
              <a:t>What </a:t>
            </a:r>
            <a:r>
              <a:rPr lang="en-AU" sz="3100" b="1" dirty="0">
                <a:latin typeface="Arial" panose="020B0604020202020204" pitchFamily="34" charset="0"/>
                <a:cs typeface="Arial" panose="020B0604020202020204" pitchFamily="34" charset="0"/>
              </a:rPr>
              <a:t>is not a confined space for the purposes of the WHS Regulation? </a:t>
            </a:r>
            <a:endParaRPr lang="en-AU" sz="3100" dirty="0">
              <a:latin typeface="Arial" panose="020B0604020202020204" pitchFamily="34" charset="0"/>
              <a:cs typeface="Arial" panose="020B0604020202020204" pitchFamily="34" charset="0"/>
            </a:endParaRPr>
          </a:p>
          <a:p>
            <a:pPr marL="0" indent="0">
              <a:buNone/>
            </a:pPr>
            <a:r>
              <a:rPr lang="en-AU" sz="3100" dirty="0">
                <a:latin typeface="Arial" panose="020B0604020202020204" pitchFamily="34" charset="0"/>
                <a:cs typeface="Arial" panose="020B0604020202020204" pitchFamily="34" charset="0"/>
              </a:rPr>
              <a:t>A confined space does not include a mine shaft or the workings of a mine. </a:t>
            </a:r>
            <a:endParaRPr lang="en-AU" sz="3100" dirty="0" smtClean="0">
              <a:latin typeface="Arial" panose="020B0604020202020204" pitchFamily="34" charset="0"/>
              <a:cs typeface="Arial" panose="020B0604020202020204" pitchFamily="34" charset="0"/>
            </a:endParaRPr>
          </a:p>
          <a:p>
            <a:pPr marL="0" indent="0">
              <a:buNone/>
            </a:pPr>
            <a:endParaRPr lang="en-AU" sz="3100" dirty="0">
              <a:latin typeface="Arial" panose="020B0604020202020204" pitchFamily="34" charset="0"/>
              <a:cs typeface="Arial" panose="020B0604020202020204" pitchFamily="34" charset="0"/>
            </a:endParaRPr>
          </a:p>
          <a:p>
            <a:pPr marL="0" indent="0">
              <a:buNone/>
            </a:pPr>
            <a:r>
              <a:rPr lang="en-AU" sz="3100" dirty="0">
                <a:latin typeface="Arial" panose="020B0604020202020204" pitchFamily="34" charset="0"/>
                <a:cs typeface="Arial" panose="020B0604020202020204" pitchFamily="34" charset="0"/>
              </a:rPr>
              <a:t>The following kinds of workplaces are also generally not confined spaces for the purposes of the WHS Regulation: </a:t>
            </a:r>
          </a:p>
          <a:p>
            <a:r>
              <a:rPr lang="en-AU" sz="3100" dirty="0" smtClean="0">
                <a:latin typeface="Arial" panose="020B0604020202020204" pitchFamily="34" charset="0"/>
                <a:cs typeface="Arial" panose="020B0604020202020204" pitchFamily="34" charset="0"/>
              </a:rPr>
              <a:t>places </a:t>
            </a:r>
            <a:r>
              <a:rPr lang="en-AU" sz="3100" dirty="0">
                <a:latin typeface="Arial" panose="020B0604020202020204" pitchFamily="34" charset="0"/>
                <a:cs typeface="Arial" panose="020B0604020202020204" pitchFamily="34" charset="0"/>
              </a:rPr>
              <a:t>that are intended for human occupancy and have adequate ventilation, lighting and safe means of entry and exit, such as offices and workshops </a:t>
            </a:r>
          </a:p>
          <a:p>
            <a:r>
              <a:rPr lang="en-AU" sz="3100" dirty="0" smtClean="0">
                <a:latin typeface="Arial" panose="020B0604020202020204" pitchFamily="34" charset="0"/>
                <a:cs typeface="Arial" panose="020B0604020202020204" pitchFamily="34" charset="0"/>
              </a:rPr>
              <a:t>some </a:t>
            </a:r>
            <a:r>
              <a:rPr lang="en-AU" sz="3100" dirty="0">
                <a:latin typeface="Arial" panose="020B0604020202020204" pitchFamily="34" charset="0"/>
                <a:cs typeface="Arial" panose="020B0604020202020204" pitchFamily="34" charset="0"/>
              </a:rPr>
              <a:t>enclosed or partially enclosed spaces that at particular times have harmful airborne contaminants but are designed for a person to occupy (e.g. abrasive blasting or spray painting booths) </a:t>
            </a:r>
          </a:p>
          <a:p>
            <a:pPr marL="0" indent="0">
              <a:buNone/>
            </a:pPr>
            <a:endParaRPr lang="en-AU" dirty="0"/>
          </a:p>
        </p:txBody>
      </p:sp>
    </p:spTree>
    <p:extLst>
      <p:ext uri="{BB962C8B-B14F-4D97-AF65-F5344CB8AC3E}">
        <p14:creationId xmlns:p14="http://schemas.microsoft.com/office/powerpoint/2010/main" val="24429720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What is NOT a confined space?</a:t>
            </a:r>
            <a:endParaRPr lang="en-AU" sz="4000" dirty="0"/>
          </a:p>
        </p:txBody>
      </p:sp>
      <p:sp>
        <p:nvSpPr>
          <p:cNvPr id="3" name="Content Placeholder 2"/>
          <p:cNvSpPr>
            <a:spLocks noGrp="1"/>
          </p:cNvSpPr>
          <p:nvPr>
            <p:ph idx="1"/>
          </p:nvPr>
        </p:nvSpPr>
        <p:spPr>
          <a:xfrm>
            <a:off x="376015" y="1486968"/>
            <a:ext cx="8605615" cy="4349810"/>
          </a:xfrm>
        </p:spPr>
        <p:txBody>
          <a:bodyPr>
            <a:normAutofit fontScale="77500" lnSpcReduction="20000"/>
          </a:bodyPr>
          <a:lstStyle/>
          <a:p>
            <a:pPr marL="0" indent="0">
              <a:buNone/>
            </a:pPr>
            <a:r>
              <a:rPr lang="en-AU" sz="3100" b="1" dirty="0" smtClean="0">
                <a:latin typeface="Arial" panose="020B0604020202020204" pitchFamily="34" charset="0"/>
                <a:cs typeface="Arial" panose="020B0604020202020204" pitchFamily="34" charset="0"/>
              </a:rPr>
              <a:t>What </a:t>
            </a:r>
            <a:r>
              <a:rPr lang="en-AU" sz="3100" b="1" dirty="0">
                <a:latin typeface="Arial" panose="020B0604020202020204" pitchFamily="34" charset="0"/>
                <a:cs typeface="Arial" panose="020B0604020202020204" pitchFamily="34" charset="0"/>
              </a:rPr>
              <a:t>is not a confined space for the purposes of the WHS Regulation? </a:t>
            </a:r>
            <a:endParaRPr lang="en-AU" dirty="0"/>
          </a:p>
          <a:p>
            <a:r>
              <a:rPr lang="en-AU" dirty="0"/>
              <a:t>enclosed or partially enclosed spaces that are designed to be occasionally occupied by a person if the space has a readily and conveniently accessible means of entry and exit via a doorway at ground level, for example: </a:t>
            </a:r>
          </a:p>
          <a:p>
            <a:pPr marL="0" indent="0">
              <a:buNone/>
            </a:pPr>
            <a:r>
              <a:rPr lang="en-AU" dirty="0" smtClean="0"/>
              <a:t>	- 	a </a:t>
            </a:r>
            <a:r>
              <a:rPr lang="en-AU" dirty="0"/>
              <a:t>cool store accessed by a LPG forklift to move </a:t>
            </a:r>
            <a:r>
              <a:rPr lang="en-AU" dirty="0" smtClean="0"/>
              <a:t>				stock </a:t>
            </a:r>
            <a:r>
              <a:rPr lang="en-AU" dirty="0"/>
              <a:t>– </a:t>
            </a:r>
            <a:r>
              <a:rPr lang="en-AU" dirty="0" smtClean="0"/>
              <a:t>although </a:t>
            </a:r>
            <a:r>
              <a:rPr lang="en-AU" dirty="0"/>
              <a:t>the use of a LPG forklift in a </a:t>
            </a:r>
            <a:r>
              <a:rPr lang="en-AU" dirty="0" smtClean="0"/>
              <a:t>cool 			store </a:t>
            </a:r>
            <a:r>
              <a:rPr lang="en-AU" dirty="0"/>
              <a:t>can be </a:t>
            </a:r>
            <a:r>
              <a:rPr lang="en-AU" dirty="0" smtClean="0"/>
              <a:t>hazardous</a:t>
            </a:r>
            <a:r>
              <a:rPr lang="en-AU" dirty="0"/>
              <a:t>, the door at ground </a:t>
            </a:r>
            <a:r>
              <a:rPr lang="en-AU" dirty="0" smtClean="0"/>
              <a:t>level 			means </a:t>
            </a:r>
            <a:r>
              <a:rPr lang="en-AU" dirty="0"/>
              <a:t>that once the </a:t>
            </a:r>
            <a:r>
              <a:rPr lang="en-AU" dirty="0" smtClean="0"/>
              <a:t>alarm </a:t>
            </a:r>
            <a:r>
              <a:rPr lang="en-AU" dirty="0"/>
              <a:t>is raised, </a:t>
            </a:r>
            <a:r>
              <a:rPr lang="en-AU" dirty="0" smtClean="0"/>
              <a:t>escape and 			rescue </a:t>
            </a:r>
            <a:r>
              <a:rPr lang="en-AU" dirty="0"/>
              <a:t>can happen quickly </a:t>
            </a:r>
          </a:p>
          <a:p>
            <a:pPr marL="0" indent="0">
              <a:buNone/>
            </a:pPr>
            <a:r>
              <a:rPr lang="en-AU" dirty="0" smtClean="0"/>
              <a:t>	- 	a </a:t>
            </a:r>
            <a:r>
              <a:rPr lang="en-AU" dirty="0"/>
              <a:t>fumigated shipping container with a large </a:t>
            </a:r>
            <a:r>
              <a:rPr lang="en-AU" dirty="0" smtClean="0"/>
              <a:t>ground 			level </a:t>
            </a:r>
            <a:r>
              <a:rPr lang="en-AU" dirty="0"/>
              <a:t>opening will facilitate easy escape </a:t>
            </a:r>
            <a:r>
              <a:rPr lang="en-AU" dirty="0" smtClean="0"/>
              <a:t>and rescue</a:t>
            </a:r>
            <a:r>
              <a:rPr lang="en-AU" dirty="0"/>
              <a:t>. </a:t>
            </a:r>
          </a:p>
          <a:p>
            <a:pPr marL="0" indent="0">
              <a:buNone/>
            </a:pPr>
            <a:endParaRPr lang="en-AU" dirty="0"/>
          </a:p>
        </p:txBody>
      </p:sp>
      <p:sp>
        <p:nvSpPr>
          <p:cNvPr id="5" name="TextBox 4"/>
          <p:cNvSpPr txBox="1"/>
          <p:nvPr/>
        </p:nvSpPr>
        <p:spPr>
          <a:xfrm>
            <a:off x="457200" y="5947873"/>
            <a:ext cx="8447518" cy="830997"/>
          </a:xfrm>
          <a:prstGeom prst="rect">
            <a:avLst/>
          </a:prstGeom>
          <a:noFill/>
        </p:spPr>
        <p:txBody>
          <a:bodyPr wrap="square" rtlCol="0">
            <a:spAutoFit/>
          </a:bodyPr>
          <a:lstStyle/>
          <a:p>
            <a:r>
              <a:rPr lang="en-AU" sz="1600" dirty="0"/>
              <a:t>Trenches are not considered confined spaces based on the risk of structural collapse alone, but will be confined spaces if they potentially contain concentrations of airborne contaminants that may cause impairment, loss of consciousness or asphyxiation. </a:t>
            </a:r>
            <a:endParaRPr lang="en-AU" sz="1600" dirty="0"/>
          </a:p>
        </p:txBody>
      </p:sp>
    </p:spTree>
    <p:extLst>
      <p:ext uri="{BB962C8B-B14F-4D97-AF65-F5344CB8AC3E}">
        <p14:creationId xmlns:p14="http://schemas.microsoft.com/office/powerpoint/2010/main" val="34269435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Designers, manufacturers and suppliers of plant or structures</a:t>
            </a:r>
          </a:p>
          <a:p>
            <a:r>
              <a:rPr lang="en-AU" dirty="0" smtClean="0"/>
              <a:t>Officers</a:t>
            </a:r>
          </a:p>
          <a:p>
            <a:r>
              <a:rPr lang="en-AU" dirty="0" smtClean="0"/>
              <a:t>Workers</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92538" y="3221781"/>
            <a:ext cx="4119073" cy="3086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693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6379"/>
            <a:ext cx="8229600" cy="1143000"/>
          </a:xfrm>
        </p:spPr>
        <p:txBody>
          <a:bodyPr>
            <a:noAutofit/>
          </a:bodyPr>
          <a:lstStyle/>
          <a:p>
            <a:r>
              <a:rPr lang="en-AU" sz="4000" dirty="0" smtClean="0"/>
              <a:t>What is required in managing risks?</a:t>
            </a:r>
            <a:endParaRPr lang="en-AU" sz="4000" dirty="0"/>
          </a:p>
        </p:txBody>
      </p:sp>
      <p:sp>
        <p:nvSpPr>
          <p:cNvPr id="3" name="Content Placeholder 2"/>
          <p:cNvSpPr>
            <a:spLocks noGrp="1"/>
          </p:cNvSpPr>
          <p:nvPr>
            <p:ph idx="1"/>
          </p:nvPr>
        </p:nvSpPr>
        <p:spPr>
          <a:xfrm>
            <a:off x="299103" y="1859881"/>
            <a:ext cx="8631252" cy="4848567"/>
          </a:xfrm>
        </p:spPr>
        <p:txBody>
          <a:bodyPr>
            <a:normAutofit fontScale="85000" lnSpcReduction="10000"/>
          </a:bodyPr>
          <a:lstStyle/>
          <a:p>
            <a:pPr marL="0" indent="0">
              <a:buNone/>
              <a:defRPr/>
            </a:pPr>
            <a:r>
              <a:rPr lang="en-AU" sz="2600" dirty="0" smtClean="0">
                <a:solidFill>
                  <a:schemeClr val="accent6">
                    <a:lumMod val="75000"/>
                  </a:schemeClr>
                </a:solidFill>
              </a:rPr>
              <a:t>WHS Regulation s34-s38</a:t>
            </a:r>
            <a:r>
              <a:rPr lang="en-AU" sz="2600" dirty="0">
                <a:solidFill>
                  <a:schemeClr val="accent6">
                    <a:lumMod val="75000"/>
                  </a:schemeClr>
                </a:solidFill>
              </a:rPr>
              <a:t>: </a:t>
            </a:r>
            <a:r>
              <a:rPr lang="en-AU" sz="2600" dirty="0"/>
              <a:t>In order to manage risk under the WHS Regulation, a duty holder must:</a:t>
            </a:r>
          </a:p>
          <a:p>
            <a:pPr marL="0" indent="0">
              <a:buNone/>
              <a:defRPr/>
            </a:pPr>
            <a:endParaRPr lang="en-AU" sz="2600" dirty="0"/>
          </a:p>
          <a:p>
            <a:pPr>
              <a:defRPr/>
            </a:pPr>
            <a:r>
              <a:rPr lang="en-AU" sz="2600" dirty="0"/>
              <a:t>identify reasonably foreseeable hazards that could give rise to the risk</a:t>
            </a:r>
          </a:p>
          <a:p>
            <a:pPr>
              <a:defRPr/>
            </a:pPr>
            <a:r>
              <a:rPr lang="en-AU" sz="2600" dirty="0"/>
              <a:t>eliminate the risk so far as is reasonably practicable</a:t>
            </a:r>
          </a:p>
          <a:p>
            <a:pPr>
              <a:defRPr/>
            </a:pPr>
            <a:r>
              <a:rPr lang="en-AU" sz="2600" dirty="0"/>
              <a:t>if it is not reasonably practicable to eliminate the risk – minimise the risk so far as is reasonably practicable by implementing control measures in accordance with the hierarchy of control</a:t>
            </a:r>
          </a:p>
          <a:p>
            <a:pPr>
              <a:defRPr/>
            </a:pPr>
            <a:r>
              <a:rPr lang="en-AU" sz="2600" dirty="0"/>
              <a:t>maintain the implemented control measure so that it remains effective</a:t>
            </a:r>
          </a:p>
          <a:p>
            <a:pPr>
              <a:defRPr/>
            </a:pPr>
            <a:r>
              <a:rPr lang="en-AU" sz="2600" dirty="0"/>
              <a:t>review, and if necessary revise, risk control measures so as to maintain, so far as is reasonably practicable, a work environment that is without risks to health and safety.</a:t>
            </a:r>
          </a:p>
          <a:p>
            <a:pPr marL="0" indent="0">
              <a:buNone/>
            </a:pPr>
            <a:endParaRPr lang="en-AU" dirty="0"/>
          </a:p>
        </p:txBody>
      </p:sp>
    </p:spTree>
    <p:extLst>
      <p:ext uri="{BB962C8B-B14F-4D97-AF65-F5344CB8AC3E}">
        <p14:creationId xmlns:p14="http://schemas.microsoft.com/office/powerpoint/2010/main" val="4829934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8283"/>
            <a:ext cx="8229600" cy="1143000"/>
          </a:xfrm>
        </p:spPr>
        <p:txBody>
          <a:bodyPr>
            <a:normAutofit fontScale="90000"/>
          </a:bodyPr>
          <a:lstStyle/>
          <a:p>
            <a:r>
              <a:rPr lang="en-AU" dirty="0" smtClean="0"/>
              <a:t>How to determine whether a space is a confined space</a:t>
            </a:r>
            <a:endParaRPr lang="en-AU" dirty="0"/>
          </a:p>
        </p:txBody>
      </p:sp>
      <p:sp>
        <p:nvSpPr>
          <p:cNvPr id="3" name="Content Placeholder 2"/>
          <p:cNvSpPr>
            <a:spLocks noGrp="1"/>
          </p:cNvSpPr>
          <p:nvPr>
            <p:ph idx="1"/>
          </p:nvPr>
        </p:nvSpPr>
        <p:spPr>
          <a:xfrm>
            <a:off x="457200" y="1788208"/>
            <a:ext cx="8229600" cy="4757871"/>
          </a:xfrm>
        </p:spPr>
        <p:txBody>
          <a:bodyPr>
            <a:normAutofit fontScale="92500" lnSpcReduction="20000"/>
          </a:bodyPr>
          <a:lstStyle/>
          <a:p>
            <a:pPr marL="0" indent="0">
              <a:buNone/>
            </a:pPr>
            <a:r>
              <a:rPr lang="en-AU" dirty="0"/>
              <a:t>A confined space is determined by the structure and a specific set of circumstances. The same structure may or may not be a confined space depending on the circumstances when the space is entered. Entry to a confined space is considered to have occurred when a person’s head or upper body enters the space. </a:t>
            </a:r>
            <a:endParaRPr lang="en-AU" dirty="0" smtClean="0"/>
          </a:p>
          <a:p>
            <a:pPr marL="0" indent="0">
              <a:buNone/>
            </a:pPr>
            <a:endParaRPr lang="en-AU" dirty="0"/>
          </a:p>
          <a:p>
            <a:pPr marL="0" indent="0">
              <a:buNone/>
            </a:pPr>
            <a:r>
              <a:rPr lang="en-AU" dirty="0"/>
              <a:t>A space may become a confined space if work that is to be carried out in the space would generate harmful concentrations of airborne contaminants. </a:t>
            </a:r>
            <a:endParaRPr lang="en-AU" dirty="0"/>
          </a:p>
        </p:txBody>
      </p:sp>
    </p:spTree>
    <p:extLst>
      <p:ext uri="{BB962C8B-B14F-4D97-AF65-F5344CB8AC3E}">
        <p14:creationId xmlns:p14="http://schemas.microsoft.com/office/powerpoint/2010/main" val="544946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6236"/>
            <a:ext cx="8229600" cy="1143000"/>
          </a:xfrm>
        </p:spPr>
        <p:txBody>
          <a:bodyPr>
            <a:normAutofit fontScale="90000"/>
          </a:bodyPr>
          <a:lstStyle/>
          <a:p>
            <a:r>
              <a:rPr lang="en-AU" dirty="0" smtClean="0"/>
              <a:t>Roles of designers, manufacturers and suppliers</a:t>
            </a:r>
            <a:endParaRPr lang="en-AU" dirty="0"/>
          </a:p>
        </p:txBody>
      </p:sp>
      <p:pic>
        <p:nvPicPr>
          <p:cNvPr id="4" name="Content Placeholder 3"/>
          <p:cNvPicPr>
            <a:picLocks noGrp="1" noChangeAspect="1"/>
          </p:cNvPicPr>
          <p:nvPr>
            <p:ph idx="1"/>
          </p:nvPr>
        </p:nvPicPr>
        <p:blipFill>
          <a:blip r:embed="rId2"/>
          <a:stretch>
            <a:fillRect/>
          </a:stretch>
        </p:blipFill>
        <p:spPr>
          <a:xfrm>
            <a:off x="-1" y="2392823"/>
            <a:ext cx="9217847" cy="2465921"/>
          </a:xfrm>
          <a:prstGeom prst="rect">
            <a:avLst/>
          </a:prstGeom>
        </p:spPr>
      </p:pic>
    </p:spTree>
    <p:extLst>
      <p:ext uri="{BB962C8B-B14F-4D97-AF65-F5344CB8AC3E}">
        <p14:creationId xmlns:p14="http://schemas.microsoft.com/office/powerpoint/2010/main" val="820235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How to identify hazards</a:t>
            </a:r>
            <a:endParaRPr lang="en-AU" sz="4000" dirty="0"/>
          </a:p>
        </p:txBody>
      </p:sp>
      <p:sp>
        <p:nvSpPr>
          <p:cNvPr id="6" name="Rectangle 5"/>
          <p:cNvSpPr/>
          <p:nvPr/>
        </p:nvSpPr>
        <p:spPr>
          <a:xfrm>
            <a:off x="581114" y="1582341"/>
            <a:ext cx="7921150" cy="2554545"/>
          </a:xfrm>
          <a:prstGeom prst="rect">
            <a:avLst/>
          </a:prstGeom>
        </p:spPr>
        <p:txBody>
          <a:bodyPr wrap="square">
            <a:spAutoFit/>
          </a:bodyPr>
          <a:lstStyle/>
          <a:p>
            <a:pPr algn="just"/>
            <a:r>
              <a:rPr lang="en-AU" sz="2000" dirty="0">
                <a:solidFill>
                  <a:srgbClr val="000000"/>
                </a:solidFill>
                <a:latin typeface="Arial" panose="020B0604020202020204" pitchFamily="34" charset="0"/>
              </a:rPr>
              <a:t>Identifying hazards involves finding all of the things and situations that could potentially cause harm to people. The types of substances previously stored in a confined space (however briefly) will indicate the sorts of hazards that may be present. Substances stored in a confined space may result in a lack of oxygen, airborne contaminants or a flammable atmosphere within the confined space. Other hazards may arise from work activities, products or by-products in or around the confined space. </a:t>
            </a:r>
            <a:endParaRPr lang="en-AU" sz="2000" dirty="0"/>
          </a:p>
        </p:txBody>
      </p:sp>
      <p:pic>
        <p:nvPicPr>
          <p:cNvPr id="7" name="Picture 6"/>
          <p:cNvPicPr>
            <a:picLocks noChangeAspect="1"/>
          </p:cNvPicPr>
          <p:nvPr/>
        </p:nvPicPr>
        <p:blipFill>
          <a:blip r:embed="rId2"/>
          <a:stretch>
            <a:fillRect/>
          </a:stretch>
        </p:blipFill>
        <p:spPr>
          <a:xfrm>
            <a:off x="581114" y="4445239"/>
            <a:ext cx="8160432" cy="587135"/>
          </a:xfrm>
          <a:prstGeom prst="rect">
            <a:avLst/>
          </a:prstGeom>
        </p:spPr>
      </p:pic>
    </p:spTree>
    <p:extLst>
      <p:ext uri="{BB962C8B-B14F-4D97-AF65-F5344CB8AC3E}">
        <p14:creationId xmlns:p14="http://schemas.microsoft.com/office/powerpoint/2010/main" val="3017307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6236"/>
            <a:ext cx="8229600" cy="1143000"/>
          </a:xfrm>
        </p:spPr>
        <p:txBody>
          <a:bodyPr>
            <a:normAutofit fontScale="90000"/>
          </a:bodyPr>
          <a:lstStyle/>
          <a:p>
            <a:r>
              <a:rPr lang="en-AU" dirty="0" smtClean="0"/>
              <a:t>What hazards are associated with a confined space?</a:t>
            </a:r>
            <a:endParaRPr lang="en-AU" dirty="0"/>
          </a:p>
        </p:txBody>
      </p:sp>
      <p:sp>
        <p:nvSpPr>
          <p:cNvPr id="3" name="Content Placeholder 2"/>
          <p:cNvSpPr>
            <a:spLocks noGrp="1"/>
          </p:cNvSpPr>
          <p:nvPr>
            <p:ph idx="1"/>
          </p:nvPr>
        </p:nvSpPr>
        <p:spPr>
          <a:xfrm>
            <a:off x="337559" y="2036036"/>
            <a:ext cx="8229600" cy="4525963"/>
          </a:xfrm>
        </p:spPr>
        <p:txBody>
          <a:bodyPr/>
          <a:lstStyle/>
          <a:p>
            <a:r>
              <a:rPr lang="en-AU" dirty="0" smtClean="0"/>
              <a:t>Restricted entry or exit</a:t>
            </a:r>
          </a:p>
          <a:p>
            <a:r>
              <a:rPr lang="en-AU" dirty="0" smtClean="0"/>
              <a:t>Harmful airborne contaminants</a:t>
            </a:r>
          </a:p>
          <a:p>
            <a:r>
              <a:rPr lang="en-AU" dirty="0" smtClean="0"/>
              <a:t>Unsafe oxygen level</a:t>
            </a:r>
          </a:p>
          <a:p>
            <a:r>
              <a:rPr lang="en-AU" dirty="0" smtClean="0"/>
              <a:t>Fire and explosion </a:t>
            </a:r>
          </a:p>
          <a:p>
            <a:r>
              <a:rPr lang="en-AU" dirty="0" smtClean="0"/>
              <a:t>Engulfment</a:t>
            </a:r>
          </a:p>
          <a:p>
            <a:endParaRPr lang="en-AU" dirty="0"/>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r="9502" b="9541"/>
          <a:stretch>
            <a:fillRect/>
          </a:stretch>
        </p:blipFill>
        <p:spPr bwMode="auto">
          <a:xfrm>
            <a:off x="5221021" y="3258084"/>
            <a:ext cx="3209946" cy="312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stretch>
            <a:fillRect/>
          </a:stretch>
        </p:blipFill>
        <p:spPr>
          <a:xfrm>
            <a:off x="5391936" y="6379546"/>
            <a:ext cx="3462842" cy="239175"/>
          </a:xfrm>
          <a:prstGeom prst="rect">
            <a:avLst/>
          </a:prstGeom>
        </p:spPr>
      </p:pic>
    </p:spTree>
    <p:extLst>
      <p:ext uri="{BB962C8B-B14F-4D97-AF65-F5344CB8AC3E}">
        <p14:creationId xmlns:p14="http://schemas.microsoft.com/office/powerpoint/2010/main" val="840494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5464"/>
            <a:ext cx="8229600" cy="1143000"/>
          </a:xfrm>
        </p:spPr>
        <p:txBody>
          <a:bodyPr>
            <a:normAutofit/>
          </a:bodyPr>
          <a:lstStyle/>
          <a:p>
            <a:r>
              <a:rPr lang="en-AU" sz="4000" dirty="0" smtClean="0"/>
              <a:t>Harmful airborne contaminants</a:t>
            </a:r>
            <a:endParaRPr lang="en-AU" sz="4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398192" y="1386556"/>
            <a:ext cx="6347616" cy="452596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6920" y="5778500"/>
            <a:ext cx="6338888"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90768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Other hazards</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a:t> </a:t>
            </a:r>
            <a:endParaRPr lang="en-AU" dirty="0"/>
          </a:p>
          <a:p>
            <a:pPr lvl="0"/>
            <a:r>
              <a:rPr lang="en-US" dirty="0"/>
              <a:t>Uncontrolled introduction of substances</a:t>
            </a:r>
            <a:endParaRPr lang="en-AU" dirty="0"/>
          </a:p>
          <a:p>
            <a:pPr lvl="0"/>
            <a:r>
              <a:rPr lang="en-US" dirty="0"/>
              <a:t>Biological hazards</a:t>
            </a:r>
            <a:endParaRPr lang="en-AU" dirty="0"/>
          </a:p>
          <a:p>
            <a:pPr lvl="0"/>
            <a:r>
              <a:rPr lang="en-US" dirty="0"/>
              <a:t>Mechanical hazards</a:t>
            </a:r>
            <a:endParaRPr lang="en-AU" dirty="0"/>
          </a:p>
          <a:p>
            <a:pPr lvl="0"/>
            <a:r>
              <a:rPr lang="en-US" dirty="0"/>
              <a:t>Electrical hazards</a:t>
            </a:r>
            <a:endParaRPr lang="en-AU" dirty="0"/>
          </a:p>
          <a:p>
            <a:pPr lvl="0"/>
            <a:r>
              <a:rPr lang="en-US" dirty="0"/>
              <a:t>Skin contact with hazardous substances</a:t>
            </a:r>
            <a:endParaRPr lang="en-AU" dirty="0"/>
          </a:p>
          <a:p>
            <a:pPr lvl="0"/>
            <a:r>
              <a:rPr lang="en-US" dirty="0"/>
              <a:t>Noise</a:t>
            </a:r>
            <a:endParaRPr lang="en-AU" dirty="0"/>
          </a:p>
          <a:p>
            <a:pPr lvl="0"/>
            <a:r>
              <a:rPr lang="en-US" dirty="0"/>
              <a:t>Manual tasks</a:t>
            </a:r>
            <a:endParaRPr lang="en-AU" dirty="0"/>
          </a:p>
          <a:p>
            <a:pPr lvl="0"/>
            <a:r>
              <a:rPr lang="en-US" dirty="0"/>
              <a:t>Radiation</a:t>
            </a:r>
            <a:endParaRPr lang="en-AU" dirty="0"/>
          </a:p>
          <a:p>
            <a:pPr lvl="0"/>
            <a:r>
              <a:rPr lang="en-US" dirty="0"/>
              <a:t>Environmental hazards</a:t>
            </a:r>
            <a:endParaRPr lang="en-AU" dirty="0"/>
          </a:p>
          <a:p>
            <a:pPr lvl="0"/>
            <a:r>
              <a:rPr lang="en-US" dirty="0"/>
              <a:t>Hazards outside the confined space </a:t>
            </a:r>
            <a:endParaRPr lang="en-AU" dirty="0"/>
          </a:p>
          <a:p>
            <a:pPr lvl="0"/>
            <a:r>
              <a:rPr lang="en-US" dirty="0"/>
              <a:t>Additional physiological and psychological demands</a:t>
            </a:r>
            <a:endParaRPr lang="en-AU" dirty="0"/>
          </a:p>
          <a:p>
            <a:endParaRPr lang="en-AU" dirty="0"/>
          </a:p>
        </p:txBody>
      </p:sp>
    </p:spTree>
    <p:extLst>
      <p:ext uri="{BB962C8B-B14F-4D97-AF65-F5344CB8AC3E}">
        <p14:creationId xmlns:p14="http://schemas.microsoft.com/office/powerpoint/2010/main" val="4012182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How to assess risks</a:t>
            </a:r>
            <a:endParaRPr lang="en-AU" sz="4000" dirty="0"/>
          </a:p>
        </p:txBody>
      </p:sp>
      <p:pic>
        <p:nvPicPr>
          <p:cNvPr id="4" name="Content Placeholder 3"/>
          <p:cNvPicPr>
            <a:picLocks noGrp="1" noChangeAspect="1"/>
          </p:cNvPicPr>
          <p:nvPr>
            <p:ph idx="1"/>
          </p:nvPr>
        </p:nvPicPr>
        <p:blipFill>
          <a:blip r:embed="rId2"/>
          <a:stretch>
            <a:fillRect/>
          </a:stretch>
        </p:blipFill>
        <p:spPr>
          <a:xfrm>
            <a:off x="94446" y="2170633"/>
            <a:ext cx="8955108" cy="2008848"/>
          </a:xfrm>
          <a:prstGeom prst="rect">
            <a:avLst/>
          </a:prstGeom>
        </p:spPr>
      </p:pic>
    </p:spTree>
    <p:extLst>
      <p:ext uri="{BB962C8B-B14F-4D97-AF65-F5344CB8AC3E}">
        <p14:creationId xmlns:p14="http://schemas.microsoft.com/office/powerpoint/2010/main" val="28636177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Atmospheric testing and monitoring</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l="22437" r="47966" b="10184"/>
          <a:stretch>
            <a:fillRect/>
          </a:stretch>
        </p:blipFill>
        <p:spPr bwMode="auto">
          <a:xfrm>
            <a:off x="1804580" y="1177999"/>
            <a:ext cx="1943100" cy="268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95059" y="1153392"/>
            <a:ext cx="187325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stretch>
            <a:fillRect/>
          </a:stretch>
        </p:blipFill>
        <p:spPr>
          <a:xfrm>
            <a:off x="119641" y="4337525"/>
            <a:ext cx="8894386" cy="1643528"/>
          </a:xfrm>
          <a:prstGeom prst="rect">
            <a:avLst/>
          </a:prstGeom>
        </p:spPr>
      </p:pic>
    </p:spTree>
    <p:extLst>
      <p:ext uri="{BB962C8B-B14F-4D97-AF65-F5344CB8AC3E}">
        <p14:creationId xmlns:p14="http://schemas.microsoft.com/office/powerpoint/2010/main" val="26587447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9738"/>
            <a:ext cx="8229600" cy="1143000"/>
          </a:xfrm>
        </p:spPr>
        <p:txBody>
          <a:bodyPr>
            <a:normAutofit/>
          </a:bodyPr>
          <a:lstStyle/>
          <a:p>
            <a:r>
              <a:rPr lang="en-AU" sz="4000" dirty="0" smtClean="0"/>
              <a:t>How to control risks</a:t>
            </a:r>
            <a:endParaRPr lang="en-AU" sz="4000" dirty="0"/>
          </a:p>
        </p:txBody>
      </p:sp>
      <p:pic>
        <p:nvPicPr>
          <p:cNvPr id="5" name="Picture 4"/>
          <p:cNvPicPr>
            <a:picLocks noChangeAspect="1"/>
          </p:cNvPicPr>
          <p:nvPr/>
        </p:nvPicPr>
        <p:blipFill>
          <a:blip r:embed="rId2"/>
          <a:stretch>
            <a:fillRect/>
          </a:stretch>
        </p:blipFill>
        <p:spPr>
          <a:xfrm>
            <a:off x="77069" y="1863785"/>
            <a:ext cx="9066931" cy="2326547"/>
          </a:xfrm>
          <a:prstGeom prst="rect">
            <a:avLst/>
          </a:prstGeom>
        </p:spPr>
      </p:pic>
    </p:spTree>
    <p:extLst>
      <p:ext uri="{BB962C8B-B14F-4D97-AF65-F5344CB8AC3E}">
        <p14:creationId xmlns:p14="http://schemas.microsoft.com/office/powerpoint/2010/main" val="15657615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68295"/>
            <a:ext cx="8229600" cy="1143000"/>
          </a:xfrm>
        </p:spPr>
        <p:txBody>
          <a:bodyPr>
            <a:normAutofit fontScale="90000"/>
          </a:bodyPr>
          <a:lstStyle/>
          <a:p>
            <a:r>
              <a:rPr lang="en-AU" dirty="0" smtClean="0"/>
              <a:t>Eliminating the need to enter a confined space</a:t>
            </a:r>
            <a:endParaRPr lang="en-AU" dirty="0"/>
          </a:p>
        </p:txBody>
      </p:sp>
      <p:sp>
        <p:nvSpPr>
          <p:cNvPr id="3" name="Content Placeholder 2"/>
          <p:cNvSpPr>
            <a:spLocks noGrp="1"/>
          </p:cNvSpPr>
          <p:nvPr>
            <p:ph idx="1"/>
          </p:nvPr>
        </p:nvSpPr>
        <p:spPr>
          <a:xfrm>
            <a:off x="457200" y="1856574"/>
            <a:ext cx="8229600" cy="4525963"/>
          </a:xfrm>
        </p:spPr>
        <p:txBody>
          <a:bodyPr>
            <a:normAutofit fontScale="70000" lnSpcReduction="20000"/>
          </a:bodyPr>
          <a:lstStyle/>
          <a:p>
            <a:pPr marL="0" indent="0" algn="just">
              <a:buNone/>
              <a:defRPr/>
            </a:pPr>
            <a:r>
              <a:rPr lang="en-AU" dirty="0"/>
              <a:t>Risks associated with work in a confined space must be eliminated so far as is reasonably practicable, and therefore the first question is: can the work be carried out without entering the confined space</a:t>
            </a:r>
            <a:r>
              <a:rPr lang="en-AU" dirty="0" smtClean="0"/>
              <a:t>?</a:t>
            </a:r>
          </a:p>
          <a:p>
            <a:pPr marL="0" indent="0" algn="just">
              <a:buNone/>
              <a:defRPr/>
            </a:pPr>
            <a:endParaRPr lang="en-AU" dirty="0"/>
          </a:p>
          <a:p>
            <a:pPr marL="0" indent="0" algn="just">
              <a:buNone/>
              <a:defRPr/>
            </a:pPr>
            <a:r>
              <a:rPr lang="en-AU" dirty="0"/>
              <a:t>Work could be carried out from outside the confined space by:</a:t>
            </a:r>
          </a:p>
          <a:p>
            <a:pPr algn="just">
              <a:defRPr/>
            </a:pPr>
            <a:r>
              <a:rPr lang="en-AU" dirty="0"/>
              <a:t>installing fixed or temporary cleaning devices for example spray balls using high-pressure hoses inserted through an access hatch to clean the inside of a tank</a:t>
            </a:r>
          </a:p>
          <a:p>
            <a:pPr algn="just">
              <a:defRPr/>
            </a:pPr>
            <a:r>
              <a:rPr lang="en-AU" dirty="0"/>
              <a:t>using remote cameras or a mirror attached to a probe for internal inspection of vessels</a:t>
            </a:r>
          </a:p>
          <a:p>
            <a:pPr algn="just">
              <a:defRPr/>
            </a:pPr>
            <a:r>
              <a:rPr lang="en-AU" dirty="0"/>
              <a:t>using remotely operated rotating flail devices, vibrators or air </a:t>
            </a:r>
            <a:r>
              <a:rPr lang="en-AU" dirty="0" err="1"/>
              <a:t>purgers</a:t>
            </a:r>
            <a:r>
              <a:rPr lang="en-AU" dirty="0"/>
              <a:t> to clear blockages in silos</a:t>
            </a:r>
          </a:p>
          <a:p>
            <a:pPr algn="just">
              <a:defRPr/>
            </a:pPr>
            <a:r>
              <a:rPr lang="en-AU" dirty="0"/>
              <a:t>using a hook, long-handled clasp or magnet on a string to retrieve an object dropped into a confined space.</a:t>
            </a:r>
          </a:p>
          <a:p>
            <a:pPr marL="0" indent="0">
              <a:buNone/>
            </a:pPr>
            <a:endParaRPr lang="en-AU" dirty="0"/>
          </a:p>
        </p:txBody>
      </p:sp>
    </p:spTree>
    <p:extLst>
      <p:ext uri="{BB962C8B-B14F-4D97-AF65-F5344CB8AC3E}">
        <p14:creationId xmlns:p14="http://schemas.microsoft.com/office/powerpoint/2010/main" val="40194856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Minimise the risks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If entering a confined space cannot be avoided, then a safe system for working inside the space must be implemented. The identified hazards will help determine what controls are needed to minimise any risk associated with work in the confined space. Under the WHS Regulation, the following matters must be considered: </a:t>
            </a:r>
            <a:endParaRPr lang="en-AU" dirty="0" smtClean="0"/>
          </a:p>
          <a:p>
            <a:pPr marL="0" indent="0">
              <a:buNone/>
            </a:pPr>
            <a:r>
              <a:rPr lang="en-AU" dirty="0" smtClean="0"/>
              <a:t>The nature of the space</a:t>
            </a:r>
          </a:p>
          <a:p>
            <a:pPr marL="0" indent="0">
              <a:buNone/>
            </a:pPr>
            <a:r>
              <a:rPr lang="en-AU" dirty="0" smtClean="0"/>
              <a:t>The concentration of oxygen or airborne contaminants</a:t>
            </a:r>
          </a:p>
          <a:p>
            <a:pPr marL="0" indent="0">
              <a:buNone/>
            </a:pPr>
            <a:r>
              <a:rPr lang="en-AU" dirty="0" smtClean="0"/>
              <a:t>The work and work method</a:t>
            </a:r>
          </a:p>
          <a:p>
            <a:pPr marL="0" indent="0">
              <a:buNone/>
            </a:pPr>
            <a:r>
              <a:rPr lang="en-AU" dirty="0" smtClean="0"/>
              <a:t>Emergency procedures</a:t>
            </a:r>
            <a:endParaRPr lang="en-AU" dirty="0"/>
          </a:p>
        </p:txBody>
      </p:sp>
    </p:spTree>
    <p:extLst>
      <p:ext uri="{BB962C8B-B14F-4D97-AF65-F5344CB8AC3E}">
        <p14:creationId xmlns:p14="http://schemas.microsoft.com/office/powerpoint/2010/main" val="30136215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5464"/>
            <a:ext cx="8229600" cy="1143000"/>
          </a:xfrm>
        </p:spPr>
        <p:txBody>
          <a:bodyPr>
            <a:normAutofit/>
          </a:bodyPr>
          <a:lstStyle/>
          <a:p>
            <a:r>
              <a:rPr lang="en-AU" sz="4000" dirty="0" smtClean="0"/>
              <a:t>Entry Permits</a:t>
            </a:r>
            <a:endParaRPr lang="en-AU" sz="4000" dirty="0"/>
          </a:p>
        </p:txBody>
      </p:sp>
      <p:pic>
        <p:nvPicPr>
          <p:cNvPr id="4" name="Content Placeholder 3"/>
          <p:cNvPicPr>
            <a:picLocks noGrp="1" noChangeAspect="1"/>
          </p:cNvPicPr>
          <p:nvPr>
            <p:ph idx="1"/>
          </p:nvPr>
        </p:nvPicPr>
        <p:blipFill>
          <a:blip r:embed="rId2"/>
          <a:stretch>
            <a:fillRect/>
          </a:stretch>
        </p:blipFill>
        <p:spPr>
          <a:xfrm>
            <a:off x="457200" y="1531791"/>
            <a:ext cx="8229600" cy="3057135"/>
          </a:xfrm>
          <a:prstGeom prst="rect">
            <a:avLst/>
          </a:prstGeom>
        </p:spPr>
      </p:pic>
    </p:spTree>
    <p:extLst>
      <p:ext uri="{BB962C8B-B14F-4D97-AF65-F5344CB8AC3E}">
        <p14:creationId xmlns:p14="http://schemas.microsoft.com/office/powerpoint/2010/main" val="18660388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5734"/>
            <a:ext cx="8229600" cy="1143000"/>
          </a:xfrm>
        </p:spPr>
        <p:txBody>
          <a:bodyPr/>
          <a:lstStyle/>
          <a:p>
            <a:r>
              <a:rPr lang="en-AU" dirty="0" smtClean="0"/>
              <a:t>Entry Permits</a:t>
            </a:r>
            <a:endParaRPr lang="en-AU" dirty="0"/>
          </a:p>
        </p:txBody>
      </p:sp>
      <p:pic>
        <p:nvPicPr>
          <p:cNvPr id="4" name="Content Placeholder 3"/>
          <p:cNvPicPr>
            <a:picLocks noGrp="1" noChangeAspect="1"/>
          </p:cNvPicPr>
          <p:nvPr>
            <p:ph idx="1"/>
          </p:nvPr>
        </p:nvPicPr>
        <p:blipFill>
          <a:blip r:embed="rId2"/>
          <a:stretch>
            <a:fillRect/>
          </a:stretch>
        </p:blipFill>
        <p:spPr>
          <a:xfrm>
            <a:off x="1427148" y="1363218"/>
            <a:ext cx="6402186" cy="3465235"/>
          </a:xfrm>
          <a:prstGeom prst="rect">
            <a:avLst/>
          </a:prstGeom>
        </p:spPr>
      </p:pic>
      <p:pic>
        <p:nvPicPr>
          <p:cNvPr id="5" name="Picture 4"/>
          <p:cNvPicPr>
            <a:picLocks noChangeAspect="1"/>
          </p:cNvPicPr>
          <p:nvPr/>
        </p:nvPicPr>
        <p:blipFill>
          <a:blip r:embed="rId3"/>
          <a:stretch>
            <a:fillRect/>
          </a:stretch>
        </p:blipFill>
        <p:spPr>
          <a:xfrm>
            <a:off x="1427148" y="4828453"/>
            <a:ext cx="6498697" cy="1961533"/>
          </a:xfrm>
          <a:prstGeom prst="rect">
            <a:avLst/>
          </a:prstGeom>
        </p:spPr>
      </p:pic>
    </p:spTree>
    <p:extLst>
      <p:ext uri="{BB962C8B-B14F-4D97-AF65-F5344CB8AC3E}">
        <p14:creationId xmlns:p14="http://schemas.microsoft.com/office/powerpoint/2010/main" val="2341727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79918"/>
            <a:ext cx="8229600" cy="1143000"/>
          </a:xfrm>
        </p:spPr>
        <p:txBody>
          <a:bodyPr>
            <a:normAutofit/>
          </a:bodyPr>
          <a:lstStyle/>
          <a:p>
            <a:r>
              <a:rPr lang="en-AU" sz="4000" dirty="0" smtClean="0"/>
              <a:t>Isolation</a:t>
            </a:r>
            <a:endParaRPr lang="en-AU" sz="4000" dirty="0"/>
          </a:p>
        </p:txBody>
      </p:sp>
      <p:sp>
        <p:nvSpPr>
          <p:cNvPr id="3" name="Content Placeholder 2"/>
          <p:cNvSpPr>
            <a:spLocks noGrp="1"/>
          </p:cNvSpPr>
          <p:nvPr>
            <p:ph idx="1"/>
          </p:nvPr>
        </p:nvSpPr>
        <p:spPr>
          <a:xfrm>
            <a:off x="394177" y="1290191"/>
            <a:ext cx="5154332" cy="5168069"/>
          </a:xfrm>
        </p:spPr>
        <p:txBody>
          <a:bodyPr>
            <a:normAutofit fontScale="25000" lnSpcReduction="20000"/>
          </a:bodyPr>
          <a:lstStyle/>
          <a:p>
            <a:pPr marL="0" indent="0">
              <a:buNone/>
              <a:defRPr/>
            </a:pPr>
            <a:r>
              <a:rPr lang="en-AU" sz="7200" dirty="0" smtClean="0"/>
              <a:t>All </a:t>
            </a:r>
            <a:r>
              <a:rPr lang="en-AU" sz="7200" dirty="0"/>
              <a:t>potentially hazardous services must be isolated prior to any person entering the confined space.</a:t>
            </a:r>
          </a:p>
          <a:p>
            <a:pPr marL="0" indent="0">
              <a:buNone/>
              <a:defRPr/>
            </a:pPr>
            <a:r>
              <a:rPr lang="en-AU" sz="7200" dirty="0"/>
              <a:t>Isolate to prevent</a:t>
            </a:r>
            <a:r>
              <a:rPr lang="en-AU" sz="7200" dirty="0" smtClean="0"/>
              <a:t>:</a:t>
            </a:r>
          </a:p>
          <a:p>
            <a:pPr marL="0" indent="0">
              <a:buNone/>
              <a:defRPr/>
            </a:pPr>
            <a:endParaRPr lang="en-AU" sz="7200" dirty="0"/>
          </a:p>
          <a:p>
            <a:pPr>
              <a:defRPr/>
            </a:pPr>
            <a:r>
              <a:rPr lang="en-AU" sz="7200" dirty="0"/>
              <a:t>the introduction of contaminants or conditions through piping, ducts, vents, drains, conveyors, service pipes and fire protection equipment</a:t>
            </a:r>
          </a:p>
          <a:p>
            <a:pPr>
              <a:defRPr/>
            </a:pPr>
            <a:r>
              <a:rPr lang="en-AU" sz="7200" dirty="0"/>
              <a:t>the activation or energising of machinery in the confined space</a:t>
            </a:r>
          </a:p>
          <a:p>
            <a:pPr>
              <a:defRPr/>
            </a:pPr>
            <a:r>
              <a:rPr lang="en-AU" sz="7200" dirty="0"/>
              <a:t>the activation of plant or services outside the confined space that could adversely affect the space (for example heating or refrigerating methods)</a:t>
            </a:r>
          </a:p>
          <a:p>
            <a:pPr>
              <a:defRPr/>
            </a:pPr>
            <a:r>
              <a:rPr lang="en-AU" sz="7200" dirty="0"/>
              <a:t>the release of any stored or potential energy in plant</a:t>
            </a:r>
          </a:p>
          <a:p>
            <a:pPr>
              <a:defRPr/>
            </a:pPr>
            <a:r>
              <a:rPr lang="en-AU" sz="7200" dirty="0"/>
              <a:t>the inadvertent use of electrical equipment</a:t>
            </a:r>
            <a:r>
              <a:rPr lang="en-AU" sz="7200" dirty="0" smtClean="0"/>
              <a:t>.</a:t>
            </a:r>
          </a:p>
          <a:p>
            <a:pPr marL="0" indent="0">
              <a:buNone/>
              <a:defRPr/>
            </a:pPr>
            <a:endParaRPr lang="en-AU" sz="7200" dirty="0"/>
          </a:p>
          <a:p>
            <a:pPr marL="0" indent="0">
              <a:buNone/>
              <a:defRPr/>
            </a:pPr>
            <a:r>
              <a:rPr lang="en-AU" sz="7200" dirty="0"/>
              <a:t>If liquids, gases or vapours could enter the confined space the pipe work should be physically isolated.</a:t>
            </a:r>
          </a:p>
          <a:p>
            <a:endParaRPr lang="en-AU" dirty="0"/>
          </a:p>
        </p:txBody>
      </p:sp>
      <p:grpSp>
        <p:nvGrpSpPr>
          <p:cNvPr id="4" name="Group 3"/>
          <p:cNvGrpSpPr>
            <a:grpSpLocks/>
          </p:cNvGrpSpPr>
          <p:nvPr/>
        </p:nvGrpSpPr>
        <p:grpSpPr bwMode="auto">
          <a:xfrm>
            <a:off x="5763218" y="1161354"/>
            <a:ext cx="3198367" cy="1932818"/>
            <a:chOff x="3151" y="1014"/>
            <a:chExt cx="5642" cy="3061"/>
          </a:xfrm>
        </p:grpSpPr>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1" y="1014"/>
              <a:ext cx="2773" cy="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0" y="1014"/>
              <a:ext cx="2873" cy="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7958" y="2989989"/>
            <a:ext cx="2679700"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8539" y="4561243"/>
            <a:ext cx="3538537"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891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Atmosphere</a:t>
            </a:r>
            <a:endParaRPr lang="en-AU" dirty="0"/>
          </a:p>
        </p:txBody>
      </p:sp>
      <p:sp>
        <p:nvSpPr>
          <p:cNvPr id="3" name="Content Placeholder 2"/>
          <p:cNvSpPr>
            <a:spLocks noGrp="1"/>
          </p:cNvSpPr>
          <p:nvPr>
            <p:ph idx="1"/>
          </p:nvPr>
        </p:nvSpPr>
        <p:spPr>
          <a:xfrm>
            <a:off x="457200" y="1600200"/>
            <a:ext cx="8229600" cy="3869108"/>
          </a:xfrm>
        </p:spPr>
        <p:txBody>
          <a:bodyPr>
            <a:normAutofit fontScale="85000" lnSpcReduction="20000"/>
          </a:bodyPr>
          <a:lstStyle/>
          <a:p>
            <a:pPr marL="0" indent="0">
              <a:buNone/>
            </a:pPr>
            <a:r>
              <a:rPr lang="en-AU" dirty="0"/>
              <a:t>A safe atmosphere must be ensured, so far as is reasonably practicable, during work in a confined space. A safe atmosphere in a confined space is one that: </a:t>
            </a:r>
          </a:p>
          <a:p>
            <a:r>
              <a:rPr lang="en-AU" dirty="0" smtClean="0"/>
              <a:t>has </a:t>
            </a:r>
            <a:r>
              <a:rPr lang="en-AU" dirty="0"/>
              <a:t>a safe oxygen level </a:t>
            </a:r>
          </a:p>
          <a:p>
            <a:r>
              <a:rPr lang="en-AU" dirty="0" smtClean="0"/>
              <a:t>is </a:t>
            </a:r>
            <a:r>
              <a:rPr lang="en-AU" dirty="0"/>
              <a:t>free of airborne contaminants or any airborne contaminants are in concentrations below their allowable exposure standard (if any) </a:t>
            </a:r>
          </a:p>
          <a:p>
            <a:r>
              <a:rPr lang="en-AU" dirty="0" smtClean="0"/>
              <a:t>any </a:t>
            </a:r>
            <a:r>
              <a:rPr lang="en-AU" dirty="0"/>
              <a:t>flammable gas or vapour in the atmosphere is at concentrations below five per cent of its LEL. </a:t>
            </a:r>
          </a:p>
          <a:p>
            <a:pPr marL="0" indent="0">
              <a:buNone/>
            </a:pPr>
            <a:endParaRPr lang="en-AU" dirty="0"/>
          </a:p>
        </p:txBody>
      </p:sp>
    </p:spTree>
    <p:extLst>
      <p:ext uri="{BB962C8B-B14F-4D97-AF65-F5344CB8AC3E}">
        <p14:creationId xmlns:p14="http://schemas.microsoft.com/office/powerpoint/2010/main" val="559524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5029"/>
            <a:ext cx="8229600" cy="1143000"/>
          </a:xfrm>
        </p:spPr>
        <p:txBody>
          <a:bodyPr>
            <a:normAutofit fontScale="90000"/>
          </a:bodyPr>
          <a:lstStyle/>
          <a:p>
            <a:r>
              <a:rPr lang="en-AU" dirty="0" smtClean="0"/>
              <a:t>Communication and safety monitoring</a:t>
            </a:r>
            <a:endParaRPr lang="en-AU" dirty="0"/>
          </a:p>
        </p:txBody>
      </p:sp>
      <p:pic>
        <p:nvPicPr>
          <p:cNvPr id="4" name="Content Placeholder 3"/>
          <p:cNvPicPr>
            <a:picLocks noGrp="1" noChangeAspect="1"/>
          </p:cNvPicPr>
          <p:nvPr>
            <p:ph idx="1"/>
          </p:nvPr>
        </p:nvPicPr>
        <p:blipFill>
          <a:blip r:embed="rId2"/>
          <a:stretch>
            <a:fillRect/>
          </a:stretch>
        </p:blipFill>
        <p:spPr>
          <a:xfrm>
            <a:off x="284565" y="2555194"/>
            <a:ext cx="8574870" cy="1348944"/>
          </a:xfrm>
          <a:prstGeom prst="rect">
            <a:avLst/>
          </a:prstGeom>
        </p:spPr>
      </p:pic>
    </p:spTree>
    <p:extLst>
      <p:ext uri="{BB962C8B-B14F-4D97-AF65-F5344CB8AC3E}">
        <p14:creationId xmlns:p14="http://schemas.microsoft.com/office/powerpoint/2010/main" val="3152596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007837" y="2654537"/>
            <a:ext cx="3907074" cy="3461806"/>
          </a:xfrm>
          <a:prstGeom prst="rect">
            <a:avLst/>
          </a:prstGeom>
        </p:spPr>
      </p:pic>
      <p:sp>
        <p:nvSpPr>
          <p:cNvPr id="2" name="Title 1"/>
          <p:cNvSpPr>
            <a:spLocks noGrp="1"/>
          </p:cNvSpPr>
          <p:nvPr>
            <p:ph type="title"/>
          </p:nvPr>
        </p:nvSpPr>
        <p:spPr/>
        <p:txBody>
          <a:bodyPr/>
          <a:lstStyle/>
          <a:p>
            <a:r>
              <a:rPr lang="en-AU" dirty="0" smtClean="0"/>
              <a:t>Entry and exit procedures</a:t>
            </a:r>
            <a:endParaRPr lang="en-AU" dirty="0"/>
          </a:p>
        </p:txBody>
      </p:sp>
      <p:sp>
        <p:nvSpPr>
          <p:cNvPr id="3" name="Content Placeholder 2"/>
          <p:cNvSpPr>
            <a:spLocks noGrp="1"/>
          </p:cNvSpPr>
          <p:nvPr>
            <p:ph idx="1"/>
          </p:nvPr>
        </p:nvSpPr>
        <p:spPr>
          <a:xfrm>
            <a:off x="457200" y="1600200"/>
            <a:ext cx="5071929" cy="4851875"/>
          </a:xfrm>
        </p:spPr>
        <p:txBody>
          <a:bodyPr>
            <a:normAutofit fontScale="92500"/>
          </a:bodyPr>
          <a:lstStyle/>
          <a:p>
            <a:pPr marL="0" indent="0">
              <a:buNone/>
            </a:pPr>
            <a:r>
              <a:rPr lang="en-AU" dirty="0"/>
              <a:t>For the entire period the confined space entry permit is valid, procedures should be in place to indicate when any worker is in the space (e.g. by using tags, a system of signing in and out on the entry permit, or having a standby person record who is in the space). </a:t>
            </a:r>
            <a:endParaRPr lang="en-AU" dirty="0"/>
          </a:p>
        </p:txBody>
      </p:sp>
    </p:spTree>
    <p:extLst>
      <p:ext uri="{BB962C8B-B14F-4D97-AF65-F5344CB8AC3E}">
        <p14:creationId xmlns:p14="http://schemas.microsoft.com/office/powerpoint/2010/main" val="18365231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Signs and barricades</a:t>
            </a:r>
            <a:endParaRPr lang="en-AU" dirty="0"/>
          </a:p>
        </p:txBody>
      </p:sp>
      <p:sp>
        <p:nvSpPr>
          <p:cNvPr id="3" name="Content Placeholder 2"/>
          <p:cNvSpPr>
            <a:spLocks noGrp="1"/>
          </p:cNvSpPr>
          <p:nvPr>
            <p:ph idx="1"/>
          </p:nvPr>
        </p:nvSpPr>
        <p:spPr>
          <a:xfrm>
            <a:off x="457200" y="1600200"/>
            <a:ext cx="8229600" cy="4851875"/>
          </a:xfrm>
        </p:spPr>
        <p:txBody>
          <a:bodyPr>
            <a:normAutofit fontScale="70000" lnSpcReduction="20000"/>
          </a:bodyPr>
          <a:lstStyle/>
          <a:p>
            <a:pPr marL="0" indent="0">
              <a:buNone/>
            </a:pPr>
            <a:r>
              <a:rPr lang="en-AU" dirty="0"/>
              <a:t>Before any work in relation to a confined space starts, signs must be erected to prevent entry of persons not involved in the work. </a:t>
            </a:r>
            <a:endParaRPr lang="en-AU" dirty="0" smtClean="0"/>
          </a:p>
          <a:p>
            <a:pPr marL="0" indent="0">
              <a:buNone/>
            </a:pPr>
            <a:endParaRPr lang="en-AU" dirty="0"/>
          </a:p>
          <a:p>
            <a:pPr marL="0" indent="0">
              <a:buNone/>
            </a:pPr>
            <a:r>
              <a:rPr lang="en-AU" dirty="0"/>
              <a:t>Signs must warn against entry by people other than those who are listed on the confined space entry permit, and must be placed at each entrance to the confined space. Signs must be in place while the confined space is accessible, including when preparing to work in the space, during work in the space and when packing up on completion of the work. </a:t>
            </a:r>
            <a:endParaRPr lang="en-AU" dirty="0" smtClean="0"/>
          </a:p>
          <a:p>
            <a:pPr marL="0" indent="0">
              <a:buNone/>
            </a:pPr>
            <a:endParaRPr lang="en-AU" dirty="0"/>
          </a:p>
          <a:p>
            <a:pPr marL="0" indent="0">
              <a:buNone/>
            </a:pPr>
            <a:r>
              <a:rPr lang="en-AU" dirty="0"/>
              <a:t>Signposting alone should not be relied on to prevent unauthorised entry to a potential confined space. Security devices (e.g. locks and fixed barriers) should be installed. </a:t>
            </a:r>
            <a:endParaRPr lang="en-AU" dirty="0"/>
          </a:p>
        </p:txBody>
      </p:sp>
    </p:spTree>
    <p:extLst>
      <p:ext uri="{BB962C8B-B14F-4D97-AF65-F5344CB8AC3E}">
        <p14:creationId xmlns:p14="http://schemas.microsoft.com/office/powerpoint/2010/main" val="5855089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8373"/>
            <a:ext cx="8229600" cy="1143000"/>
          </a:xfrm>
        </p:spPr>
        <p:txBody>
          <a:bodyPr>
            <a:normAutofit fontScale="90000"/>
          </a:bodyPr>
          <a:lstStyle/>
          <a:p>
            <a:r>
              <a:rPr lang="en-AU" dirty="0" smtClean="0"/>
              <a:t>Information, Instruction and Training</a:t>
            </a:r>
            <a:endParaRPr lang="en-AU" dirty="0"/>
          </a:p>
        </p:txBody>
      </p:sp>
      <p:pic>
        <p:nvPicPr>
          <p:cNvPr id="5" name="Content Placeholder 4"/>
          <p:cNvPicPr>
            <a:picLocks noGrp="1" noChangeAspect="1"/>
          </p:cNvPicPr>
          <p:nvPr>
            <p:ph idx="1"/>
          </p:nvPr>
        </p:nvPicPr>
        <p:blipFill>
          <a:blip r:embed="rId2"/>
          <a:stretch>
            <a:fillRect/>
          </a:stretch>
        </p:blipFill>
        <p:spPr>
          <a:xfrm>
            <a:off x="376920" y="1834257"/>
            <a:ext cx="8229600" cy="165937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25361" y="3726515"/>
            <a:ext cx="4332717" cy="2885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728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Maintenance of control measures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Proper maintenance of control measures is an integral part of any safe system of work. Maintenance may involve visual checks, inspections, testing of equipment, preventative maintenance and remedial work. Equipment that should be regularly inspected includes: </a:t>
            </a:r>
          </a:p>
          <a:p>
            <a:r>
              <a:rPr lang="en-AU" dirty="0" smtClean="0"/>
              <a:t>atmospheric </a:t>
            </a:r>
            <a:r>
              <a:rPr lang="en-AU" dirty="0"/>
              <a:t>testing and sampling equipment </a:t>
            </a:r>
          </a:p>
          <a:p>
            <a:r>
              <a:rPr lang="en-AU" dirty="0" smtClean="0"/>
              <a:t>personal </a:t>
            </a:r>
            <a:r>
              <a:rPr lang="en-AU" dirty="0"/>
              <a:t>protective equipment including respirators </a:t>
            </a:r>
          </a:p>
          <a:p>
            <a:r>
              <a:rPr lang="en-AU" dirty="0" smtClean="0"/>
              <a:t>ventilation </a:t>
            </a:r>
            <a:r>
              <a:rPr lang="en-AU" dirty="0"/>
              <a:t>equipment </a:t>
            </a:r>
          </a:p>
          <a:p>
            <a:r>
              <a:rPr lang="en-AU" dirty="0" smtClean="0"/>
              <a:t>safety </a:t>
            </a:r>
            <a:r>
              <a:rPr lang="en-AU" dirty="0"/>
              <a:t>harness and lines </a:t>
            </a:r>
          </a:p>
          <a:p>
            <a:r>
              <a:rPr lang="en-AU" dirty="0" smtClean="0"/>
              <a:t>emergency </a:t>
            </a:r>
            <a:r>
              <a:rPr lang="en-AU" dirty="0"/>
              <a:t>rescue equipment. </a:t>
            </a:r>
          </a:p>
          <a:p>
            <a:pPr marL="0" indent="0">
              <a:buNone/>
            </a:pPr>
            <a:endParaRPr lang="en-AU" dirty="0"/>
          </a:p>
        </p:txBody>
      </p:sp>
    </p:spTree>
    <p:extLst>
      <p:ext uri="{BB962C8B-B14F-4D97-AF65-F5344CB8AC3E}">
        <p14:creationId xmlns:p14="http://schemas.microsoft.com/office/powerpoint/2010/main" val="18221618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4010"/>
            <a:ext cx="8229600" cy="1143000"/>
          </a:xfrm>
        </p:spPr>
        <p:txBody>
          <a:bodyPr/>
          <a:lstStyle/>
          <a:p>
            <a:r>
              <a:rPr lang="en-AU" dirty="0" smtClean="0"/>
              <a:t>Emergency procedures</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38963" y="1452785"/>
            <a:ext cx="5066074" cy="5288675"/>
          </a:xfrm>
        </p:spPr>
      </p:pic>
    </p:spTree>
    <p:extLst>
      <p:ext uri="{BB962C8B-B14F-4D97-AF65-F5344CB8AC3E}">
        <p14:creationId xmlns:p14="http://schemas.microsoft.com/office/powerpoint/2010/main" val="6826466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How to review and maintain control measures</a:t>
            </a:r>
            <a:endParaRPr lang="en-AU" dirty="0"/>
          </a:p>
        </p:txBody>
      </p:sp>
      <p:pic>
        <p:nvPicPr>
          <p:cNvPr id="4" name="Content Placeholder 3"/>
          <p:cNvPicPr>
            <a:picLocks noGrp="1" noChangeAspect="1"/>
          </p:cNvPicPr>
          <p:nvPr>
            <p:ph idx="1"/>
          </p:nvPr>
        </p:nvPicPr>
        <p:blipFill>
          <a:blip r:embed="rId2"/>
          <a:stretch>
            <a:fillRect/>
          </a:stretch>
        </p:blipFill>
        <p:spPr>
          <a:xfrm>
            <a:off x="457200" y="2386913"/>
            <a:ext cx="8547100" cy="1987336"/>
          </a:xfrm>
          <a:prstGeom prst="rect">
            <a:avLst/>
          </a:prstGeom>
        </p:spPr>
      </p:pic>
    </p:spTree>
    <p:extLst>
      <p:ext uri="{BB962C8B-B14F-4D97-AF65-F5344CB8AC3E}">
        <p14:creationId xmlns:p14="http://schemas.microsoft.com/office/powerpoint/2010/main" val="26048439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1771</TotalTime>
  <Words>1335</Words>
  <Application>Microsoft Office PowerPoint</Application>
  <PresentationFormat>On-screen Show (4:3)</PresentationFormat>
  <Paragraphs>117</Paragraphs>
  <Slides>30</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30</vt:i4>
      </vt:variant>
    </vt:vector>
  </HeadingPairs>
  <TitlesOfParts>
    <vt:vector size="32" baseType="lpstr">
      <vt:lpstr>Arial</vt:lpstr>
      <vt:lpstr>Office Theme</vt:lpstr>
      <vt:lpstr>PowerPoint Presentation</vt:lpstr>
      <vt:lpstr>PowerPoint Presentation</vt:lpstr>
      <vt:lpstr>What is a confined space?</vt:lpstr>
      <vt:lpstr>What is NOT a confined space?</vt:lpstr>
      <vt:lpstr>What is NOT a confined space?</vt:lpstr>
      <vt:lpstr>Duties</vt:lpstr>
      <vt:lpstr>What is required in managing risks?</vt:lpstr>
      <vt:lpstr>How to determine whether a space is a confined space</vt:lpstr>
      <vt:lpstr>Roles of designers, manufacturers and suppliers</vt:lpstr>
      <vt:lpstr>How to identify hazards</vt:lpstr>
      <vt:lpstr>What hazards are associated with a confined space?</vt:lpstr>
      <vt:lpstr>Harmful airborne contaminants</vt:lpstr>
      <vt:lpstr>Other hazards</vt:lpstr>
      <vt:lpstr>How to assess risks</vt:lpstr>
      <vt:lpstr>Atmospheric testing and monitoring</vt:lpstr>
      <vt:lpstr>How to control risks</vt:lpstr>
      <vt:lpstr>Eliminating the need to enter a confined space</vt:lpstr>
      <vt:lpstr>Minimise the risks</vt:lpstr>
      <vt:lpstr>Entry Permits</vt:lpstr>
      <vt:lpstr>Entry Permits</vt:lpstr>
      <vt:lpstr>Isolation</vt:lpstr>
      <vt:lpstr>Atmosphere</vt:lpstr>
      <vt:lpstr>Communication and safety monitoring</vt:lpstr>
      <vt:lpstr>Entry and exit procedures</vt:lpstr>
      <vt:lpstr>Signs and barricades</vt:lpstr>
      <vt:lpstr>Information, Instruction and Training</vt:lpstr>
      <vt:lpstr>Maintenance of control measures</vt:lpstr>
      <vt:lpstr>Emergency procedures</vt:lpstr>
      <vt:lpstr>How to review and maintain control measures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20</cp:revision>
  <dcterms:created xsi:type="dcterms:W3CDTF">2018-06-15T02:04:24Z</dcterms:created>
  <dcterms:modified xsi:type="dcterms:W3CDTF">2018-07-25T04:22:56Z</dcterms:modified>
</cp:coreProperties>
</file>