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sldIdLst>
    <p:sldId id="256" r:id="rId2"/>
    <p:sldId id="258" r:id="rId3"/>
    <p:sldId id="259" r:id="rId4"/>
    <p:sldId id="257" r:id="rId5"/>
    <p:sldId id="260" r:id="rId6"/>
    <p:sldId id="261" r:id="rId7"/>
    <p:sldId id="263" r:id="rId8"/>
    <p:sldId id="264" r:id="rId9"/>
    <p:sldId id="262" r:id="rId10"/>
    <p:sldId id="266" r:id="rId11"/>
    <p:sldId id="265"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1/19/2021</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19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1/19/2021</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8731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6878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8943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105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020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1811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57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9458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2935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1/19/2021</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6560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1/19/2021</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3380772099"/>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2" r:id="rId6"/>
    <p:sldLayoutId id="2147483738" r:id="rId7"/>
    <p:sldLayoutId id="2147483739" r:id="rId8"/>
    <p:sldLayoutId id="2147483740" r:id="rId9"/>
    <p:sldLayoutId id="2147483741" r:id="rId10"/>
    <p:sldLayoutId id="2147483743"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7D0C70F-595D-4899-B317-AD39CE8A4687}"/>
              </a:ext>
            </a:extLst>
          </p:cNvPr>
          <p:cNvSpPr>
            <a:spLocks noGrp="1"/>
          </p:cNvSpPr>
          <p:nvPr>
            <p:ph type="ctrTitle"/>
          </p:nvPr>
        </p:nvSpPr>
        <p:spPr>
          <a:xfrm>
            <a:off x="6194716" y="739978"/>
            <a:ext cx="5334930" cy="3004145"/>
          </a:xfrm>
        </p:spPr>
        <p:txBody>
          <a:bodyPr>
            <a:normAutofit/>
          </a:bodyPr>
          <a:lstStyle/>
          <a:p>
            <a:r>
              <a:rPr lang="en-AU" dirty="0"/>
              <a:t>Risk Management – Heat Stress</a:t>
            </a:r>
          </a:p>
        </p:txBody>
      </p:sp>
      <p:sp>
        <p:nvSpPr>
          <p:cNvPr id="3" name="Subtitle 2">
            <a:extLst>
              <a:ext uri="{FF2B5EF4-FFF2-40B4-BE49-F238E27FC236}">
                <a16:creationId xmlns:a16="http://schemas.microsoft.com/office/drawing/2014/main" id="{09BDC71A-9CF9-45D7-8EB5-78A42DF21AF7}"/>
              </a:ext>
            </a:extLst>
          </p:cNvPr>
          <p:cNvSpPr>
            <a:spLocks noGrp="1"/>
          </p:cNvSpPr>
          <p:nvPr>
            <p:ph type="subTitle" idx="1"/>
          </p:nvPr>
        </p:nvSpPr>
        <p:spPr>
          <a:xfrm>
            <a:off x="6194715" y="3836197"/>
            <a:ext cx="5334931" cy="2189214"/>
          </a:xfrm>
        </p:spPr>
        <p:txBody>
          <a:bodyPr>
            <a:normAutofit/>
          </a:bodyPr>
          <a:lstStyle/>
          <a:p>
            <a:r>
              <a:rPr lang="en-AU" dirty="0"/>
              <a:t>Hazard 1 – Heat Stress</a:t>
            </a:r>
          </a:p>
        </p:txBody>
      </p:sp>
      <p:sp>
        <p:nvSpPr>
          <p:cNvPr id="26" name="Freeform: Shape 25">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2A7816F-6AA0-4EFC-A2C1-9B992924F882}"/>
              </a:ext>
            </a:extLst>
          </p:cNvPr>
          <p:cNvPicPr>
            <a:picLocks noChangeAspect="1"/>
          </p:cNvPicPr>
          <p:nvPr/>
        </p:nvPicPr>
        <p:blipFill rotWithShape="1">
          <a:blip r:embed="rId2"/>
          <a:srcRect l="43751" r="-2" b="-2"/>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36" name="Freeform: Shape 35">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483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465DF-35AB-4A65-A240-BC83DDD04E30}"/>
              </a:ext>
            </a:extLst>
          </p:cNvPr>
          <p:cNvSpPr>
            <a:spLocks noGrp="1"/>
          </p:cNvSpPr>
          <p:nvPr>
            <p:ph type="title"/>
          </p:nvPr>
        </p:nvSpPr>
        <p:spPr/>
        <p:txBody>
          <a:bodyPr/>
          <a:lstStyle/>
          <a:p>
            <a:r>
              <a:rPr lang="en-AU" dirty="0"/>
              <a:t>Risk Management – Heat Stress</a:t>
            </a:r>
          </a:p>
        </p:txBody>
      </p:sp>
      <p:sp>
        <p:nvSpPr>
          <p:cNvPr id="3" name="Content Placeholder 2">
            <a:extLst>
              <a:ext uri="{FF2B5EF4-FFF2-40B4-BE49-F238E27FC236}">
                <a16:creationId xmlns:a16="http://schemas.microsoft.com/office/drawing/2014/main" id="{05EE16AD-6330-4A27-B4FC-A3E8579A13D2}"/>
              </a:ext>
            </a:extLst>
          </p:cNvPr>
          <p:cNvSpPr>
            <a:spLocks noGrp="1"/>
          </p:cNvSpPr>
          <p:nvPr>
            <p:ph idx="1"/>
          </p:nvPr>
        </p:nvSpPr>
        <p:spPr/>
        <p:txBody>
          <a:bodyPr/>
          <a:lstStyle/>
          <a:p>
            <a:r>
              <a:rPr lang="en-GB" dirty="0"/>
              <a:t>Heat stress management procedure has been developed to outline the proposed management processes to be implemented by CC P&amp;D to prevent heat related illness and for monitoring of heat stress conditions.</a:t>
            </a:r>
            <a:endParaRPr lang="en-AU" dirty="0"/>
          </a:p>
        </p:txBody>
      </p:sp>
    </p:spTree>
    <p:extLst>
      <p:ext uri="{BB962C8B-B14F-4D97-AF65-F5344CB8AC3E}">
        <p14:creationId xmlns:p14="http://schemas.microsoft.com/office/powerpoint/2010/main" val="1403483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DA066-D85D-4115-837F-C42900A83C45}"/>
              </a:ext>
            </a:extLst>
          </p:cNvPr>
          <p:cNvSpPr>
            <a:spLocks noGrp="1"/>
          </p:cNvSpPr>
          <p:nvPr>
            <p:ph type="title"/>
          </p:nvPr>
        </p:nvSpPr>
        <p:spPr/>
        <p:txBody>
          <a:bodyPr/>
          <a:lstStyle/>
          <a:p>
            <a:r>
              <a:rPr lang="en-AU" dirty="0"/>
              <a:t>What is Heat Stress?</a:t>
            </a:r>
          </a:p>
        </p:txBody>
      </p:sp>
      <p:sp>
        <p:nvSpPr>
          <p:cNvPr id="3" name="Content Placeholder 2">
            <a:extLst>
              <a:ext uri="{FF2B5EF4-FFF2-40B4-BE49-F238E27FC236}">
                <a16:creationId xmlns:a16="http://schemas.microsoft.com/office/drawing/2014/main" id="{03A92DB8-C34D-4959-97A0-1F3210204942}"/>
              </a:ext>
            </a:extLst>
          </p:cNvPr>
          <p:cNvSpPr>
            <a:spLocks noGrp="1"/>
          </p:cNvSpPr>
          <p:nvPr>
            <p:ph idx="1"/>
          </p:nvPr>
        </p:nvSpPr>
        <p:spPr>
          <a:xfrm>
            <a:off x="838200" y="1825624"/>
            <a:ext cx="10515600" cy="4340283"/>
          </a:xfrm>
        </p:spPr>
        <p:txBody>
          <a:bodyPr>
            <a:normAutofit fontScale="85000" lnSpcReduction="10000"/>
          </a:bodyPr>
          <a:lstStyle/>
          <a:p>
            <a:r>
              <a:rPr lang="en-GB" dirty="0"/>
              <a:t>Heat stress is the </a:t>
            </a:r>
            <a:r>
              <a:rPr lang="en-GB" i="1" dirty="0">
                <a:effectLst>
                  <a:outerShdw blurRad="38100" dist="38100" dir="2700000" algn="tl">
                    <a:srgbClr val="000000">
                      <a:alpha val="43137"/>
                    </a:srgbClr>
                  </a:outerShdw>
                </a:effectLst>
              </a:rPr>
              <a:t>total heat burden </a:t>
            </a:r>
            <a:r>
              <a:rPr lang="en-GB" dirty="0"/>
              <a:t>to which the body is subjected by both internal and external factors. </a:t>
            </a:r>
          </a:p>
          <a:p>
            <a:r>
              <a:rPr lang="en-GB" dirty="0"/>
              <a:t>Heat stress causes </a:t>
            </a:r>
            <a:r>
              <a:rPr lang="en-GB" i="1" dirty="0">
                <a:effectLst>
                  <a:outerShdw blurRad="38100" dist="38100" dir="2700000" algn="tl">
                    <a:srgbClr val="000000">
                      <a:alpha val="43137"/>
                    </a:srgbClr>
                  </a:outerShdw>
                </a:effectLst>
              </a:rPr>
              <a:t>increased blood flow </a:t>
            </a:r>
            <a:r>
              <a:rPr lang="en-GB" dirty="0"/>
              <a:t>to the skin, which allows the release of heat. Blood is diverted to the muscles when performing physical activity, resulting in a lower release of heat through the skin.  </a:t>
            </a:r>
          </a:p>
          <a:p>
            <a:r>
              <a:rPr lang="en-GB" dirty="0"/>
              <a:t>The body must balance the heat transferred into the body, heat generated in the body and heat coming out of the body. When it can’t balance heat inputs, heat stress may lead to </a:t>
            </a:r>
            <a:r>
              <a:rPr lang="en-GB" i="1" dirty="0">
                <a:effectLst>
                  <a:outerShdw blurRad="38100" dist="38100" dir="2700000" algn="tl">
                    <a:srgbClr val="000000">
                      <a:alpha val="43137"/>
                    </a:srgbClr>
                  </a:outerShdw>
                </a:effectLst>
              </a:rPr>
              <a:t>heat illness</a:t>
            </a:r>
            <a:r>
              <a:rPr lang="en-GB" dirty="0"/>
              <a:t>, a physical response designed to reduce body temperature. </a:t>
            </a:r>
          </a:p>
          <a:p>
            <a:r>
              <a:rPr lang="en-GB" dirty="0"/>
              <a:t>Heat stress may affect workers on some worksites in the summer months as well as during the conduct of heat producing activity such as welding. The effects of heat may range from </a:t>
            </a:r>
            <a:r>
              <a:rPr lang="en-GB" i="1" dirty="0">
                <a:effectLst>
                  <a:outerShdw blurRad="38100" dist="38100" dir="2700000" algn="tl">
                    <a:srgbClr val="000000">
                      <a:alpha val="43137"/>
                    </a:srgbClr>
                  </a:outerShdw>
                </a:effectLst>
              </a:rPr>
              <a:t>discomfort</a:t>
            </a:r>
            <a:r>
              <a:rPr lang="en-GB" dirty="0"/>
              <a:t> to </a:t>
            </a:r>
            <a:r>
              <a:rPr lang="en-GB" i="1" dirty="0">
                <a:effectLst>
                  <a:outerShdw blurRad="38100" dist="38100" dir="2700000" algn="tl">
                    <a:srgbClr val="000000">
                      <a:alpha val="43137"/>
                    </a:srgbClr>
                  </a:outerShdw>
                </a:effectLst>
              </a:rPr>
              <a:t>life threatening illness </a:t>
            </a:r>
            <a:r>
              <a:rPr lang="en-GB" dirty="0"/>
              <a:t>such as heat stroke.</a:t>
            </a:r>
            <a:endParaRPr lang="en-AU" dirty="0"/>
          </a:p>
        </p:txBody>
      </p:sp>
    </p:spTree>
    <p:extLst>
      <p:ext uri="{BB962C8B-B14F-4D97-AF65-F5344CB8AC3E}">
        <p14:creationId xmlns:p14="http://schemas.microsoft.com/office/powerpoint/2010/main" val="2978233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48C52-26DA-4B23-A2B3-696BB61C57CC}"/>
              </a:ext>
            </a:extLst>
          </p:cNvPr>
          <p:cNvSpPr>
            <a:spLocks noGrp="1"/>
          </p:cNvSpPr>
          <p:nvPr>
            <p:ph type="title"/>
          </p:nvPr>
        </p:nvSpPr>
        <p:spPr/>
        <p:txBody>
          <a:bodyPr/>
          <a:lstStyle/>
          <a:p>
            <a:r>
              <a:rPr lang="en-AU" dirty="0"/>
              <a:t>Roles and Responsibilities</a:t>
            </a:r>
          </a:p>
        </p:txBody>
      </p:sp>
      <p:sp>
        <p:nvSpPr>
          <p:cNvPr id="3" name="Content Placeholder 2">
            <a:extLst>
              <a:ext uri="{FF2B5EF4-FFF2-40B4-BE49-F238E27FC236}">
                <a16:creationId xmlns:a16="http://schemas.microsoft.com/office/drawing/2014/main" id="{28241BF9-821B-43A6-A75F-A4EBD8520C78}"/>
              </a:ext>
            </a:extLst>
          </p:cNvPr>
          <p:cNvSpPr>
            <a:spLocks noGrp="1"/>
          </p:cNvSpPr>
          <p:nvPr>
            <p:ph idx="1"/>
          </p:nvPr>
        </p:nvSpPr>
        <p:spPr>
          <a:xfrm>
            <a:off x="838200" y="1560352"/>
            <a:ext cx="10515600" cy="4337109"/>
          </a:xfrm>
        </p:spPr>
        <p:txBody>
          <a:bodyPr>
            <a:normAutofit fontScale="70000" lnSpcReduction="20000"/>
          </a:bodyPr>
          <a:lstStyle/>
          <a:p>
            <a:r>
              <a:rPr lang="en-GB" b="1" dirty="0"/>
              <a:t>Employer/QSE Manager</a:t>
            </a:r>
            <a:r>
              <a:rPr lang="en-GB" dirty="0"/>
              <a:t> will: </a:t>
            </a:r>
          </a:p>
          <a:p>
            <a:pPr lvl="1"/>
            <a:r>
              <a:rPr lang="en-GB" dirty="0"/>
              <a:t>Conduct risk assessments and prepare plans for heat stress management; </a:t>
            </a:r>
          </a:p>
          <a:p>
            <a:pPr lvl="1"/>
            <a:r>
              <a:rPr lang="en-GB" dirty="0"/>
              <a:t>Provide resources and tools to manage and implement the heat stress management processes. </a:t>
            </a:r>
          </a:p>
          <a:p>
            <a:pPr lvl="1"/>
            <a:r>
              <a:rPr lang="en-GB" dirty="0"/>
              <a:t>Educate and inform employees of the heat stress management procedures for each workplace/work activity. </a:t>
            </a:r>
          </a:p>
          <a:p>
            <a:pPr lvl="1"/>
            <a:endParaRPr lang="en-GB" dirty="0"/>
          </a:p>
          <a:p>
            <a:r>
              <a:rPr lang="en-GB" b="1" dirty="0"/>
              <a:t>Project Manager/ supervisor </a:t>
            </a:r>
            <a:r>
              <a:rPr lang="en-GB" dirty="0"/>
              <a:t>is responsible for: </a:t>
            </a:r>
          </a:p>
          <a:p>
            <a:pPr lvl="1"/>
            <a:r>
              <a:rPr lang="en-GB" dirty="0"/>
              <a:t>Ensuring heat stress management control measures are implemented and monitored for effectiveness: </a:t>
            </a:r>
          </a:p>
          <a:p>
            <a:pPr lvl="1"/>
            <a:r>
              <a:rPr lang="en-GB" dirty="0"/>
              <a:t>Ensure the supplied equipment and facilities are maintained and easily accessible on site where required; </a:t>
            </a:r>
          </a:p>
          <a:p>
            <a:pPr lvl="1"/>
            <a:r>
              <a:rPr lang="en-GB" dirty="0"/>
              <a:t>Ensuring workers have been advised of the heat stress management procedures for the site. </a:t>
            </a:r>
          </a:p>
          <a:p>
            <a:pPr lvl="1"/>
            <a:endParaRPr lang="en-GB" dirty="0"/>
          </a:p>
          <a:p>
            <a:r>
              <a:rPr lang="en-GB" b="1" dirty="0"/>
              <a:t>Workers</a:t>
            </a:r>
            <a:r>
              <a:rPr lang="en-GB" dirty="0"/>
              <a:t> must: </a:t>
            </a:r>
          </a:p>
          <a:p>
            <a:pPr lvl="1"/>
            <a:r>
              <a:rPr lang="en-GB" dirty="0"/>
              <a:t>Comply with the instructions given by supervisors; </a:t>
            </a:r>
          </a:p>
          <a:p>
            <a:pPr lvl="1"/>
            <a:r>
              <a:rPr lang="en-GB" dirty="0"/>
              <a:t>Not interfere with any equipment or facilities provided for heat stress management on site</a:t>
            </a:r>
            <a:endParaRPr lang="en-AU" dirty="0"/>
          </a:p>
        </p:txBody>
      </p:sp>
    </p:spTree>
    <p:extLst>
      <p:ext uri="{BB962C8B-B14F-4D97-AF65-F5344CB8AC3E}">
        <p14:creationId xmlns:p14="http://schemas.microsoft.com/office/powerpoint/2010/main" val="279891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97728-9ED8-492A-B01C-DDE3CE6A8374}"/>
              </a:ext>
            </a:extLst>
          </p:cNvPr>
          <p:cNvSpPr>
            <a:spLocks noGrp="1"/>
          </p:cNvSpPr>
          <p:nvPr>
            <p:ph type="title"/>
          </p:nvPr>
        </p:nvSpPr>
        <p:spPr/>
        <p:txBody>
          <a:bodyPr/>
          <a:lstStyle/>
          <a:p>
            <a:r>
              <a:rPr lang="en-AU" dirty="0"/>
              <a:t>Hazard Identification &amp; Assessment</a:t>
            </a:r>
          </a:p>
        </p:txBody>
      </p:sp>
      <p:sp>
        <p:nvSpPr>
          <p:cNvPr id="3" name="Content Placeholder 2">
            <a:extLst>
              <a:ext uri="{FF2B5EF4-FFF2-40B4-BE49-F238E27FC236}">
                <a16:creationId xmlns:a16="http://schemas.microsoft.com/office/drawing/2014/main" id="{9E87F423-3EBA-458C-9148-08B2575065D9}"/>
              </a:ext>
            </a:extLst>
          </p:cNvPr>
          <p:cNvSpPr>
            <a:spLocks noGrp="1"/>
          </p:cNvSpPr>
          <p:nvPr>
            <p:ph idx="1"/>
          </p:nvPr>
        </p:nvSpPr>
        <p:spPr>
          <a:xfrm>
            <a:off x="838200" y="1434517"/>
            <a:ext cx="10515600" cy="4580389"/>
          </a:xfrm>
        </p:spPr>
        <p:txBody>
          <a:bodyPr>
            <a:normAutofit fontScale="70000" lnSpcReduction="20000"/>
          </a:bodyPr>
          <a:lstStyle/>
          <a:p>
            <a:r>
              <a:rPr lang="en-GB" dirty="0"/>
              <a:t>Identifying and managing heat stress is not just about the air temperature. </a:t>
            </a:r>
          </a:p>
          <a:p>
            <a:r>
              <a:rPr lang="en-GB" dirty="0"/>
              <a:t>Assessing risk of heat related illness requires accurate identification and assessment of: </a:t>
            </a:r>
          </a:p>
          <a:p>
            <a:pPr lvl="1"/>
            <a:r>
              <a:rPr lang="en-GB" dirty="0"/>
              <a:t>Workplace conditions </a:t>
            </a:r>
          </a:p>
          <a:p>
            <a:pPr lvl="1"/>
            <a:r>
              <a:rPr lang="en-GB" dirty="0"/>
              <a:t>Job requirements </a:t>
            </a:r>
          </a:p>
          <a:p>
            <a:pPr lvl="1"/>
            <a:r>
              <a:rPr lang="en-GB" dirty="0"/>
              <a:t>Individual worker attributes. </a:t>
            </a:r>
          </a:p>
          <a:p>
            <a:r>
              <a:rPr lang="en-GB" dirty="0"/>
              <a:t>A risk assessment can be done to assess the workers risk of heat stress by taking into account the following key risk factors: </a:t>
            </a:r>
          </a:p>
          <a:p>
            <a:pPr lvl="1"/>
            <a:r>
              <a:rPr lang="en-GB" dirty="0"/>
              <a:t>Air temperature </a:t>
            </a:r>
          </a:p>
          <a:p>
            <a:pPr lvl="1"/>
            <a:r>
              <a:rPr lang="en-GB" dirty="0"/>
              <a:t>Humidity </a:t>
            </a:r>
          </a:p>
          <a:p>
            <a:pPr lvl="1"/>
            <a:r>
              <a:rPr lang="en-GB" dirty="0"/>
              <a:t>Radiant heat </a:t>
            </a:r>
          </a:p>
          <a:p>
            <a:pPr lvl="1"/>
            <a:r>
              <a:rPr lang="en-GB" dirty="0"/>
              <a:t>Air movement/ wind speed </a:t>
            </a:r>
          </a:p>
          <a:p>
            <a:pPr lvl="1"/>
            <a:r>
              <a:rPr lang="en-GB" dirty="0"/>
              <a:t>Workload (intensity/duration) </a:t>
            </a:r>
          </a:p>
          <a:p>
            <a:pPr lvl="1"/>
            <a:r>
              <a:rPr lang="en-GB" dirty="0"/>
              <a:t>Physical fitness of the worker (including acclimatisation and any pre-existing conditions such as obesity, heart/circulatory disease, skin conditions, certain medicines that can affect the body’s ability to manage heat, e.g. diuretics, antidepressants) </a:t>
            </a:r>
          </a:p>
          <a:p>
            <a:pPr lvl="1"/>
            <a:r>
              <a:rPr lang="en-GB" dirty="0"/>
              <a:t>Clothing (restricts the airflow across the skin and hinders evaporation of sweat</a:t>
            </a:r>
            <a:endParaRPr lang="en-AU" dirty="0"/>
          </a:p>
        </p:txBody>
      </p:sp>
    </p:spTree>
    <p:extLst>
      <p:ext uri="{BB962C8B-B14F-4D97-AF65-F5344CB8AC3E}">
        <p14:creationId xmlns:p14="http://schemas.microsoft.com/office/powerpoint/2010/main" val="2982374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66961-4A68-49F8-AE86-7B364E928989}"/>
              </a:ext>
            </a:extLst>
          </p:cNvPr>
          <p:cNvSpPr>
            <a:spLocks noGrp="1"/>
          </p:cNvSpPr>
          <p:nvPr>
            <p:ph type="title"/>
          </p:nvPr>
        </p:nvSpPr>
        <p:spPr/>
        <p:txBody>
          <a:bodyPr/>
          <a:lstStyle/>
          <a:p>
            <a:r>
              <a:rPr lang="en-AU" dirty="0"/>
              <a:t>Hazard Identification &amp; Assessment</a:t>
            </a:r>
          </a:p>
        </p:txBody>
      </p:sp>
      <p:sp>
        <p:nvSpPr>
          <p:cNvPr id="3" name="Content Placeholder 2">
            <a:extLst>
              <a:ext uri="{FF2B5EF4-FFF2-40B4-BE49-F238E27FC236}">
                <a16:creationId xmlns:a16="http://schemas.microsoft.com/office/drawing/2014/main" id="{CFD184EF-B90F-4EE1-BE4B-E393A9F6C939}"/>
              </a:ext>
            </a:extLst>
          </p:cNvPr>
          <p:cNvSpPr>
            <a:spLocks noGrp="1"/>
          </p:cNvSpPr>
          <p:nvPr>
            <p:ph idx="1"/>
          </p:nvPr>
        </p:nvSpPr>
        <p:spPr/>
        <p:txBody>
          <a:bodyPr>
            <a:normAutofit/>
          </a:bodyPr>
          <a:lstStyle/>
          <a:p>
            <a:r>
              <a:rPr lang="en-GB" dirty="0"/>
              <a:t>When making decisions on work activity conducted on site several factors of which temperature and humidity only form a part are to be assessed.</a:t>
            </a:r>
          </a:p>
          <a:p>
            <a:r>
              <a:rPr lang="en-GB" dirty="0"/>
              <a:t>The principle contractor on a project site may commission readings done using a </a:t>
            </a:r>
            <a:r>
              <a:rPr lang="en-GB" i="1" dirty="0">
                <a:effectLst>
                  <a:outerShdw blurRad="38100" dist="38100" dir="2700000" algn="tl">
                    <a:srgbClr val="000000">
                      <a:alpha val="43137"/>
                    </a:srgbClr>
                  </a:outerShdw>
                </a:effectLst>
              </a:rPr>
              <a:t>Wet Bulb Globe Temperature </a:t>
            </a:r>
            <a:r>
              <a:rPr lang="en-GB" dirty="0"/>
              <a:t>(WBGT).</a:t>
            </a:r>
          </a:p>
          <a:p>
            <a:pPr lvl="1"/>
            <a:r>
              <a:rPr lang="en-GB" dirty="0"/>
              <a:t>Considers air temperature, radiant heat, humidity &amp; air movement. </a:t>
            </a:r>
          </a:p>
          <a:p>
            <a:r>
              <a:rPr lang="en-GB" dirty="0"/>
              <a:t>Adjustments should be made to take into account physical workload, clothing and work organisation.</a:t>
            </a:r>
            <a:endParaRPr lang="en-AU" dirty="0"/>
          </a:p>
        </p:txBody>
      </p:sp>
    </p:spTree>
    <p:extLst>
      <p:ext uri="{BB962C8B-B14F-4D97-AF65-F5344CB8AC3E}">
        <p14:creationId xmlns:p14="http://schemas.microsoft.com/office/powerpoint/2010/main" val="3697257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159FD-D067-4FA8-AC8F-7344F94312FE}"/>
              </a:ext>
            </a:extLst>
          </p:cNvPr>
          <p:cNvSpPr>
            <a:spLocks noGrp="1"/>
          </p:cNvSpPr>
          <p:nvPr>
            <p:ph type="title"/>
          </p:nvPr>
        </p:nvSpPr>
        <p:spPr/>
        <p:txBody>
          <a:bodyPr/>
          <a:lstStyle/>
          <a:p>
            <a:r>
              <a:rPr lang="en-AU" dirty="0"/>
              <a:t>Associated Factors to Heat Stress</a:t>
            </a:r>
          </a:p>
        </p:txBody>
      </p:sp>
      <p:sp>
        <p:nvSpPr>
          <p:cNvPr id="3" name="Content Placeholder 2">
            <a:extLst>
              <a:ext uri="{FF2B5EF4-FFF2-40B4-BE49-F238E27FC236}">
                <a16:creationId xmlns:a16="http://schemas.microsoft.com/office/drawing/2014/main" id="{B8133DEC-3143-436E-98A5-13B639B7C135}"/>
              </a:ext>
            </a:extLst>
          </p:cNvPr>
          <p:cNvSpPr>
            <a:spLocks noGrp="1"/>
          </p:cNvSpPr>
          <p:nvPr>
            <p:ph idx="1"/>
          </p:nvPr>
        </p:nvSpPr>
        <p:spPr>
          <a:xfrm>
            <a:off x="838200" y="1568740"/>
            <a:ext cx="10515600" cy="4303553"/>
          </a:xfrm>
        </p:spPr>
        <p:txBody>
          <a:bodyPr>
            <a:normAutofit lnSpcReduction="10000"/>
          </a:bodyPr>
          <a:lstStyle/>
          <a:p>
            <a:r>
              <a:rPr lang="en-GB" b="1" dirty="0"/>
              <a:t>Heat Illnesses </a:t>
            </a:r>
          </a:p>
          <a:p>
            <a:pPr lvl="1"/>
            <a:r>
              <a:rPr lang="en-GB" dirty="0"/>
              <a:t>The effects of heat on the body depend on the severity and length of exposure and vary from transient conditions such as heat cramp to severe heat stroke which may be fatal if treatment is not prompt.  </a:t>
            </a:r>
          </a:p>
          <a:p>
            <a:r>
              <a:rPr lang="en-GB" b="1" dirty="0"/>
              <a:t>Heat Rash </a:t>
            </a:r>
          </a:p>
          <a:p>
            <a:pPr lvl="1"/>
            <a:r>
              <a:rPr lang="en-GB" dirty="0"/>
              <a:t>A rash that occurs when sweat is not easily removed from the surface of the skin by evaporation and the skin remains wet. The sweat ducts become blocked and a rash forms on the skin. </a:t>
            </a:r>
          </a:p>
          <a:p>
            <a:r>
              <a:rPr lang="en-GB" b="1" dirty="0"/>
              <a:t>Heat Cramp </a:t>
            </a:r>
          </a:p>
          <a:p>
            <a:pPr lvl="1"/>
            <a:r>
              <a:rPr lang="en-GB" dirty="0"/>
              <a:t>Painful cramping in the body’s extremities and occurs among those who sweat profusely.  </a:t>
            </a:r>
          </a:p>
        </p:txBody>
      </p:sp>
    </p:spTree>
    <p:extLst>
      <p:ext uri="{BB962C8B-B14F-4D97-AF65-F5344CB8AC3E}">
        <p14:creationId xmlns:p14="http://schemas.microsoft.com/office/powerpoint/2010/main" val="2077572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A23EF-43CB-449E-9473-222C0CA24617}"/>
              </a:ext>
            </a:extLst>
          </p:cNvPr>
          <p:cNvSpPr>
            <a:spLocks noGrp="1"/>
          </p:cNvSpPr>
          <p:nvPr>
            <p:ph type="title"/>
          </p:nvPr>
        </p:nvSpPr>
        <p:spPr/>
        <p:txBody>
          <a:bodyPr/>
          <a:lstStyle/>
          <a:p>
            <a:r>
              <a:rPr lang="en-AU" dirty="0"/>
              <a:t>Associated Factors to Heat Stress</a:t>
            </a:r>
          </a:p>
        </p:txBody>
      </p:sp>
      <p:sp>
        <p:nvSpPr>
          <p:cNvPr id="3" name="Content Placeholder 2">
            <a:extLst>
              <a:ext uri="{FF2B5EF4-FFF2-40B4-BE49-F238E27FC236}">
                <a16:creationId xmlns:a16="http://schemas.microsoft.com/office/drawing/2014/main" id="{81083523-8E7B-4612-8954-E64123DA6B88}"/>
              </a:ext>
            </a:extLst>
          </p:cNvPr>
          <p:cNvSpPr>
            <a:spLocks noGrp="1"/>
          </p:cNvSpPr>
          <p:nvPr>
            <p:ph idx="1"/>
          </p:nvPr>
        </p:nvSpPr>
        <p:spPr/>
        <p:txBody>
          <a:bodyPr>
            <a:normAutofit fontScale="70000" lnSpcReduction="20000"/>
          </a:bodyPr>
          <a:lstStyle/>
          <a:p>
            <a:r>
              <a:rPr lang="en-GB" b="1" dirty="0"/>
              <a:t>Heat Exhaustion  </a:t>
            </a:r>
          </a:p>
          <a:p>
            <a:pPr lvl="1"/>
            <a:r>
              <a:rPr lang="en-GB" dirty="0"/>
              <a:t>A more serious condition that heat cramp and is caused by a loss of water and salt from the body. </a:t>
            </a:r>
          </a:p>
          <a:p>
            <a:pPr lvl="1"/>
            <a:r>
              <a:rPr lang="en-GB" dirty="0"/>
              <a:t>Symptoms include fainting, headache, low blood pressure, nausea, clammy pale or flushed skin, normal to high body temperature (up to 39°C). Collapse is possible. </a:t>
            </a:r>
          </a:p>
          <a:p>
            <a:r>
              <a:rPr lang="en-GB" b="1" dirty="0"/>
              <a:t>Heat Stroke </a:t>
            </a:r>
          </a:p>
          <a:p>
            <a:pPr lvl="1"/>
            <a:r>
              <a:rPr lang="en-GB" dirty="0"/>
              <a:t>Heat stroke or hyperpyrexia is distinguished from heat exhaustion by disturbance of the central nervous system, usually prolonged unconsciousness, often preceded by confusion or convulsions. The body’s temperature regulatory system fails, and core temperature is almost always over 40°C at onset whereas this is rarely the case in heat exhaustion. Exertional heat stroke can occur in relatively mild thermal conditions and quite quickly in very hot conditions, if a very high work rate is sustained.  </a:t>
            </a:r>
          </a:p>
          <a:p>
            <a:r>
              <a:rPr lang="en-GB" b="1" dirty="0"/>
              <a:t>Dehydration </a:t>
            </a:r>
          </a:p>
          <a:p>
            <a:pPr lvl="1"/>
            <a:r>
              <a:rPr lang="en-GB" dirty="0"/>
              <a:t>Dehydration is a loss of excessive fluid from the body. An adult doing hard physical work can produce 2 litres of sweat per hour for short periods and up to 18 litres per day. Problems can arise with such high rates of sweat loss because it is not possible to absorb enough water to keep up with the amount being lost. </a:t>
            </a:r>
            <a:endParaRPr lang="en-AU" dirty="0"/>
          </a:p>
          <a:p>
            <a:endParaRPr lang="en-AU" dirty="0"/>
          </a:p>
        </p:txBody>
      </p:sp>
    </p:spTree>
    <p:extLst>
      <p:ext uri="{BB962C8B-B14F-4D97-AF65-F5344CB8AC3E}">
        <p14:creationId xmlns:p14="http://schemas.microsoft.com/office/powerpoint/2010/main" val="1504895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95F9B-7E61-4132-86F2-6F48CD9D4D13}"/>
              </a:ext>
            </a:extLst>
          </p:cNvPr>
          <p:cNvSpPr>
            <a:spLocks noGrp="1"/>
          </p:cNvSpPr>
          <p:nvPr>
            <p:ph type="title"/>
          </p:nvPr>
        </p:nvSpPr>
        <p:spPr/>
        <p:txBody>
          <a:bodyPr/>
          <a:lstStyle/>
          <a:p>
            <a:r>
              <a:rPr lang="en-AU" dirty="0"/>
              <a:t>Control Measures to Reduce the Risk of Heat Stress</a:t>
            </a:r>
          </a:p>
        </p:txBody>
      </p:sp>
      <p:sp>
        <p:nvSpPr>
          <p:cNvPr id="3" name="Content Placeholder 2">
            <a:extLst>
              <a:ext uri="{FF2B5EF4-FFF2-40B4-BE49-F238E27FC236}">
                <a16:creationId xmlns:a16="http://schemas.microsoft.com/office/drawing/2014/main" id="{6CDD7996-CBC3-4885-A86D-7899C009FB80}"/>
              </a:ext>
            </a:extLst>
          </p:cNvPr>
          <p:cNvSpPr>
            <a:spLocks noGrp="1"/>
          </p:cNvSpPr>
          <p:nvPr>
            <p:ph idx="1"/>
          </p:nvPr>
        </p:nvSpPr>
        <p:spPr/>
        <p:txBody>
          <a:bodyPr>
            <a:normAutofit fontScale="77500" lnSpcReduction="20000"/>
          </a:bodyPr>
          <a:lstStyle/>
          <a:p>
            <a:r>
              <a:rPr lang="en-AU" b="1" dirty="0"/>
              <a:t>Acclimatisation</a:t>
            </a:r>
            <a:r>
              <a:rPr lang="en-AU" dirty="0"/>
              <a:t> </a:t>
            </a:r>
          </a:p>
          <a:p>
            <a:pPr lvl="1"/>
            <a:r>
              <a:rPr lang="en-GB" dirty="0"/>
              <a:t>CC P&amp;D will ensure as far as practicable the acclimatisation of all workers to the environment to increase their ability to cope with working in hot environments. Acclimatisation of a worker from a cool climate will take approximately 10 days during which the workers will spend 1 hour of each day working in hot conditions and the rest of shift in a sheltered location performing more moderate work activity.</a:t>
            </a:r>
            <a:endParaRPr lang="en-AU" dirty="0"/>
          </a:p>
          <a:p>
            <a:r>
              <a:rPr lang="en-AU" b="1" dirty="0"/>
              <a:t>Work Scheduling </a:t>
            </a:r>
          </a:p>
          <a:p>
            <a:pPr lvl="1"/>
            <a:r>
              <a:rPr lang="en-GB" dirty="0"/>
              <a:t>The project manager is responsible for work schedules in hot conditions. The schedule should address the following: </a:t>
            </a:r>
          </a:p>
          <a:p>
            <a:pPr lvl="1"/>
            <a:r>
              <a:rPr lang="en-GB" dirty="0"/>
              <a:t>The requirement and frequency of rest breaks; i.e. self regulated, 10 mins every hour, etc. </a:t>
            </a:r>
          </a:p>
          <a:p>
            <a:pPr lvl="1"/>
            <a:r>
              <a:rPr lang="en-GB" dirty="0"/>
              <a:t>Work rates appropriate to conditions. </a:t>
            </a:r>
          </a:p>
          <a:p>
            <a:pPr lvl="1"/>
            <a:r>
              <a:rPr lang="en-GB" dirty="0"/>
              <a:t>Scheduling of particularly heavy jobs to cooler parts of the day. </a:t>
            </a:r>
          </a:p>
          <a:p>
            <a:pPr lvl="1"/>
            <a:r>
              <a:rPr lang="en-GB" dirty="0"/>
              <a:t>Rotation of workers through hotter activities.  </a:t>
            </a:r>
          </a:p>
          <a:p>
            <a:pPr lvl="1"/>
            <a:r>
              <a:rPr lang="en-GB" dirty="0"/>
              <a:t>Allowance for higher levels of supervision </a:t>
            </a:r>
            <a:endParaRPr lang="en-AU" dirty="0"/>
          </a:p>
        </p:txBody>
      </p:sp>
    </p:spTree>
    <p:extLst>
      <p:ext uri="{BB962C8B-B14F-4D97-AF65-F5344CB8AC3E}">
        <p14:creationId xmlns:p14="http://schemas.microsoft.com/office/powerpoint/2010/main" val="2977723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ACC57-F144-4788-A1E8-FCBE21D8FCAC}"/>
              </a:ext>
            </a:extLst>
          </p:cNvPr>
          <p:cNvSpPr>
            <a:spLocks noGrp="1"/>
          </p:cNvSpPr>
          <p:nvPr>
            <p:ph type="title"/>
          </p:nvPr>
        </p:nvSpPr>
        <p:spPr/>
        <p:txBody>
          <a:bodyPr/>
          <a:lstStyle/>
          <a:p>
            <a:r>
              <a:rPr lang="en-AU" dirty="0"/>
              <a:t>Control Measures to Reduce the Risk of Heat Stress</a:t>
            </a:r>
          </a:p>
        </p:txBody>
      </p:sp>
      <p:sp>
        <p:nvSpPr>
          <p:cNvPr id="3" name="Content Placeholder 2">
            <a:extLst>
              <a:ext uri="{FF2B5EF4-FFF2-40B4-BE49-F238E27FC236}">
                <a16:creationId xmlns:a16="http://schemas.microsoft.com/office/drawing/2014/main" id="{6A460C70-7F11-43CF-90C9-9898CEC79E98}"/>
              </a:ext>
            </a:extLst>
          </p:cNvPr>
          <p:cNvSpPr>
            <a:spLocks noGrp="1"/>
          </p:cNvSpPr>
          <p:nvPr>
            <p:ph idx="1"/>
          </p:nvPr>
        </p:nvSpPr>
        <p:spPr/>
        <p:txBody>
          <a:bodyPr>
            <a:normAutofit fontScale="92500" lnSpcReduction="20000"/>
          </a:bodyPr>
          <a:lstStyle/>
          <a:p>
            <a:r>
              <a:rPr lang="en-AU" b="1" dirty="0"/>
              <a:t>Water</a:t>
            </a:r>
            <a:r>
              <a:rPr lang="en-AU" dirty="0"/>
              <a:t> </a:t>
            </a:r>
          </a:p>
          <a:p>
            <a:pPr lvl="1"/>
            <a:r>
              <a:rPr lang="en-GB" dirty="0"/>
              <a:t>Cool drinking water is made readily available for all jobs in hot conditions. Workers will be provided with individual drink bottles with thermal insulation properties to encourage them to take frequent drinks to replace the fluid lost through sweating. It is recommended that the drink bottle be consumed and refilled a minimum of once per hour in very hot weather.</a:t>
            </a:r>
            <a:endParaRPr lang="en-AU" dirty="0"/>
          </a:p>
          <a:p>
            <a:r>
              <a:rPr lang="en-AU" b="1" dirty="0"/>
              <a:t>Shade</a:t>
            </a:r>
          </a:p>
          <a:p>
            <a:pPr lvl="1"/>
            <a:r>
              <a:rPr lang="en-GB" dirty="0"/>
              <a:t>Where continuous work is required in direct sunlight, the CC P&amp;D project manager will ensure that the work area is shaded as much as possible. If portable shade structures cannot be erected over the work area, then one should be set up nearby. In extremely hot conditions the shelter should house a drink container with cool water as well as a chair for workers to take a break to cool down and rehydrate as required</a:t>
            </a:r>
            <a:endParaRPr lang="en-AU" dirty="0"/>
          </a:p>
        </p:txBody>
      </p:sp>
    </p:spTree>
    <p:extLst>
      <p:ext uri="{BB962C8B-B14F-4D97-AF65-F5344CB8AC3E}">
        <p14:creationId xmlns:p14="http://schemas.microsoft.com/office/powerpoint/2010/main" val="1002534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70AFE-61DA-4DFD-8C9D-452FEE070435}"/>
              </a:ext>
            </a:extLst>
          </p:cNvPr>
          <p:cNvSpPr>
            <a:spLocks noGrp="1"/>
          </p:cNvSpPr>
          <p:nvPr>
            <p:ph type="title"/>
          </p:nvPr>
        </p:nvSpPr>
        <p:spPr/>
        <p:txBody>
          <a:bodyPr/>
          <a:lstStyle/>
          <a:p>
            <a:r>
              <a:rPr lang="en-AU" dirty="0"/>
              <a:t>Control Measures to Reduce the Risk of Heat Stress</a:t>
            </a:r>
          </a:p>
        </p:txBody>
      </p:sp>
      <p:sp>
        <p:nvSpPr>
          <p:cNvPr id="3" name="Content Placeholder 2">
            <a:extLst>
              <a:ext uri="{FF2B5EF4-FFF2-40B4-BE49-F238E27FC236}">
                <a16:creationId xmlns:a16="http://schemas.microsoft.com/office/drawing/2014/main" id="{795AFF7C-0ABA-47DD-8948-743E7D82BA85}"/>
              </a:ext>
            </a:extLst>
          </p:cNvPr>
          <p:cNvSpPr>
            <a:spLocks noGrp="1"/>
          </p:cNvSpPr>
          <p:nvPr>
            <p:ph idx="1"/>
          </p:nvPr>
        </p:nvSpPr>
        <p:spPr/>
        <p:txBody>
          <a:bodyPr>
            <a:normAutofit fontScale="92500" lnSpcReduction="10000"/>
          </a:bodyPr>
          <a:lstStyle/>
          <a:p>
            <a:r>
              <a:rPr lang="en-AU" b="1" dirty="0"/>
              <a:t>Rest Breaks</a:t>
            </a:r>
          </a:p>
          <a:p>
            <a:pPr lvl="1"/>
            <a:r>
              <a:rPr lang="en-GB" dirty="0"/>
              <a:t>Work in hot conditions should be structured to enable self-regulation by the work group. It is recommended that a 10-minute break be taken every hour to cool off in hot conditions while performing strenuous work</a:t>
            </a:r>
            <a:endParaRPr lang="en-AU" dirty="0"/>
          </a:p>
          <a:p>
            <a:r>
              <a:rPr lang="en-AU" b="1" dirty="0"/>
              <a:t>Clothing and PPE</a:t>
            </a:r>
          </a:p>
          <a:p>
            <a:pPr lvl="1"/>
            <a:r>
              <a:rPr lang="en-GB" dirty="0"/>
              <a:t>Clothing is provided and constructed of 100% cotton lightweight breathable materials. A broad brim shade is also to be fitted to the helmet when working outdoors. </a:t>
            </a:r>
          </a:p>
          <a:p>
            <a:pPr lvl="1"/>
            <a:r>
              <a:rPr lang="en-GB" dirty="0"/>
              <a:t>Maximum protection SPF 30+ sunscreen is provided for application to skin areas exposed to sunlight. </a:t>
            </a:r>
          </a:p>
          <a:p>
            <a:pPr lvl="1"/>
            <a:r>
              <a:rPr lang="en-GB" dirty="0"/>
              <a:t>Safety glasses for outdoor wear are also provided that block out 99.9% of UV radiation</a:t>
            </a:r>
            <a:endParaRPr lang="en-AU" dirty="0"/>
          </a:p>
          <a:p>
            <a:endParaRPr lang="en-AU" dirty="0"/>
          </a:p>
        </p:txBody>
      </p:sp>
    </p:spTree>
    <p:extLst>
      <p:ext uri="{BB962C8B-B14F-4D97-AF65-F5344CB8AC3E}">
        <p14:creationId xmlns:p14="http://schemas.microsoft.com/office/powerpoint/2010/main" val="951883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F6A79-0907-4175-9C48-C49686752BC0}"/>
              </a:ext>
            </a:extLst>
          </p:cNvPr>
          <p:cNvSpPr>
            <a:spLocks noGrp="1"/>
          </p:cNvSpPr>
          <p:nvPr>
            <p:ph type="title"/>
          </p:nvPr>
        </p:nvSpPr>
        <p:spPr/>
        <p:txBody>
          <a:bodyPr/>
          <a:lstStyle/>
          <a:p>
            <a:r>
              <a:rPr lang="en-AU" dirty="0"/>
              <a:t>Control Measures to Reduce the Risk of Heat Stress</a:t>
            </a:r>
          </a:p>
        </p:txBody>
      </p:sp>
      <p:sp>
        <p:nvSpPr>
          <p:cNvPr id="3" name="Content Placeholder 2">
            <a:extLst>
              <a:ext uri="{FF2B5EF4-FFF2-40B4-BE49-F238E27FC236}">
                <a16:creationId xmlns:a16="http://schemas.microsoft.com/office/drawing/2014/main" id="{C9D1B5EE-D58F-4CBC-8989-03D0A31BF2D7}"/>
              </a:ext>
            </a:extLst>
          </p:cNvPr>
          <p:cNvSpPr>
            <a:spLocks noGrp="1"/>
          </p:cNvSpPr>
          <p:nvPr>
            <p:ph idx="1"/>
          </p:nvPr>
        </p:nvSpPr>
        <p:spPr>
          <a:xfrm>
            <a:off x="838200" y="1825625"/>
            <a:ext cx="10515600" cy="4147336"/>
          </a:xfrm>
        </p:spPr>
        <p:txBody>
          <a:bodyPr>
            <a:normAutofit fontScale="92500" lnSpcReduction="20000"/>
          </a:bodyPr>
          <a:lstStyle/>
          <a:p>
            <a:r>
              <a:rPr lang="en-AU" b="1" dirty="0"/>
              <a:t>Ventilation</a:t>
            </a:r>
          </a:p>
          <a:p>
            <a:pPr lvl="1"/>
            <a:r>
              <a:rPr lang="en-GB" dirty="0"/>
              <a:t>CC P&amp;D will ensure as far as is reasonably practicable that natural and mechanical ventilation is employed wherever possible to provide or supplement the flow of fresh air throughout the workplace.</a:t>
            </a:r>
            <a:endParaRPr lang="en-AU" dirty="0"/>
          </a:p>
          <a:p>
            <a:r>
              <a:rPr lang="en-AU" b="1" dirty="0"/>
              <a:t>Supervision</a:t>
            </a:r>
          </a:p>
          <a:p>
            <a:pPr lvl="1"/>
            <a:r>
              <a:rPr lang="en-GB" dirty="0"/>
              <a:t>CC P&amp;D Supervisors should ensure that: </a:t>
            </a:r>
          </a:p>
          <a:p>
            <a:pPr lvl="2"/>
            <a:r>
              <a:rPr lang="en-GB" dirty="0"/>
              <a:t>Work groups under their control are aware of necessary procedures and good practice for working in hot conditions. </a:t>
            </a:r>
          </a:p>
          <a:p>
            <a:pPr lvl="2"/>
            <a:r>
              <a:rPr lang="en-GB" dirty="0"/>
              <a:t>All available protective measures are being used </a:t>
            </a:r>
          </a:p>
          <a:p>
            <a:pPr lvl="2"/>
            <a:r>
              <a:rPr lang="en-GB" dirty="0"/>
              <a:t>Personnel are taking adequate drink and rest breaks. </a:t>
            </a:r>
          </a:p>
          <a:p>
            <a:pPr lvl="2"/>
            <a:r>
              <a:rPr lang="en-GB" dirty="0"/>
              <a:t>Extra monitoring and supervision is provided to workers on certain medications, that their physical attributes are considered before allowing them to work in extreme heat. </a:t>
            </a:r>
          </a:p>
          <a:p>
            <a:pPr lvl="2"/>
            <a:r>
              <a:rPr lang="en-GB" dirty="0"/>
              <a:t>Personnel who are not feeling well are not given high risk work or asked to perform strenuous work in the heat</a:t>
            </a:r>
            <a:endParaRPr lang="en-AU" dirty="0"/>
          </a:p>
        </p:txBody>
      </p:sp>
    </p:spTree>
    <p:extLst>
      <p:ext uri="{BB962C8B-B14F-4D97-AF65-F5344CB8AC3E}">
        <p14:creationId xmlns:p14="http://schemas.microsoft.com/office/powerpoint/2010/main" val="3149991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DC644-11E8-4395-997E-2B1236BF9BD7}"/>
              </a:ext>
            </a:extLst>
          </p:cNvPr>
          <p:cNvSpPr>
            <a:spLocks noGrp="1"/>
          </p:cNvSpPr>
          <p:nvPr>
            <p:ph type="title"/>
          </p:nvPr>
        </p:nvSpPr>
        <p:spPr/>
        <p:txBody>
          <a:bodyPr/>
          <a:lstStyle/>
          <a:p>
            <a:r>
              <a:rPr lang="en-AU" dirty="0"/>
              <a:t>Training </a:t>
            </a:r>
          </a:p>
        </p:txBody>
      </p:sp>
      <p:sp>
        <p:nvSpPr>
          <p:cNvPr id="3" name="Content Placeholder 2">
            <a:extLst>
              <a:ext uri="{FF2B5EF4-FFF2-40B4-BE49-F238E27FC236}">
                <a16:creationId xmlns:a16="http://schemas.microsoft.com/office/drawing/2014/main" id="{7F4DCF83-B465-48D0-8082-33A9943723C4}"/>
              </a:ext>
            </a:extLst>
          </p:cNvPr>
          <p:cNvSpPr>
            <a:spLocks noGrp="1"/>
          </p:cNvSpPr>
          <p:nvPr>
            <p:ph idx="1"/>
          </p:nvPr>
        </p:nvSpPr>
        <p:spPr/>
        <p:txBody>
          <a:bodyPr/>
          <a:lstStyle/>
          <a:p>
            <a:r>
              <a:rPr lang="en-GB" dirty="0"/>
              <a:t>Employees are given ongoing instruction through daily pre-starts on each site for the type of work and conditions relevant on that site. </a:t>
            </a:r>
          </a:p>
          <a:p>
            <a:r>
              <a:rPr lang="en-GB" dirty="0"/>
              <a:t>The workers are trained in company policies and procedures relating to Heat Stress Management by a series of tool box talks delivered leading up to and during hot weather.</a:t>
            </a:r>
            <a:endParaRPr lang="en-AU" dirty="0"/>
          </a:p>
        </p:txBody>
      </p:sp>
    </p:spTree>
    <p:extLst>
      <p:ext uri="{BB962C8B-B14F-4D97-AF65-F5344CB8AC3E}">
        <p14:creationId xmlns:p14="http://schemas.microsoft.com/office/powerpoint/2010/main" val="3798670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B5130-C98C-448A-B387-6F01F164D7AC}"/>
              </a:ext>
            </a:extLst>
          </p:cNvPr>
          <p:cNvSpPr>
            <a:spLocks noGrp="1"/>
          </p:cNvSpPr>
          <p:nvPr>
            <p:ph type="title"/>
          </p:nvPr>
        </p:nvSpPr>
        <p:spPr/>
        <p:txBody>
          <a:bodyPr/>
          <a:lstStyle/>
          <a:p>
            <a:r>
              <a:rPr lang="en-AU" dirty="0"/>
              <a:t>Monitoring &amp; Review</a:t>
            </a:r>
          </a:p>
        </p:txBody>
      </p:sp>
      <p:sp>
        <p:nvSpPr>
          <p:cNvPr id="3" name="Content Placeholder 2">
            <a:extLst>
              <a:ext uri="{FF2B5EF4-FFF2-40B4-BE49-F238E27FC236}">
                <a16:creationId xmlns:a16="http://schemas.microsoft.com/office/drawing/2014/main" id="{890C5874-BA9A-4776-8B1C-CB91773A58E3}"/>
              </a:ext>
            </a:extLst>
          </p:cNvPr>
          <p:cNvSpPr>
            <a:spLocks noGrp="1"/>
          </p:cNvSpPr>
          <p:nvPr>
            <p:ph idx="1"/>
          </p:nvPr>
        </p:nvSpPr>
        <p:spPr>
          <a:xfrm>
            <a:off x="838200" y="1459684"/>
            <a:ext cx="10515600" cy="4681057"/>
          </a:xfrm>
        </p:spPr>
        <p:txBody>
          <a:bodyPr>
            <a:normAutofit fontScale="92500" lnSpcReduction="10000"/>
          </a:bodyPr>
          <a:lstStyle/>
          <a:p>
            <a:r>
              <a:rPr lang="en-GB" b="1" dirty="0"/>
              <a:t>Review</a:t>
            </a:r>
            <a:r>
              <a:rPr lang="en-GB" dirty="0"/>
              <a:t> </a:t>
            </a:r>
          </a:p>
          <a:p>
            <a:pPr lvl="1"/>
            <a:r>
              <a:rPr lang="en-GB" dirty="0"/>
              <a:t>The ‘Heat Stress Management’ is to be reviewed every 3 years or more often if: </a:t>
            </a:r>
          </a:p>
          <a:p>
            <a:pPr lvl="2"/>
            <a:r>
              <a:rPr lang="en-GB" dirty="0"/>
              <a:t>There is an identified risk to personnel or business </a:t>
            </a:r>
          </a:p>
          <a:p>
            <a:pPr lvl="2"/>
            <a:r>
              <a:rPr lang="en-GB" dirty="0"/>
              <a:t>Audit results show that application fails to deliver the required outcomes. </a:t>
            </a:r>
          </a:p>
          <a:p>
            <a:pPr lvl="2"/>
            <a:r>
              <a:rPr lang="en-GB" dirty="0"/>
              <a:t>There are changes in legislation.  </a:t>
            </a:r>
          </a:p>
          <a:p>
            <a:r>
              <a:rPr lang="en-GB" b="1" dirty="0"/>
              <a:t>Auditing</a:t>
            </a:r>
            <a:r>
              <a:rPr lang="en-GB" dirty="0"/>
              <a:t> </a:t>
            </a:r>
          </a:p>
          <a:p>
            <a:pPr lvl="1"/>
            <a:r>
              <a:rPr lang="en-GB" dirty="0"/>
              <a:t>An internal audit will be conducted on the implementation and adherence to this procedure by the QSE Manager not less than annually. </a:t>
            </a:r>
          </a:p>
          <a:p>
            <a:pPr lvl="1"/>
            <a:r>
              <a:rPr lang="en-GB" dirty="0"/>
              <a:t>It may also be audited during scheduled surveillance audits conducted by a third party as part of the maintenance of Certification to ISO 14001, AS 4801, ISO 9001 and inclusion on the Federal Safety Commissioners list of accredited builders.  </a:t>
            </a:r>
          </a:p>
          <a:p>
            <a:pPr lvl="1"/>
            <a:r>
              <a:rPr lang="en-GB" dirty="0"/>
              <a:t>Audit outcomes are used to develop corrective actions which may result in changes to this procedure</a:t>
            </a:r>
            <a:endParaRPr lang="en-AU" dirty="0"/>
          </a:p>
        </p:txBody>
      </p:sp>
    </p:spTree>
    <p:extLst>
      <p:ext uri="{BB962C8B-B14F-4D97-AF65-F5344CB8AC3E}">
        <p14:creationId xmlns:p14="http://schemas.microsoft.com/office/powerpoint/2010/main" val="2411724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AD3C2-5523-462B-933D-50BB19EF1266}"/>
              </a:ext>
            </a:extLst>
          </p:cNvPr>
          <p:cNvSpPr>
            <a:spLocks noGrp="1"/>
          </p:cNvSpPr>
          <p:nvPr>
            <p:ph type="title"/>
          </p:nvPr>
        </p:nvSpPr>
        <p:spPr/>
        <p:txBody>
          <a:bodyPr/>
          <a:lstStyle/>
          <a:p>
            <a:r>
              <a:rPr lang="en-AU" dirty="0"/>
              <a:t>Record Keeping</a:t>
            </a:r>
          </a:p>
        </p:txBody>
      </p:sp>
      <p:sp>
        <p:nvSpPr>
          <p:cNvPr id="3" name="Content Placeholder 2">
            <a:extLst>
              <a:ext uri="{FF2B5EF4-FFF2-40B4-BE49-F238E27FC236}">
                <a16:creationId xmlns:a16="http://schemas.microsoft.com/office/drawing/2014/main" id="{B0EEC08C-8D42-42B8-B6DD-29B8CFD109E9}"/>
              </a:ext>
            </a:extLst>
          </p:cNvPr>
          <p:cNvSpPr>
            <a:spLocks noGrp="1"/>
          </p:cNvSpPr>
          <p:nvPr>
            <p:ph idx="1"/>
          </p:nvPr>
        </p:nvSpPr>
        <p:spPr>
          <a:xfrm>
            <a:off x="838200" y="1825625"/>
            <a:ext cx="10515600" cy="4248004"/>
          </a:xfrm>
        </p:spPr>
        <p:txBody>
          <a:bodyPr>
            <a:normAutofit fontScale="92500" lnSpcReduction="10000"/>
          </a:bodyPr>
          <a:lstStyle/>
          <a:p>
            <a:r>
              <a:rPr lang="en-GB" dirty="0"/>
              <a:t>Training records </a:t>
            </a:r>
          </a:p>
          <a:p>
            <a:pPr lvl="1"/>
            <a:r>
              <a:rPr lang="en-GB" dirty="0"/>
              <a:t>The training records must contain the:</a:t>
            </a:r>
          </a:p>
          <a:p>
            <a:pPr lvl="2"/>
            <a:r>
              <a:rPr lang="en-GB" dirty="0"/>
              <a:t>Date the training was conducted</a:t>
            </a:r>
          </a:p>
          <a:p>
            <a:pPr lvl="2"/>
            <a:r>
              <a:rPr lang="en-GB" dirty="0"/>
              <a:t>Topics dealt with</a:t>
            </a:r>
          </a:p>
          <a:p>
            <a:pPr lvl="2"/>
            <a:r>
              <a:rPr lang="en-GB" dirty="0"/>
              <a:t>Name of the person who conducted the training</a:t>
            </a:r>
          </a:p>
          <a:p>
            <a:pPr lvl="2"/>
            <a:r>
              <a:rPr lang="en-GB" dirty="0"/>
              <a:t>Names of the employees who attended the training</a:t>
            </a:r>
          </a:p>
          <a:p>
            <a:pPr lvl="1"/>
            <a:r>
              <a:rPr lang="en-GB" dirty="0"/>
              <a:t>A database containing records of all staff qualifications, skills, training and experience is maintained</a:t>
            </a:r>
          </a:p>
          <a:p>
            <a:r>
              <a:rPr lang="en-GB" dirty="0"/>
              <a:t>Incident/Injury records </a:t>
            </a:r>
          </a:p>
          <a:p>
            <a:pPr lvl="1"/>
            <a:r>
              <a:rPr lang="en-GB" dirty="0"/>
              <a:t>An Incident Report is completed for any worker who reports a heat illness</a:t>
            </a:r>
          </a:p>
          <a:p>
            <a:pPr lvl="1"/>
            <a:r>
              <a:rPr lang="en-GB" dirty="0"/>
              <a:t>All incident records are entered on the ‘Incident Register’</a:t>
            </a:r>
          </a:p>
          <a:p>
            <a:pPr lvl="2"/>
            <a:r>
              <a:rPr lang="en-GB" dirty="0"/>
              <a:t>Allows for trends to be captured &amp; preventative actions to be planned</a:t>
            </a:r>
            <a:endParaRPr lang="en-AU" dirty="0"/>
          </a:p>
        </p:txBody>
      </p:sp>
    </p:spTree>
    <p:extLst>
      <p:ext uri="{BB962C8B-B14F-4D97-AF65-F5344CB8AC3E}">
        <p14:creationId xmlns:p14="http://schemas.microsoft.com/office/powerpoint/2010/main" val="2925810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D7E85-30C1-4625-8B6A-64B2E108697C}"/>
              </a:ext>
            </a:extLst>
          </p:cNvPr>
          <p:cNvSpPr>
            <a:spLocks noGrp="1"/>
          </p:cNvSpPr>
          <p:nvPr>
            <p:ph type="title"/>
          </p:nvPr>
        </p:nvSpPr>
        <p:spPr/>
        <p:txBody>
          <a:bodyPr/>
          <a:lstStyle/>
          <a:p>
            <a:r>
              <a:rPr lang="en-AU" dirty="0"/>
              <a:t>Legislation &amp; Other Requirements</a:t>
            </a:r>
          </a:p>
        </p:txBody>
      </p:sp>
      <p:sp>
        <p:nvSpPr>
          <p:cNvPr id="3" name="Content Placeholder 2">
            <a:extLst>
              <a:ext uri="{FF2B5EF4-FFF2-40B4-BE49-F238E27FC236}">
                <a16:creationId xmlns:a16="http://schemas.microsoft.com/office/drawing/2014/main" id="{97CE687B-C982-456D-80A2-D64F91EC4BA4}"/>
              </a:ext>
            </a:extLst>
          </p:cNvPr>
          <p:cNvSpPr>
            <a:spLocks noGrp="1"/>
          </p:cNvSpPr>
          <p:nvPr>
            <p:ph idx="1"/>
          </p:nvPr>
        </p:nvSpPr>
        <p:spPr/>
        <p:txBody>
          <a:bodyPr/>
          <a:lstStyle/>
          <a:p>
            <a:r>
              <a:rPr lang="en-GB" dirty="0"/>
              <a:t>Work Health and Safety Regulation 2011 (Qld) </a:t>
            </a:r>
          </a:p>
          <a:p>
            <a:r>
              <a:rPr lang="en-GB" dirty="0"/>
              <a:t>Managing the Work Environment CoP 2011</a:t>
            </a:r>
            <a:endParaRPr lang="en-AU" dirty="0"/>
          </a:p>
        </p:txBody>
      </p:sp>
    </p:spTree>
    <p:extLst>
      <p:ext uri="{BB962C8B-B14F-4D97-AF65-F5344CB8AC3E}">
        <p14:creationId xmlns:p14="http://schemas.microsoft.com/office/powerpoint/2010/main" val="1083076462"/>
      </p:ext>
    </p:extLst>
  </p:cSld>
  <p:clrMapOvr>
    <a:masterClrMapping/>
  </p:clrMapOvr>
</p:sld>
</file>

<file path=ppt/theme/theme1.xml><?xml version="1.0" encoding="utf-8"?>
<a:theme xmlns:a="http://schemas.openxmlformats.org/drawingml/2006/main" name="ShapesVTI">
  <a:themeElements>
    <a:clrScheme name="Shapes">
      <a:dk1>
        <a:sysClr val="windowText" lastClr="000000"/>
      </a:dk1>
      <a:lt1>
        <a:sysClr val="window" lastClr="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otalTime>39</TotalTime>
  <Words>1713</Words>
  <Application>Microsoft Office PowerPoint</Application>
  <PresentationFormat>Widescreen</PresentationFormat>
  <Paragraphs>117</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Aharoni</vt:lpstr>
      <vt:lpstr>Arial</vt:lpstr>
      <vt:lpstr>Avenir Next LT Pro</vt:lpstr>
      <vt:lpstr>Calibri</vt:lpstr>
      <vt:lpstr>ShapesVTI</vt:lpstr>
      <vt:lpstr>Risk Management – Heat Stress</vt:lpstr>
      <vt:lpstr>Risk Management – Heat Stress</vt:lpstr>
      <vt:lpstr>What is Heat Stress?</vt:lpstr>
      <vt:lpstr>Roles and Responsibilities</vt:lpstr>
      <vt:lpstr>Hazard Identification &amp; Assessment</vt:lpstr>
      <vt:lpstr>Hazard Identification &amp; Assessment</vt:lpstr>
      <vt:lpstr>Associated Factors to Heat Stress</vt:lpstr>
      <vt:lpstr>Associated Factors to Heat Stress</vt:lpstr>
      <vt:lpstr>Control Measures to Reduce the Risk of Heat Stress</vt:lpstr>
      <vt:lpstr>Control Measures to Reduce the Risk of Heat Stress</vt:lpstr>
      <vt:lpstr>Control Measures to Reduce the Risk of Heat Stress</vt:lpstr>
      <vt:lpstr>Control Measures to Reduce the Risk of Heat Stress</vt:lpstr>
      <vt:lpstr>Training </vt:lpstr>
      <vt:lpstr>Monitoring &amp; Review</vt:lpstr>
      <vt:lpstr>Record Keeping</vt:lpstr>
      <vt:lpstr>Legislation &amp; Other Requirements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 – Heat Stress</dc:title>
  <dc:creator>Kayla Watson</dc:creator>
  <cp:lastModifiedBy>Kayla Watson</cp:lastModifiedBy>
  <cp:revision>5</cp:revision>
  <dcterms:created xsi:type="dcterms:W3CDTF">2021-01-18T22:23:15Z</dcterms:created>
  <dcterms:modified xsi:type="dcterms:W3CDTF">2021-01-18T23:02:47Z</dcterms:modified>
</cp:coreProperties>
</file>