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4" r:id="rId6"/>
    <p:sldId id="262" r:id="rId7"/>
    <p:sldId id="263" r:id="rId8"/>
    <p:sldId id="265" r:id="rId9"/>
    <p:sldId id="266" r:id="rId10"/>
    <p:sldId id="258"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77"/>
  </p:normalViewPr>
  <p:slideViewPr>
    <p:cSldViewPr snapToGrid="0" snapToObjects="1">
      <p:cViewPr varScale="1">
        <p:scale>
          <a:sx n="124" d="100"/>
          <a:sy n="124" d="100"/>
        </p:scale>
        <p:origin x="61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FORMWORK</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lstStyle/>
          <a:p>
            <a:pPr lvl="0"/>
            <a:r>
              <a:rPr lang="en-AU" dirty="0"/>
              <a:t>Describe the statutory requirements relating to formwork.</a:t>
            </a:r>
          </a:p>
          <a:p>
            <a:pPr lvl="0"/>
            <a:r>
              <a:rPr lang="en-AU" dirty="0"/>
              <a:t>List the hazards that are associated with the processes of formwork.</a:t>
            </a:r>
          </a:p>
          <a:p>
            <a:pPr lvl="0"/>
            <a:r>
              <a:rPr lang="en-AU" dirty="0"/>
              <a:t>Describe the control measures that are available to eliminate or minimise the risk associated with these hazards.</a:t>
            </a:r>
          </a:p>
          <a:p>
            <a:endParaRPr lang="en-AU" dirty="0"/>
          </a:p>
        </p:txBody>
      </p:sp>
    </p:spTree>
    <p:extLst>
      <p:ext uri="{BB962C8B-B14F-4D97-AF65-F5344CB8AC3E}">
        <p14:creationId xmlns:p14="http://schemas.microsoft.com/office/powerpoint/2010/main" val="3838511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Formwork?</a:t>
            </a:r>
            <a:endParaRPr lang="en-AU" dirty="0"/>
          </a:p>
        </p:txBody>
      </p:sp>
      <p:sp>
        <p:nvSpPr>
          <p:cNvPr id="3" name="Content Placeholder 2"/>
          <p:cNvSpPr>
            <a:spLocks noGrp="1"/>
          </p:cNvSpPr>
          <p:nvPr>
            <p:ph idx="1"/>
          </p:nvPr>
        </p:nvSpPr>
        <p:spPr>
          <a:xfrm>
            <a:off x="457200" y="1600200"/>
            <a:ext cx="8229600" cy="5067300"/>
          </a:xfrm>
        </p:spPr>
        <p:txBody>
          <a:bodyPr>
            <a:normAutofit fontScale="85000" lnSpcReduction="10000"/>
          </a:bodyPr>
          <a:lstStyle/>
          <a:p>
            <a:pPr marL="0" indent="0">
              <a:buNone/>
            </a:pPr>
            <a:r>
              <a:rPr lang="en-AU" dirty="0"/>
              <a:t>Formwork is a temporary structure that supports part or the whole of a permanent structure until it is self-supporting. Once assembled, the components form the temporary structure. </a:t>
            </a:r>
            <a:endParaRPr lang="en-AU" dirty="0" smtClean="0"/>
          </a:p>
          <a:p>
            <a:pPr marL="0" indent="0">
              <a:buNone/>
            </a:pPr>
            <a:endParaRPr lang="en-AU" dirty="0"/>
          </a:p>
          <a:p>
            <a:pPr marL="0" indent="0">
              <a:buNone/>
            </a:pPr>
            <a:r>
              <a:rPr lang="en-AU" dirty="0"/>
              <a:t>Formwork means the surface used to contain and shape wet concrete until it is self-supporting. This includes:</a:t>
            </a:r>
          </a:p>
          <a:p>
            <a:pPr lvl="0"/>
            <a:r>
              <a:rPr lang="en-AU" dirty="0"/>
              <a:t>the forms on or within which the concrete is poured; and</a:t>
            </a:r>
          </a:p>
          <a:p>
            <a:pPr lvl="0"/>
            <a:r>
              <a:rPr lang="en-AU" dirty="0"/>
              <a:t>the frames and bracing which provide stability.</a:t>
            </a:r>
          </a:p>
          <a:p>
            <a:pPr marL="0" indent="0">
              <a:buNone/>
            </a:pPr>
            <a:endParaRPr lang="en-AU" dirty="0"/>
          </a:p>
          <a:p>
            <a:pPr marL="0" indent="0">
              <a:buNone/>
            </a:pPr>
            <a:endParaRPr lang="en-AU" dirty="0"/>
          </a:p>
        </p:txBody>
      </p:sp>
    </p:spTree>
    <p:extLst>
      <p:ext uri="{BB962C8B-B14F-4D97-AF65-F5344CB8AC3E}">
        <p14:creationId xmlns:p14="http://schemas.microsoft.com/office/powerpoint/2010/main" val="3614005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a:t>
            </a:r>
            <a:endParaRPr lang="en-AU" dirty="0"/>
          </a:p>
        </p:txBody>
      </p:sp>
      <p:sp>
        <p:nvSpPr>
          <p:cNvPr id="3" name="Content Placeholder 2"/>
          <p:cNvSpPr>
            <a:spLocks noGrp="1"/>
          </p:cNvSpPr>
          <p:nvPr>
            <p:ph idx="1"/>
          </p:nvPr>
        </p:nvSpPr>
        <p:spPr/>
        <p:txBody>
          <a:bodyPr/>
          <a:lstStyle/>
          <a:p>
            <a:r>
              <a:rPr lang="en-AU" dirty="0" smtClean="0"/>
              <a:t>PCBU</a:t>
            </a:r>
          </a:p>
          <a:p>
            <a:r>
              <a:rPr lang="en-AU" dirty="0" smtClean="0"/>
              <a:t>Designers, manufacturers, suppliers and importers</a:t>
            </a:r>
          </a:p>
          <a:p>
            <a:r>
              <a:rPr lang="en-AU" dirty="0" smtClean="0"/>
              <a:t>People installing, constructing or commissioning plant or structures</a:t>
            </a:r>
          </a:p>
          <a:p>
            <a:r>
              <a:rPr lang="en-AU" dirty="0" smtClean="0"/>
              <a:t>Officers</a:t>
            </a:r>
          </a:p>
          <a:p>
            <a:r>
              <a:rPr lang="en-AU" dirty="0" smtClean="0"/>
              <a:t>Workers</a:t>
            </a:r>
            <a:endParaRPr lang="en-AU" dirty="0"/>
          </a:p>
        </p:txBody>
      </p:sp>
    </p:spTree>
    <p:extLst>
      <p:ext uri="{BB962C8B-B14F-4D97-AF65-F5344CB8AC3E}">
        <p14:creationId xmlns:p14="http://schemas.microsoft.com/office/powerpoint/2010/main" val="3677398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Design and Certification</a:t>
            </a:r>
            <a:endParaRPr lang="en-AU" dirty="0"/>
          </a:p>
        </p:txBody>
      </p:sp>
      <p:pic>
        <p:nvPicPr>
          <p:cNvPr id="1026"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6790"/>
          <a:stretch/>
        </p:blipFill>
        <p:spPr bwMode="auto">
          <a:xfrm>
            <a:off x="152851" y="1689100"/>
            <a:ext cx="8838298" cy="383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5650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Hazards</a:t>
            </a:r>
            <a:endParaRPr lang="en-AU" dirty="0"/>
          </a:p>
        </p:txBody>
      </p:sp>
      <p:sp>
        <p:nvSpPr>
          <p:cNvPr id="3" name="Content Placeholder 2"/>
          <p:cNvSpPr>
            <a:spLocks noGrp="1"/>
          </p:cNvSpPr>
          <p:nvPr>
            <p:ph idx="1"/>
          </p:nvPr>
        </p:nvSpPr>
        <p:spPr/>
        <p:txBody>
          <a:bodyPr>
            <a:normAutofit fontScale="85000" lnSpcReduction="10000"/>
          </a:bodyPr>
          <a:lstStyle/>
          <a:p>
            <a:pPr marL="0" indent="0">
              <a:lnSpc>
                <a:spcPct val="90000"/>
              </a:lnSpc>
              <a:buNone/>
              <a:defRPr/>
            </a:pPr>
            <a:r>
              <a:rPr lang="en-US" altLang="en-US" dirty="0"/>
              <a:t>Hazards associated with work involving the </a:t>
            </a:r>
            <a:r>
              <a:rPr lang="en-US" altLang="en-US" dirty="0" smtClean="0"/>
              <a:t>erection, alteration </a:t>
            </a:r>
            <a:r>
              <a:rPr lang="en-US" altLang="en-US" dirty="0"/>
              <a:t>and/or dismantling of formwork include:</a:t>
            </a:r>
          </a:p>
          <a:p>
            <a:pPr>
              <a:lnSpc>
                <a:spcPct val="90000"/>
              </a:lnSpc>
              <a:buNone/>
              <a:defRPr/>
            </a:pPr>
            <a:endParaRPr lang="en-US" altLang="en-US" dirty="0"/>
          </a:p>
          <a:p>
            <a:pPr>
              <a:lnSpc>
                <a:spcPct val="90000"/>
              </a:lnSpc>
              <a:defRPr/>
            </a:pPr>
            <a:r>
              <a:rPr lang="en-US" altLang="en-US" dirty="0"/>
              <a:t>formwork collapse (before, during and after placement of concrete);</a:t>
            </a:r>
          </a:p>
          <a:p>
            <a:pPr>
              <a:lnSpc>
                <a:spcPct val="90000"/>
              </a:lnSpc>
              <a:defRPr/>
            </a:pPr>
            <a:r>
              <a:rPr lang="en-US" altLang="en-US" dirty="0"/>
              <a:t>falls from heights;</a:t>
            </a:r>
          </a:p>
          <a:p>
            <a:pPr>
              <a:lnSpc>
                <a:spcPct val="90000"/>
              </a:lnSpc>
              <a:defRPr/>
            </a:pPr>
            <a:r>
              <a:rPr lang="en-US" altLang="en-US" dirty="0"/>
              <a:t>slips and trips;</a:t>
            </a:r>
          </a:p>
          <a:p>
            <a:pPr marL="360363" indent="-360363">
              <a:lnSpc>
                <a:spcPct val="90000"/>
              </a:lnSpc>
              <a:defRPr/>
            </a:pPr>
            <a:r>
              <a:rPr lang="en-US" altLang="en-US" dirty="0"/>
              <a:t>falling objects ;</a:t>
            </a:r>
          </a:p>
          <a:p>
            <a:pPr>
              <a:lnSpc>
                <a:spcPct val="90000"/>
              </a:lnSpc>
              <a:defRPr/>
            </a:pPr>
            <a:r>
              <a:rPr lang="en-US" altLang="en-US" dirty="0"/>
              <a:t>noise;</a:t>
            </a:r>
          </a:p>
          <a:p>
            <a:pPr>
              <a:lnSpc>
                <a:spcPct val="90000"/>
              </a:lnSpc>
              <a:defRPr/>
            </a:pPr>
            <a:r>
              <a:rPr lang="en-US" altLang="en-US" dirty="0"/>
              <a:t>dust; and</a:t>
            </a:r>
          </a:p>
          <a:p>
            <a:pPr>
              <a:lnSpc>
                <a:spcPct val="90000"/>
              </a:lnSpc>
              <a:defRPr/>
            </a:pPr>
            <a:r>
              <a:rPr lang="en-US" altLang="en-US" dirty="0"/>
              <a:t>manual tasks.</a:t>
            </a:r>
            <a:endParaRPr lang="en-AU" dirty="0"/>
          </a:p>
        </p:txBody>
      </p:sp>
    </p:spTree>
    <p:extLst>
      <p:ext uri="{BB962C8B-B14F-4D97-AF65-F5344CB8AC3E}">
        <p14:creationId xmlns:p14="http://schemas.microsoft.com/office/powerpoint/2010/main" val="4110299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Managing the risks</a:t>
            </a:r>
            <a:endParaRPr lang="en-AU" dirty="0"/>
          </a:p>
        </p:txBody>
      </p:sp>
      <p:sp>
        <p:nvSpPr>
          <p:cNvPr id="3" name="Content Placeholder 2"/>
          <p:cNvSpPr>
            <a:spLocks noGrp="1"/>
          </p:cNvSpPr>
          <p:nvPr>
            <p:ph idx="1"/>
          </p:nvPr>
        </p:nvSpPr>
        <p:spPr/>
        <p:txBody>
          <a:bodyPr>
            <a:normAutofit/>
          </a:bodyPr>
          <a:lstStyle/>
          <a:p>
            <a:pPr marL="0" indent="0">
              <a:buNone/>
            </a:pPr>
            <a:endParaRPr lang="en-AU" altLang="en-US" dirty="0" smtClean="0">
              <a:ea typeface="ＭＳ Ｐゴシック" panose="020B0600070205080204" pitchFamily="34" charset="-128"/>
            </a:endParaRPr>
          </a:p>
          <a:p>
            <a:endParaRPr lang="en-US" altLang="en-US" dirty="0">
              <a:ea typeface="ＭＳ Ｐゴシック" panose="020B0600070205080204" pitchFamily="34" charset="-128"/>
            </a:endParaRPr>
          </a:p>
          <a:p>
            <a:endParaRPr lang="en-AU" dirty="0"/>
          </a:p>
        </p:txBody>
      </p:sp>
      <p:sp>
        <p:nvSpPr>
          <p:cNvPr id="5" name="TextBox 4"/>
          <p:cNvSpPr txBox="1"/>
          <p:nvPr/>
        </p:nvSpPr>
        <p:spPr>
          <a:xfrm>
            <a:off x="596900" y="1417638"/>
            <a:ext cx="8089900" cy="5170646"/>
          </a:xfrm>
          <a:prstGeom prst="rect">
            <a:avLst/>
          </a:prstGeom>
          <a:noFill/>
        </p:spPr>
        <p:txBody>
          <a:bodyPr wrap="square" rtlCol="0">
            <a:spAutoFit/>
          </a:bodyPr>
          <a:lstStyle/>
          <a:p>
            <a:r>
              <a:rPr lang="en-AU" sz="2400" dirty="0"/>
              <a:t>Hazards associated with work involving the erection, alteration and/or dismantling of formwork include: </a:t>
            </a:r>
          </a:p>
          <a:p>
            <a:pPr marL="342900" indent="-342900">
              <a:buFont typeface="Arial" panose="020B0604020202020204" pitchFamily="34" charset="0"/>
              <a:buChar char="•"/>
            </a:pPr>
            <a:r>
              <a:rPr lang="en-AU" sz="2400" dirty="0" smtClean="0"/>
              <a:t>formwork </a:t>
            </a:r>
            <a:r>
              <a:rPr lang="en-AU" sz="2400" dirty="0"/>
              <a:t>collapse (before, during and after placement of concrete) </a:t>
            </a:r>
          </a:p>
          <a:p>
            <a:pPr marL="342900" indent="-342900">
              <a:buFont typeface="Arial" panose="020B0604020202020204" pitchFamily="34" charset="0"/>
              <a:buChar char="•"/>
            </a:pPr>
            <a:r>
              <a:rPr lang="en-AU" sz="2400" dirty="0" smtClean="0"/>
              <a:t>falls </a:t>
            </a:r>
            <a:r>
              <a:rPr lang="en-AU" sz="2400" dirty="0"/>
              <a:t>from heights – </a:t>
            </a:r>
            <a:r>
              <a:rPr lang="en-AU" sz="2000" dirty="0"/>
              <a:t>see the </a:t>
            </a:r>
            <a:r>
              <a:rPr lang="en-AU" sz="2000" i="1" dirty="0"/>
              <a:t>Managing the risk of falls at workplaces Code of Practice</a:t>
            </a:r>
            <a:r>
              <a:rPr lang="en-AU" sz="2400" i="1" dirty="0"/>
              <a:t>. </a:t>
            </a:r>
            <a:endParaRPr lang="en-AU" sz="2400" dirty="0"/>
          </a:p>
          <a:p>
            <a:pPr marL="342900" indent="-342900">
              <a:buFont typeface="Arial" panose="020B0604020202020204" pitchFamily="34" charset="0"/>
              <a:buChar char="•"/>
            </a:pPr>
            <a:r>
              <a:rPr lang="en-AU" sz="2400" dirty="0" smtClean="0"/>
              <a:t>slips </a:t>
            </a:r>
            <a:r>
              <a:rPr lang="en-AU" sz="2400" dirty="0"/>
              <a:t>and trips </a:t>
            </a:r>
          </a:p>
          <a:p>
            <a:pPr marL="342900" indent="-342900">
              <a:buFont typeface="Arial" panose="020B0604020202020204" pitchFamily="34" charset="0"/>
              <a:buChar char="•"/>
            </a:pPr>
            <a:r>
              <a:rPr lang="en-AU" sz="2400" dirty="0" smtClean="0"/>
              <a:t>falling </a:t>
            </a:r>
            <a:r>
              <a:rPr lang="en-AU" sz="2400" dirty="0"/>
              <a:t>objects </a:t>
            </a:r>
          </a:p>
          <a:p>
            <a:pPr marL="342900" indent="-342900">
              <a:buFont typeface="Arial" panose="020B0604020202020204" pitchFamily="34" charset="0"/>
              <a:buChar char="•"/>
            </a:pPr>
            <a:r>
              <a:rPr lang="en-AU" sz="2400" dirty="0" smtClean="0"/>
              <a:t>noise </a:t>
            </a:r>
            <a:r>
              <a:rPr lang="en-AU" sz="2400" dirty="0"/>
              <a:t>– </a:t>
            </a:r>
            <a:r>
              <a:rPr lang="en-AU" sz="2000" dirty="0"/>
              <a:t>see the </a:t>
            </a:r>
            <a:r>
              <a:rPr lang="en-AU" sz="2000" i="1" dirty="0"/>
              <a:t>Managing noise and preventing hearing loss at work Code of Practice. </a:t>
            </a:r>
            <a:endParaRPr lang="en-AU" sz="2400" dirty="0"/>
          </a:p>
          <a:p>
            <a:pPr marL="342900" indent="-342900">
              <a:buFont typeface="Arial" panose="020B0604020202020204" pitchFamily="34" charset="0"/>
              <a:buChar char="•"/>
            </a:pPr>
            <a:r>
              <a:rPr lang="en-AU" sz="2400" dirty="0" smtClean="0"/>
              <a:t>dust </a:t>
            </a:r>
            <a:endParaRPr lang="en-AU" sz="2400" dirty="0"/>
          </a:p>
          <a:p>
            <a:pPr marL="342900" indent="-342900">
              <a:buFont typeface="Arial" panose="020B0604020202020204" pitchFamily="34" charset="0"/>
              <a:buChar char="•"/>
            </a:pPr>
            <a:r>
              <a:rPr lang="en-AU" sz="2400" dirty="0" smtClean="0"/>
              <a:t>manual </a:t>
            </a:r>
            <a:r>
              <a:rPr lang="en-AU" sz="2400" dirty="0"/>
              <a:t>tasks – </a:t>
            </a:r>
            <a:r>
              <a:rPr lang="en-AU" sz="2000" dirty="0"/>
              <a:t>see the </a:t>
            </a:r>
            <a:r>
              <a:rPr lang="en-AU" sz="2000" i="1" dirty="0"/>
              <a:t>Hazardous manual tasks Code of Practice</a:t>
            </a:r>
            <a:r>
              <a:rPr lang="en-AU" sz="2000" dirty="0"/>
              <a:t>. </a:t>
            </a:r>
          </a:p>
          <a:p>
            <a:endParaRPr lang="en-AU" dirty="0"/>
          </a:p>
        </p:txBody>
      </p:sp>
    </p:spTree>
    <p:extLst>
      <p:ext uri="{BB962C8B-B14F-4D97-AF65-F5344CB8AC3E}">
        <p14:creationId xmlns:p14="http://schemas.microsoft.com/office/powerpoint/2010/main" val="1107437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Steel Fixing</a:t>
            </a:r>
            <a:endParaRPr lang="en-AU" dirty="0"/>
          </a:p>
        </p:txBody>
      </p:sp>
      <p:sp>
        <p:nvSpPr>
          <p:cNvPr id="3" name="Content Placeholder 2"/>
          <p:cNvSpPr>
            <a:spLocks noGrp="1"/>
          </p:cNvSpPr>
          <p:nvPr>
            <p:ph idx="1"/>
          </p:nvPr>
        </p:nvSpPr>
        <p:spPr/>
        <p:txBody>
          <a:bodyPr/>
          <a:lstStyle/>
          <a:p>
            <a:pPr marL="0" indent="0">
              <a:buNone/>
            </a:pPr>
            <a:r>
              <a:rPr lang="en-US" dirty="0"/>
              <a:t>Steel fixing is the positioning and assembly of steel bars and mesh sheeting with ligatures to form reinforcement for concrete structures such as concrete slabs, columns, drainage and communication pits, walls and concrete barrier structures. It is the </a:t>
            </a:r>
            <a:r>
              <a:rPr lang="en-US" dirty="0" err="1"/>
              <a:t>mould</a:t>
            </a:r>
            <a:r>
              <a:rPr lang="en-US" dirty="0"/>
              <a:t> created prior to pouring the concrete</a:t>
            </a:r>
            <a:endParaRPr lang="en-AU" dirty="0"/>
          </a:p>
        </p:txBody>
      </p:sp>
    </p:spTree>
    <p:extLst>
      <p:ext uri="{BB962C8B-B14F-4D97-AF65-F5344CB8AC3E}">
        <p14:creationId xmlns:p14="http://schemas.microsoft.com/office/powerpoint/2010/main" val="38965354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smtClean="0"/>
              <a:t>Concrete Pumping</a:t>
            </a:r>
            <a:endParaRPr lang="en-AU" dirty="0"/>
          </a:p>
        </p:txBody>
      </p:sp>
      <p:sp>
        <p:nvSpPr>
          <p:cNvPr id="3" name="Content Placeholder 2"/>
          <p:cNvSpPr>
            <a:spLocks noGrp="1"/>
          </p:cNvSpPr>
          <p:nvPr>
            <p:ph idx="1"/>
          </p:nvPr>
        </p:nvSpPr>
        <p:spPr/>
        <p:txBody>
          <a:bodyPr>
            <a:normAutofit lnSpcReduction="10000"/>
          </a:bodyPr>
          <a:lstStyle/>
          <a:p>
            <a:pPr marL="0" indent="0">
              <a:buNone/>
            </a:pPr>
            <a:r>
              <a:rPr lang="en-US" dirty="0"/>
              <a:t>A concrete pump is a machine used for transferring liquid concrete by </a:t>
            </a:r>
            <a:r>
              <a:rPr lang="en-US"/>
              <a:t>pumping</a:t>
            </a:r>
            <a:r>
              <a:rPr lang="en-US" smtClean="0"/>
              <a:t>.</a:t>
            </a:r>
          </a:p>
          <a:p>
            <a:pPr marL="0" indent="0">
              <a:buNone/>
            </a:pPr>
            <a:endParaRPr lang="en-AU" dirty="0"/>
          </a:p>
          <a:p>
            <a:pPr marL="0" indent="0">
              <a:buNone/>
            </a:pPr>
            <a:r>
              <a:rPr lang="en-US" dirty="0"/>
              <a:t>Boom pumps are used on most of the larger construction projects as they are capable of pumping at very high volumes and because of the </a:t>
            </a:r>
            <a:r>
              <a:rPr lang="en-US" dirty="0" err="1"/>
              <a:t>labour</a:t>
            </a:r>
            <a:r>
              <a:rPr lang="en-US" dirty="0"/>
              <a:t> saving nature of the placing boom. They are a revolutionary alternative to line-concrete pumps.</a:t>
            </a:r>
            <a:endParaRPr lang="en-AU" dirty="0"/>
          </a:p>
          <a:p>
            <a:endParaRPr lang="en-AU" dirty="0"/>
          </a:p>
        </p:txBody>
      </p:sp>
    </p:spTree>
    <p:extLst>
      <p:ext uri="{BB962C8B-B14F-4D97-AF65-F5344CB8AC3E}">
        <p14:creationId xmlns:p14="http://schemas.microsoft.com/office/powerpoint/2010/main" val="3544564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251</TotalTime>
  <Words>379</Words>
  <Application>Microsoft Office PowerPoint</Application>
  <PresentationFormat>On-screen Show (4:3)</PresentationFormat>
  <Paragraphs>49</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ＭＳ Ｐゴシック</vt:lpstr>
      <vt:lpstr>Arial</vt:lpstr>
      <vt:lpstr>Office Theme</vt:lpstr>
      <vt:lpstr>PowerPoint Presentation</vt:lpstr>
      <vt:lpstr>Assessment Criteria</vt:lpstr>
      <vt:lpstr>What is Formwork?</vt:lpstr>
      <vt:lpstr>Duties</vt:lpstr>
      <vt:lpstr>Design and Certification</vt:lpstr>
      <vt:lpstr>Hazards</vt:lpstr>
      <vt:lpstr>Managing the risks</vt:lpstr>
      <vt:lpstr>Steel Fixing</vt:lpstr>
      <vt:lpstr>Concrete Pumping</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15</cp:revision>
  <dcterms:created xsi:type="dcterms:W3CDTF">2018-06-15T02:04:24Z</dcterms:created>
  <dcterms:modified xsi:type="dcterms:W3CDTF">2018-08-01T03:30:12Z</dcterms:modified>
</cp:coreProperties>
</file>