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257" r:id="rId2"/>
    <p:sldId id="258" r:id="rId3"/>
    <p:sldId id="385" r:id="rId4"/>
    <p:sldId id="474" r:id="rId5"/>
    <p:sldId id="401" r:id="rId6"/>
    <p:sldId id="476" r:id="rId7"/>
    <p:sldId id="477" r:id="rId8"/>
    <p:sldId id="478" r:id="rId9"/>
    <p:sldId id="479" r:id="rId10"/>
    <p:sldId id="387" r:id="rId11"/>
    <p:sldId id="406" r:id="rId12"/>
    <p:sldId id="480" r:id="rId13"/>
    <p:sldId id="408" r:id="rId14"/>
    <p:sldId id="481" r:id="rId15"/>
    <p:sldId id="412" r:id="rId16"/>
    <p:sldId id="482" r:id="rId17"/>
    <p:sldId id="483" r:id="rId18"/>
    <p:sldId id="416" r:id="rId19"/>
    <p:sldId id="417" r:id="rId20"/>
    <p:sldId id="484" r:id="rId21"/>
    <p:sldId id="419" r:id="rId22"/>
    <p:sldId id="422" r:id="rId23"/>
    <p:sldId id="485" r:id="rId24"/>
    <p:sldId id="486" r:id="rId25"/>
    <p:sldId id="487" r:id="rId26"/>
    <p:sldId id="488" r:id="rId27"/>
    <p:sldId id="489" r:id="rId28"/>
    <p:sldId id="425" r:id="rId29"/>
    <p:sldId id="426" r:id="rId30"/>
    <p:sldId id="490" r:id="rId31"/>
    <p:sldId id="491" r:id="rId32"/>
    <p:sldId id="492" r:id="rId33"/>
    <p:sldId id="493" r:id="rId34"/>
    <p:sldId id="429" r:id="rId35"/>
    <p:sldId id="430" r:id="rId36"/>
    <p:sldId id="494" r:id="rId37"/>
    <p:sldId id="495" r:id="rId38"/>
    <p:sldId id="496" r:id="rId39"/>
    <p:sldId id="435" r:id="rId40"/>
    <p:sldId id="436" r:id="rId41"/>
    <p:sldId id="497" r:id="rId42"/>
    <p:sldId id="498" r:id="rId43"/>
    <p:sldId id="499" r:id="rId44"/>
    <p:sldId id="500" r:id="rId45"/>
    <p:sldId id="443" r:id="rId46"/>
    <p:sldId id="444" r:id="rId47"/>
    <p:sldId id="501" r:id="rId48"/>
    <p:sldId id="447" r:id="rId49"/>
    <p:sldId id="502" r:id="rId50"/>
    <p:sldId id="449" r:id="rId51"/>
    <p:sldId id="503" r:id="rId52"/>
    <p:sldId id="451" r:id="rId53"/>
    <p:sldId id="452" r:id="rId54"/>
    <p:sldId id="504" r:id="rId55"/>
    <p:sldId id="400" r:id="rId56"/>
    <p:sldId id="456" r:id="rId57"/>
    <p:sldId id="505" r:id="rId58"/>
    <p:sldId id="467" r:id="rId59"/>
    <p:sldId id="459" r:id="rId60"/>
    <p:sldId id="506" r:id="rId61"/>
    <p:sldId id="507" r:id="rId62"/>
    <p:sldId id="508" r:id="rId63"/>
    <p:sldId id="509" r:id="rId64"/>
    <p:sldId id="510" r:id="rId65"/>
    <p:sldId id="475" r:id="rId66"/>
    <p:sldId id="468" r:id="rId67"/>
    <p:sldId id="511" r:id="rId68"/>
    <p:sldId id="512" r:id="rId69"/>
    <p:sldId id="513" r:id="rId70"/>
    <p:sldId id="471" r:id="rId71"/>
    <p:sldId id="514" r:id="rId72"/>
    <p:sldId id="515" r:id="rId73"/>
    <p:sldId id="472" r:id="rId74"/>
    <p:sldId id="473" r:id="rId7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7" autoAdjust="0"/>
    <p:restoredTop sz="91525" autoAdjust="0"/>
  </p:normalViewPr>
  <p:slideViewPr>
    <p:cSldViewPr>
      <p:cViewPr>
        <p:scale>
          <a:sx n="70" d="100"/>
          <a:sy n="70" d="100"/>
        </p:scale>
        <p:origin x="-2814" y="-89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22/05/2015</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1170920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p:spPr>
      </p:sp>
      <p:sp>
        <p:nvSpPr>
          <p:cNvPr id="1136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1136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244F91F-38C8-4225-86A7-8805C137DA0E}"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p:spPr>
      </p:sp>
      <p:sp>
        <p:nvSpPr>
          <p:cNvPr id="1136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1136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244F91F-38C8-4225-86A7-8805C137DA0E}" type="slidenum">
              <a:rPr lang="en-CA" smtClean="0"/>
              <a:pPr/>
              <a:t>3</a:t>
            </a:fld>
            <a:endParaRPr lang="en-CA"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a:t>
            </a:fld>
            <a:endParaRPr lang="en-A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a:t>
            </a:fld>
            <a:endParaRPr lang="en-CA"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11</a:t>
            </a:fld>
            <a:endParaRPr lang="en-A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13</a:t>
            </a:fld>
            <a:endParaRPr lang="en-CA"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a:t>
            </a:fld>
            <a:endParaRPr lang="en-CA"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19</a:t>
            </a:fld>
            <a:endParaRPr lang="en-A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21</a:t>
            </a:fld>
            <a:endParaRPr lang="en-CA"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22</a:t>
            </a:fld>
            <a:endParaRPr lang="en-A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28</a:t>
            </a:fld>
            <a:endParaRPr lang="en-CA"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29</a:t>
            </a:fld>
            <a:endParaRPr lang="en-A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34</a:t>
            </a:fld>
            <a:endParaRPr lang="en-CA"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35</a:t>
            </a:fld>
            <a:endParaRPr lang="en-A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39</a:t>
            </a:fld>
            <a:endParaRPr lang="en-CA"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45</a:t>
            </a:fld>
            <a:endParaRPr lang="en-CA"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46</a:t>
            </a:fld>
            <a:endParaRPr lang="en-A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48</a:t>
            </a:fld>
            <a:endParaRPr lang="en-A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50</a:t>
            </a:fld>
            <a:endParaRPr lang="en-A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52</a:t>
            </a:fld>
            <a:endParaRPr lang="en-CA"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53</a:t>
            </a:fld>
            <a:endParaRPr lang="en-A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55</a:t>
            </a:fld>
            <a:endParaRPr lang="en-CA"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56</a:t>
            </a:fld>
            <a:endParaRPr lang="en-A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58</a:t>
            </a:fld>
            <a:endParaRPr lang="en-CA"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59</a:t>
            </a:fld>
            <a:endParaRPr lang="en-AU"/>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65</a:t>
            </a:fld>
            <a:endParaRPr lang="en-CA"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66</a:t>
            </a:fld>
            <a:endParaRPr lang="en-AU"/>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70</a:t>
            </a:fld>
            <a:endParaRPr lang="en-CA"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71</a:t>
            </a:fld>
            <a:endParaRPr lang="en-CA"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73</a:t>
            </a:fld>
            <a:endParaRPr lang="en-CA"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74</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22/05/2015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22/05/2015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22/05/2015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22/05/2015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22/05/2015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22/05/2015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22/05/2015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22/05/2015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22/05/2015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22/05/2015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22/05/2015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22/05/2015</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3pPr>
      <a:lvl4pPr marL="1600200" indent="-2286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4pPr>
      <a:lvl5pPr marL="2057400" indent="-2286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reading_long_list_800_wht.png"/>
          <p:cNvPicPr/>
          <p:nvPr/>
        </p:nvPicPr>
        <p:blipFill>
          <a:blip r:embed="rId3" cstate="print"/>
          <a:stretch>
            <a:fillRect/>
          </a:stretch>
        </p:blipFill>
        <p:spPr>
          <a:xfrm>
            <a:off x="1259632" y="2348880"/>
            <a:ext cx="3921343" cy="3439236"/>
          </a:xfrm>
          <a:prstGeom prst="rect">
            <a:avLst/>
          </a:prstGeom>
        </p:spPr>
      </p:pic>
      <p:sp>
        <p:nvSpPr>
          <p:cNvPr id="4099" name="Text Box 6"/>
          <p:cNvSpPr txBox="1">
            <a:spLocks noChangeArrowheads="1"/>
          </p:cNvSpPr>
          <p:nvPr/>
        </p:nvSpPr>
        <p:spPr bwMode="auto">
          <a:xfrm>
            <a:off x="1214438" y="357188"/>
            <a:ext cx="7000875" cy="4643437"/>
          </a:xfrm>
          <a:prstGeom prst="rect">
            <a:avLst/>
          </a:prstGeom>
          <a:noFill/>
          <a:ln w="9525">
            <a:noFill/>
            <a:miter lim="800000"/>
            <a:headEnd/>
            <a:tailEnd/>
          </a:ln>
        </p:spPr>
        <p:txBody>
          <a:bodyPr/>
          <a:lstStyle/>
          <a:p>
            <a:pPr algn="r">
              <a:defRPr/>
            </a:pPr>
            <a:endParaRPr lang="en-AU" sz="2400" b="1" dirty="0" smtClean="0">
              <a:solidFill>
                <a:srgbClr val="FF0000"/>
              </a:solidFill>
            </a:endParaRPr>
          </a:p>
        </p:txBody>
      </p:sp>
      <p:sp>
        <p:nvSpPr>
          <p:cNvPr id="5" name="TextBox 4"/>
          <p:cNvSpPr txBox="1"/>
          <p:nvPr/>
        </p:nvSpPr>
        <p:spPr>
          <a:xfrm>
            <a:off x="1907704" y="476672"/>
            <a:ext cx="6624736" cy="2123658"/>
          </a:xfrm>
          <a:prstGeom prst="rect">
            <a:avLst/>
          </a:prstGeom>
          <a:noFill/>
        </p:spPr>
        <p:txBody>
          <a:bodyPr wrap="square" rtlCol="0">
            <a:spAutoFit/>
          </a:bodyPr>
          <a:lstStyle/>
          <a:p>
            <a:pPr algn="r">
              <a:defRPr/>
            </a:pPr>
            <a:r>
              <a:rPr lang="en-AU" sz="4400" b="1" dirty="0" smtClean="0">
                <a:solidFill>
                  <a:srgbClr val="FF0000"/>
                </a:solidFill>
              </a:rPr>
              <a:t>BSBITU401 </a:t>
            </a:r>
          </a:p>
          <a:p>
            <a:pPr algn="r">
              <a:defRPr/>
            </a:pPr>
            <a:r>
              <a:rPr lang="en-AU" sz="4400" b="1" dirty="0" smtClean="0">
                <a:solidFill>
                  <a:srgbClr val="FF0000"/>
                </a:solidFill>
              </a:rPr>
              <a:t>Design and develop complex text documents</a:t>
            </a:r>
            <a:endParaRPr lang="en-AU" sz="3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0" y="274638"/>
            <a:ext cx="9144000" cy="1143000"/>
          </a:xfrm>
        </p:spPr>
        <p:txBody>
          <a:bodyPr/>
          <a:lstStyle/>
          <a:p>
            <a:pPr eaLnBrk="1" hangingPunct="1"/>
            <a:r>
              <a:rPr lang="en-CA" dirty="0" smtClean="0"/>
              <a:t>Housekeeping</a:t>
            </a:r>
          </a:p>
        </p:txBody>
      </p:sp>
      <p:sp>
        <p:nvSpPr>
          <p:cNvPr id="5123" name="Content Placeholder 2"/>
          <p:cNvSpPr>
            <a:spLocks noGrp="1"/>
          </p:cNvSpPr>
          <p:nvPr>
            <p:ph idx="1"/>
          </p:nvPr>
        </p:nvSpPr>
        <p:spPr>
          <a:xfrm>
            <a:off x="428625" y="1331913"/>
            <a:ext cx="8358188" cy="4525962"/>
          </a:xfrm>
        </p:spPr>
        <p:txBody>
          <a:bodyPr>
            <a:normAutofit/>
          </a:bodyPr>
          <a:lstStyle/>
          <a:p>
            <a:r>
              <a:rPr lang="en-AU" sz="2800" dirty="0" smtClean="0"/>
              <a:t>Emergency Procedures</a:t>
            </a:r>
          </a:p>
          <a:p>
            <a:r>
              <a:rPr lang="en-AU" sz="2800" dirty="0" smtClean="0"/>
              <a:t>Mobiles, Security Issues </a:t>
            </a:r>
          </a:p>
          <a:p>
            <a:r>
              <a:rPr lang="en-AU" sz="2800" dirty="0" smtClean="0"/>
              <a:t>Break times / Smoking policy</a:t>
            </a:r>
          </a:p>
          <a:p>
            <a:r>
              <a:rPr lang="en-AU" sz="2800" dirty="0" smtClean="0"/>
              <a:t>This course is “interactive” – ask questions</a:t>
            </a:r>
          </a:p>
          <a:p>
            <a:r>
              <a:rPr lang="en-AU" sz="2800" dirty="0" smtClean="0"/>
              <a:t>Respect, Confidentiality, Practice </a:t>
            </a:r>
          </a:p>
          <a:p>
            <a:r>
              <a:rPr lang="en-AU" sz="2800" dirty="0" smtClean="0"/>
              <a:t>Ground Rules</a:t>
            </a:r>
            <a:endParaRPr lang="en-AU" sz="2800" dirty="0" smtClean="0">
              <a:latin typeface="Calibri" pitchFamily="34" charset="0"/>
            </a:endParaRPr>
          </a:p>
          <a:p>
            <a:pPr eaLnBrk="1" hangingPunct="1">
              <a:buFont typeface="Arial" charset="0"/>
              <a:buNone/>
            </a:pPr>
            <a:endParaRPr lang="en-CA" sz="2000"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5786438" y="3500438"/>
            <a:ext cx="3357562" cy="3357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0" y="274638"/>
            <a:ext cx="9144000" cy="1143000"/>
          </a:xfrm>
        </p:spPr>
        <p:txBody>
          <a:bodyPr/>
          <a:lstStyle/>
          <a:p>
            <a:pPr eaLnBrk="1" hangingPunct="1"/>
            <a:r>
              <a:rPr lang="en-CA" dirty="0" smtClean="0"/>
              <a:t>Activities</a:t>
            </a:r>
          </a:p>
        </p:txBody>
      </p:sp>
      <p:sp>
        <p:nvSpPr>
          <p:cNvPr id="5123" name="Content Placeholder 2"/>
          <p:cNvSpPr>
            <a:spLocks noGrp="1"/>
          </p:cNvSpPr>
          <p:nvPr>
            <p:ph idx="1"/>
          </p:nvPr>
        </p:nvSpPr>
        <p:spPr>
          <a:xfrm>
            <a:off x="467544" y="1628800"/>
            <a:ext cx="8358188" cy="2025079"/>
          </a:xfrm>
        </p:spPr>
        <p:txBody>
          <a:bodyPr>
            <a:normAutofit fontScale="92500" lnSpcReduction="20000"/>
          </a:bodyPr>
          <a:lstStyle/>
          <a:p>
            <a:pPr>
              <a:buNone/>
            </a:pPr>
            <a:r>
              <a:rPr lang="en-AU" sz="3000" u="sng" dirty="0" smtClean="0"/>
              <a:t>NOTE</a:t>
            </a:r>
            <a:r>
              <a:rPr lang="en-AU" sz="3000" dirty="0" smtClean="0"/>
              <a:t>: </a:t>
            </a:r>
          </a:p>
          <a:p>
            <a:pPr marL="0" indent="0">
              <a:buNone/>
            </a:pPr>
            <a:r>
              <a:rPr lang="en-AU" sz="3000" dirty="0" smtClean="0"/>
              <a:t>If this course is being conducted in a workplace environment, the instructor will need to clarify to the class what are the </a:t>
            </a:r>
            <a:r>
              <a:rPr lang="en-AU" sz="3000" dirty="0" smtClean="0">
                <a:solidFill>
                  <a:srgbClr val="FF0000"/>
                </a:solidFill>
              </a:rPr>
              <a:t>acceptable organisation requirements</a:t>
            </a:r>
            <a:r>
              <a:rPr lang="en-AU" sz="3000" dirty="0" smtClean="0"/>
              <a:t> in place with respect to activities.</a:t>
            </a:r>
          </a:p>
          <a:p>
            <a:pPr eaLnBrk="1" hangingPunct="1">
              <a:buFont typeface="Arial" charset="0"/>
              <a:buNone/>
            </a:pPr>
            <a:endParaRPr lang="en-CA" sz="2000"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5786438" y="3500438"/>
            <a:ext cx="3357562" cy="3357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Objectives</a:t>
            </a:r>
            <a:endParaRPr lang="en-GB" dirty="0"/>
          </a:p>
        </p:txBody>
      </p:sp>
      <p:sp>
        <p:nvSpPr>
          <p:cNvPr id="5" name="Content Placeholder 4"/>
          <p:cNvSpPr>
            <a:spLocks noGrp="1"/>
          </p:cNvSpPr>
          <p:nvPr>
            <p:ph idx="1"/>
          </p:nvPr>
        </p:nvSpPr>
        <p:spPr/>
        <p:txBody>
          <a:bodyPr/>
          <a:lstStyle/>
          <a:p>
            <a:r>
              <a:rPr lang="en-AU" b="1" i="1" dirty="0" smtClean="0"/>
              <a:t>Learn </a:t>
            </a:r>
            <a:r>
              <a:rPr lang="en-AU" dirty="0" smtClean="0"/>
              <a:t>how to prepare to produce word processed documents</a:t>
            </a:r>
            <a:endParaRPr lang="en-GB" dirty="0" smtClean="0"/>
          </a:p>
          <a:p>
            <a:r>
              <a:rPr lang="en-AU" b="1" i="1" dirty="0" smtClean="0"/>
              <a:t>Know</a:t>
            </a:r>
            <a:r>
              <a:rPr lang="en-AU" dirty="0" smtClean="0"/>
              <a:t> how to design complex documents</a:t>
            </a:r>
            <a:endParaRPr lang="en-GB" dirty="0" smtClean="0"/>
          </a:p>
          <a:p>
            <a:r>
              <a:rPr lang="en-AU" b="1" i="1" dirty="0" smtClean="0"/>
              <a:t>Understand</a:t>
            </a:r>
            <a:r>
              <a:rPr lang="en-AU" dirty="0" smtClean="0"/>
              <a:t> how to add complex tables and other data</a:t>
            </a:r>
            <a:endParaRPr lang="en-GB" dirty="0" smtClean="0"/>
          </a:p>
          <a:p>
            <a:r>
              <a:rPr lang="en-AU" b="1" i="1" dirty="0" smtClean="0"/>
              <a:t>Discover</a:t>
            </a:r>
            <a:r>
              <a:rPr lang="en-AU" dirty="0" smtClean="0"/>
              <a:t> how to produce documents</a:t>
            </a:r>
          </a:p>
          <a:p>
            <a:r>
              <a:rPr lang="en-AU" b="1" i="1" dirty="0" smtClean="0"/>
              <a:t>Gain </a:t>
            </a:r>
            <a:r>
              <a:rPr lang="en-AU" dirty="0" smtClean="0"/>
              <a:t>the skills and knowledge required for this unit.</a:t>
            </a:r>
            <a:endParaRPr lang="en-GB" dirty="0" smtClean="0"/>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Prepare to produce word processed documents</a:t>
            </a:r>
          </a:p>
        </p:txBody>
      </p:sp>
      <p:sp>
        <p:nvSpPr>
          <p:cNvPr id="6" name="TextBox 5"/>
          <p:cNvSpPr txBox="1"/>
          <p:nvPr/>
        </p:nvSpPr>
        <p:spPr>
          <a:xfrm>
            <a:off x="4932040" y="2276872"/>
            <a:ext cx="3744416" cy="3108543"/>
          </a:xfrm>
          <a:prstGeom prst="rect">
            <a:avLst/>
          </a:prstGeom>
          <a:noFill/>
        </p:spPr>
        <p:txBody>
          <a:bodyPr wrap="square" rtlCol="0">
            <a:spAutoFit/>
          </a:bodyPr>
          <a:lstStyle/>
          <a:p>
            <a:r>
              <a:rPr lang="en-AU" sz="2800" dirty="0" smtClean="0">
                <a:latin typeface="+mj-lt"/>
              </a:rPr>
              <a:t>1.1. Use safe work practices to ensure ergonomic, work organisation, energy and resource conservation requirements are met</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a:stretch>
            <a:fillRect/>
          </a:stretch>
        </p:blipFill>
        <p:spPr bwMode="auto">
          <a:xfrm>
            <a:off x="1619672" y="476672"/>
            <a:ext cx="6028047" cy="5790938"/>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Consider:</a:t>
            </a:r>
            <a:endParaRPr lang="en-GB" dirty="0"/>
          </a:p>
        </p:txBody>
      </p:sp>
      <p:sp>
        <p:nvSpPr>
          <p:cNvPr id="3" name="Content Placeholder 2"/>
          <p:cNvSpPr>
            <a:spLocks noGrp="1"/>
          </p:cNvSpPr>
          <p:nvPr>
            <p:ph idx="1"/>
          </p:nvPr>
        </p:nvSpPr>
        <p:spPr/>
        <p:txBody>
          <a:bodyPr>
            <a:normAutofit lnSpcReduction="10000"/>
          </a:bodyPr>
          <a:lstStyle/>
          <a:p>
            <a:r>
              <a:rPr lang="en-GB" dirty="0" smtClean="0"/>
              <a:t>Work surface height</a:t>
            </a:r>
          </a:p>
          <a:p>
            <a:r>
              <a:rPr lang="en-GB" dirty="0" smtClean="0"/>
              <a:t>Chair</a:t>
            </a:r>
          </a:p>
          <a:p>
            <a:r>
              <a:rPr lang="en-GB" dirty="0" smtClean="0"/>
              <a:t>Keyboard placement</a:t>
            </a:r>
          </a:p>
          <a:p>
            <a:r>
              <a:rPr lang="en-GB" dirty="0" smtClean="0"/>
              <a:t>Screen placement</a:t>
            </a:r>
          </a:p>
          <a:p>
            <a:r>
              <a:rPr lang="en-GB" dirty="0" smtClean="0"/>
              <a:t>Desk-top layout</a:t>
            </a:r>
          </a:p>
          <a:p>
            <a:r>
              <a:rPr lang="en-GB" dirty="0" smtClean="0"/>
              <a:t>Document holder</a:t>
            </a:r>
          </a:p>
          <a:p>
            <a:r>
              <a:rPr lang="en-GB" dirty="0" smtClean="0"/>
              <a:t>Posture and environment</a:t>
            </a:r>
          </a:p>
          <a:p>
            <a:r>
              <a:rPr lang="en-GB" dirty="0" smtClean="0"/>
              <a:t>Lighting</a:t>
            </a:r>
          </a:p>
          <a:p>
            <a:r>
              <a:rPr lang="en-GB" dirty="0" smtClean="0"/>
              <a:t>Glare and reflection</a:t>
            </a:r>
          </a:p>
          <a:p>
            <a:endParaRPr lang="en-GB" dirty="0"/>
          </a:p>
        </p:txBody>
      </p:sp>
      <p:pic>
        <p:nvPicPr>
          <p:cNvPr id="4" name="Picture 3" descr="holding_open_box_of_light_800_wht_6904.png"/>
          <p:cNvPicPr/>
          <p:nvPr/>
        </p:nvPicPr>
        <p:blipFill>
          <a:blip r:embed="rId2" cstate="print"/>
          <a:stretch>
            <a:fillRect/>
          </a:stretch>
        </p:blipFill>
        <p:spPr>
          <a:xfrm>
            <a:off x="5724128" y="2276872"/>
            <a:ext cx="2355329" cy="353300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Conservation requirements may include:</a:t>
            </a:r>
            <a:r>
              <a:rPr lang="en-GB" dirty="0" smtClean="0"/>
              <a:t/>
            </a:r>
            <a:br>
              <a:rPr lang="en-GB" dirty="0" smtClean="0"/>
            </a:br>
            <a:endParaRPr lang="en-GB" dirty="0"/>
          </a:p>
        </p:txBody>
      </p:sp>
      <p:sp>
        <p:nvSpPr>
          <p:cNvPr id="3" name="Content Placeholder 2"/>
          <p:cNvSpPr>
            <a:spLocks noGrp="1"/>
          </p:cNvSpPr>
          <p:nvPr>
            <p:ph idx="1"/>
          </p:nvPr>
        </p:nvSpPr>
        <p:spPr>
          <a:xfrm>
            <a:off x="457200" y="1600200"/>
            <a:ext cx="4330824" cy="4525963"/>
          </a:xfrm>
        </p:spPr>
        <p:txBody>
          <a:bodyPr>
            <a:normAutofit lnSpcReduction="10000"/>
          </a:bodyPr>
          <a:lstStyle/>
          <a:p>
            <a:endParaRPr lang="en-AU" dirty="0" smtClean="0"/>
          </a:p>
          <a:p>
            <a:r>
              <a:rPr lang="en-AU" dirty="0" smtClean="0"/>
              <a:t>Double-sided paper use</a:t>
            </a:r>
            <a:endParaRPr lang="en-GB" dirty="0" smtClean="0"/>
          </a:p>
          <a:p>
            <a:r>
              <a:rPr lang="en-AU" dirty="0" smtClean="0"/>
              <a:t>Recycling used and shredded paper</a:t>
            </a:r>
            <a:endParaRPr lang="en-GB" dirty="0" smtClean="0"/>
          </a:p>
          <a:p>
            <a:r>
              <a:rPr lang="en-AU" dirty="0" smtClean="0"/>
              <a:t>Re-using paper for rough drafts (observing confidentiality requirements)</a:t>
            </a:r>
            <a:endParaRPr lang="en-GB" dirty="0" smtClean="0"/>
          </a:p>
          <a:p>
            <a:r>
              <a:rPr lang="en-AU" dirty="0" smtClean="0"/>
              <a:t>Using power-save options for equipment</a:t>
            </a:r>
            <a:endParaRPr lang="en-GB" dirty="0" smtClean="0"/>
          </a:p>
          <a:p>
            <a:endParaRPr lang="en-GB" dirty="0"/>
          </a:p>
        </p:txBody>
      </p:sp>
      <p:pic>
        <p:nvPicPr>
          <p:cNvPr id="2050" name="Picture 2" descr="C:\Users\Sophie\Desktop\My Work\ArtWork\leaf_circle_recycle_arrows_800_wht.png"/>
          <p:cNvPicPr>
            <a:picLocks noChangeAspect="1" noChangeArrowheads="1"/>
          </p:cNvPicPr>
          <p:nvPr/>
        </p:nvPicPr>
        <p:blipFill>
          <a:blip r:embed="rId2" cstate="print"/>
          <a:srcRect/>
          <a:stretch>
            <a:fillRect/>
          </a:stretch>
        </p:blipFill>
        <p:spPr bwMode="auto">
          <a:xfrm>
            <a:off x="5076056" y="2564904"/>
            <a:ext cx="3593976" cy="3369353"/>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duotone>
              <a:schemeClr val="accent2">
                <a:shade val="45000"/>
                <a:satMod val="135000"/>
              </a:schemeClr>
              <a:prstClr val="white"/>
            </a:duotone>
          </a:blip>
          <a:srcRect/>
          <a:stretch>
            <a:fillRect/>
          </a:stretch>
        </p:blipFill>
        <p:spPr bwMode="auto">
          <a:xfrm>
            <a:off x="1259632" y="1124744"/>
            <a:ext cx="6746567" cy="448458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1A</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Prepare to produce word processed documents</a:t>
            </a:r>
          </a:p>
        </p:txBody>
      </p:sp>
      <p:sp>
        <p:nvSpPr>
          <p:cNvPr id="6" name="TextBox 5"/>
          <p:cNvSpPr txBox="1"/>
          <p:nvPr/>
        </p:nvSpPr>
        <p:spPr>
          <a:xfrm>
            <a:off x="4932040" y="2780928"/>
            <a:ext cx="3672408" cy="2677656"/>
          </a:xfrm>
          <a:prstGeom prst="rect">
            <a:avLst/>
          </a:prstGeom>
          <a:noFill/>
        </p:spPr>
        <p:txBody>
          <a:bodyPr wrap="square" rtlCol="0">
            <a:spAutoFit/>
          </a:bodyPr>
          <a:lstStyle/>
          <a:p>
            <a:r>
              <a:rPr lang="en-AU" sz="2800" dirty="0" smtClean="0">
                <a:latin typeface="+mj-lt"/>
              </a:rPr>
              <a:t>1.2. Identify document purpose, audience and presentation requirements, and clarify with relevant personnel as required</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Complex Documents may include:</a:t>
            </a:r>
            <a:endParaRPr lang="en-GB" dirty="0"/>
          </a:p>
        </p:txBody>
      </p:sp>
      <p:sp>
        <p:nvSpPr>
          <p:cNvPr id="3" name="Content Placeholder 2"/>
          <p:cNvSpPr>
            <a:spLocks noGrp="1"/>
          </p:cNvSpPr>
          <p:nvPr>
            <p:ph idx="1"/>
          </p:nvPr>
        </p:nvSpPr>
        <p:spPr/>
        <p:txBody>
          <a:bodyPr>
            <a:normAutofit lnSpcReduction="10000"/>
          </a:bodyPr>
          <a:lstStyle/>
          <a:p>
            <a:pPr lvl="0"/>
            <a:r>
              <a:rPr lang="en-AU" dirty="0" smtClean="0"/>
              <a:t>Call outs</a:t>
            </a:r>
            <a:endParaRPr lang="en-GB" dirty="0" smtClean="0"/>
          </a:p>
          <a:p>
            <a:pPr lvl="0"/>
            <a:r>
              <a:rPr lang="en-AU" dirty="0" smtClean="0"/>
              <a:t>Captions</a:t>
            </a:r>
            <a:endParaRPr lang="en-GB" dirty="0" smtClean="0"/>
          </a:p>
          <a:p>
            <a:pPr lvl="0"/>
            <a:r>
              <a:rPr lang="en-AU" dirty="0" smtClean="0"/>
              <a:t>Concordance files</a:t>
            </a:r>
            <a:endParaRPr lang="en-GB" dirty="0" smtClean="0"/>
          </a:p>
          <a:p>
            <a:pPr lvl="0"/>
            <a:r>
              <a:rPr lang="en-AU" dirty="0" smtClean="0"/>
              <a:t>Different odd and even pages</a:t>
            </a:r>
            <a:endParaRPr lang="en-GB" dirty="0" smtClean="0"/>
          </a:p>
          <a:p>
            <a:pPr lvl="0"/>
            <a:r>
              <a:rPr lang="en-AU" dirty="0" smtClean="0"/>
              <a:t>Document protection</a:t>
            </a:r>
            <a:endParaRPr lang="en-GB" dirty="0" smtClean="0"/>
          </a:p>
          <a:p>
            <a:pPr lvl="0"/>
            <a:r>
              <a:rPr lang="en-AU" dirty="0" smtClean="0"/>
              <a:t>Drawings</a:t>
            </a:r>
            <a:endParaRPr lang="en-GB" dirty="0" smtClean="0"/>
          </a:p>
          <a:p>
            <a:pPr lvl="0"/>
            <a:r>
              <a:rPr lang="en-AU" dirty="0" smtClean="0"/>
              <a:t>Forms with fields</a:t>
            </a:r>
            <a:endParaRPr lang="en-GB" dirty="0" smtClean="0"/>
          </a:p>
          <a:p>
            <a:pPr lvl="0"/>
            <a:r>
              <a:rPr lang="en-AU" dirty="0" smtClean="0"/>
              <a:t>Hyperlinks</a:t>
            </a:r>
            <a:endParaRPr lang="en-GB" dirty="0" smtClean="0"/>
          </a:p>
          <a:p>
            <a:pPr lvl="0"/>
            <a:r>
              <a:rPr lang="en-AU" dirty="0" smtClean="0"/>
              <a:t>Linked and/or embedded objects</a:t>
            </a:r>
            <a:endParaRPr lang="en-GB" dirty="0" smtClean="0"/>
          </a:p>
          <a:p>
            <a:endParaRPr lang="en-GB" dirty="0"/>
          </a:p>
        </p:txBody>
      </p:sp>
      <p:pic>
        <p:nvPicPr>
          <p:cNvPr id="3075" name="Picture 3" descr="C:\Users\Sophie\Desktop\My Work\ArtWork\stick_figure_drawing_thank_you_800_wht.png"/>
          <p:cNvPicPr>
            <a:picLocks noChangeAspect="1" noChangeArrowheads="1"/>
          </p:cNvPicPr>
          <p:nvPr/>
        </p:nvPicPr>
        <p:blipFill>
          <a:blip r:embed="rId2" cstate="print"/>
          <a:srcRect/>
          <a:stretch>
            <a:fillRect/>
          </a:stretch>
        </p:blipFill>
        <p:spPr bwMode="auto">
          <a:xfrm>
            <a:off x="5652120" y="2204864"/>
            <a:ext cx="2761785" cy="2945904"/>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1B</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Other complex documents may include:</a:t>
            </a:r>
            <a:endParaRPr lang="en-GB" dirty="0"/>
          </a:p>
        </p:txBody>
      </p:sp>
      <p:sp>
        <p:nvSpPr>
          <p:cNvPr id="3" name="Content Placeholder 2"/>
          <p:cNvSpPr>
            <a:spLocks noGrp="1"/>
          </p:cNvSpPr>
          <p:nvPr>
            <p:ph idx="1"/>
          </p:nvPr>
        </p:nvSpPr>
        <p:spPr/>
        <p:txBody>
          <a:bodyPr/>
          <a:lstStyle/>
          <a:p>
            <a:r>
              <a:rPr lang="en-GB" dirty="0" smtClean="0"/>
              <a:t>Meeting agenda</a:t>
            </a:r>
          </a:p>
          <a:p>
            <a:r>
              <a:rPr lang="en-GB" dirty="0" smtClean="0"/>
              <a:t>Minutes</a:t>
            </a:r>
          </a:p>
          <a:p>
            <a:r>
              <a:rPr lang="en-GB" dirty="0" smtClean="0"/>
              <a:t>Press release</a:t>
            </a:r>
          </a:p>
          <a:p>
            <a:r>
              <a:rPr lang="en-GB" dirty="0" smtClean="0"/>
              <a:t>Project proposal</a:t>
            </a:r>
          </a:p>
          <a:p>
            <a:endParaRPr lang="en-GB" dirty="0"/>
          </a:p>
        </p:txBody>
      </p:sp>
      <p:pic>
        <p:nvPicPr>
          <p:cNvPr id="4098" name="Picture 2" descr="C:\Users\Sophie\Desktop\My Work\ArtWork\pencil_draw_checkmark_yellow_clipboard_800_wht.png"/>
          <p:cNvPicPr>
            <a:picLocks noChangeAspect="1" noChangeArrowheads="1"/>
          </p:cNvPicPr>
          <p:nvPr/>
        </p:nvPicPr>
        <p:blipFill>
          <a:blip r:embed="rId2" cstate="print"/>
          <a:srcRect/>
          <a:stretch>
            <a:fillRect/>
          </a:stretch>
        </p:blipFill>
        <p:spPr bwMode="auto">
          <a:xfrm>
            <a:off x="3995936" y="2924944"/>
            <a:ext cx="3377952" cy="2955708"/>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Prepare to produce word processed documents</a:t>
            </a:r>
          </a:p>
        </p:txBody>
      </p:sp>
      <p:sp>
        <p:nvSpPr>
          <p:cNvPr id="6" name="TextBox 5"/>
          <p:cNvSpPr txBox="1"/>
          <p:nvPr/>
        </p:nvSpPr>
        <p:spPr>
          <a:xfrm>
            <a:off x="4788024" y="2708920"/>
            <a:ext cx="3672408" cy="3108543"/>
          </a:xfrm>
          <a:prstGeom prst="rect">
            <a:avLst/>
          </a:prstGeom>
          <a:noFill/>
        </p:spPr>
        <p:txBody>
          <a:bodyPr wrap="square" rtlCol="0">
            <a:spAutoFit/>
          </a:bodyPr>
          <a:lstStyle/>
          <a:p>
            <a:r>
              <a:rPr lang="en-AU" sz="2800" dirty="0" smtClean="0">
                <a:latin typeface="+mj-lt"/>
              </a:rPr>
              <a:t>1.3. Identify organisational requirements for text-based business documents to ensure consistency of style and image</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7822046_S.jpg"/>
          <p:cNvPicPr/>
          <p:nvPr/>
        </p:nvPicPr>
        <p:blipFill>
          <a:blip r:embed="rId2" cstate="print"/>
          <a:stretch>
            <a:fillRect/>
          </a:stretch>
        </p:blipFill>
        <p:spPr>
          <a:xfrm>
            <a:off x="4716016" y="2852936"/>
            <a:ext cx="3826371" cy="3316213"/>
          </a:xfrm>
          <a:prstGeom prst="rect">
            <a:avLst/>
          </a:prstGeom>
        </p:spPr>
      </p:pic>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Organisational requirements may include:</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Company colour scheme</a:t>
            </a:r>
            <a:endParaRPr lang="en-GB" dirty="0" smtClean="0"/>
          </a:p>
          <a:p>
            <a:r>
              <a:rPr lang="en-AU" dirty="0" smtClean="0"/>
              <a:t>Company logo</a:t>
            </a:r>
            <a:endParaRPr lang="en-GB" dirty="0" smtClean="0"/>
          </a:p>
          <a:p>
            <a:r>
              <a:rPr lang="en-AU" dirty="0" smtClean="0"/>
              <a:t>Consistent corporate image</a:t>
            </a:r>
            <a:endParaRPr lang="en-GB" dirty="0" smtClean="0"/>
          </a:p>
          <a:p>
            <a:r>
              <a:rPr lang="en-AU" dirty="0" smtClean="0"/>
              <a:t>Content restrictions</a:t>
            </a:r>
            <a:endParaRPr lang="en-GB" dirty="0" smtClean="0"/>
          </a:p>
          <a:p>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Ensure consistency of style and image</a:t>
            </a:r>
            <a:br>
              <a:rPr lang="en-GB" dirty="0" smtClean="0"/>
            </a:br>
            <a:endParaRPr lang="en-GB" dirty="0"/>
          </a:p>
        </p:txBody>
      </p:sp>
      <p:sp>
        <p:nvSpPr>
          <p:cNvPr id="3" name="Content Placeholder 2"/>
          <p:cNvSpPr>
            <a:spLocks noGrp="1"/>
          </p:cNvSpPr>
          <p:nvPr>
            <p:ph idx="1"/>
          </p:nvPr>
        </p:nvSpPr>
        <p:spPr>
          <a:xfrm>
            <a:off x="457200" y="1600200"/>
            <a:ext cx="4618856" cy="4525963"/>
          </a:xfrm>
        </p:spPr>
        <p:txBody>
          <a:bodyPr/>
          <a:lstStyle/>
          <a:p>
            <a:r>
              <a:rPr lang="en-AU" dirty="0" smtClean="0"/>
              <a:t>Everything should have the same “look” and “feel” </a:t>
            </a:r>
            <a:endParaRPr lang="en-GB" dirty="0" smtClean="0"/>
          </a:p>
          <a:p>
            <a:r>
              <a:rPr lang="en-AU" dirty="0" smtClean="0"/>
              <a:t>Use the same types of materials such as paper, packaging, business card, etc</a:t>
            </a:r>
            <a:endParaRPr lang="en-GB" dirty="0" smtClean="0"/>
          </a:p>
          <a:p>
            <a:r>
              <a:rPr lang="en-AU" dirty="0" smtClean="0"/>
              <a:t>Use and insist on the same logo at all times</a:t>
            </a:r>
            <a:endParaRPr lang="en-GB" dirty="0" smtClean="0"/>
          </a:p>
          <a:p>
            <a:endParaRPr lang="en-GB" dirty="0"/>
          </a:p>
        </p:txBody>
      </p:sp>
      <p:pic>
        <p:nvPicPr>
          <p:cNvPr id="5122" name="Picture 2" descr="C:\Users\Sophie\Desktop\My Work\ArtWork\Fotolia_15998379_XS.jpg"/>
          <p:cNvPicPr>
            <a:picLocks noChangeAspect="1" noChangeArrowheads="1"/>
          </p:cNvPicPr>
          <p:nvPr/>
        </p:nvPicPr>
        <p:blipFill>
          <a:blip r:embed="rId2" cstate="print"/>
          <a:srcRect/>
          <a:stretch>
            <a:fillRect/>
          </a:stretch>
        </p:blipFill>
        <p:spPr bwMode="auto">
          <a:xfrm>
            <a:off x="5148064" y="2924944"/>
            <a:ext cx="3421236" cy="3421236"/>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1C</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Prepare to produce word processed documents</a:t>
            </a:r>
          </a:p>
        </p:txBody>
      </p:sp>
      <p:sp>
        <p:nvSpPr>
          <p:cNvPr id="6" name="TextBox 5"/>
          <p:cNvSpPr txBox="1"/>
          <p:nvPr/>
        </p:nvSpPr>
        <p:spPr>
          <a:xfrm>
            <a:off x="4644008" y="2204864"/>
            <a:ext cx="3816424" cy="3785652"/>
          </a:xfrm>
          <a:prstGeom prst="rect">
            <a:avLst/>
          </a:prstGeom>
          <a:noFill/>
        </p:spPr>
        <p:txBody>
          <a:bodyPr wrap="square" rtlCol="0">
            <a:spAutoFit/>
          </a:bodyPr>
          <a:lstStyle/>
          <a:p>
            <a:r>
              <a:rPr lang="en-AU" sz="2400" dirty="0" smtClean="0">
                <a:latin typeface="+mj-lt"/>
              </a:rPr>
              <a:t>1.4. Evaluate complex technical functions of software for its usefulness in fulfilling requirements of the task</a:t>
            </a:r>
          </a:p>
          <a:p>
            <a:endParaRPr lang="en-AU" sz="2400" dirty="0" smtClean="0">
              <a:latin typeface="+mj-lt"/>
            </a:endParaRPr>
          </a:p>
          <a:p>
            <a:r>
              <a:rPr lang="en-AU" sz="2400" dirty="0" smtClean="0">
                <a:latin typeface="+mj-lt"/>
              </a:rPr>
              <a:t>1.5. Match document requirements with software functions to provide efficient production of documents</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Complex technical functions may include:</a:t>
            </a:r>
            <a:endParaRPr lang="en-GB" dirty="0"/>
          </a:p>
        </p:txBody>
      </p:sp>
      <p:sp>
        <p:nvSpPr>
          <p:cNvPr id="3" name="Content Placeholder 2"/>
          <p:cNvSpPr>
            <a:spLocks noGrp="1"/>
          </p:cNvSpPr>
          <p:nvPr>
            <p:ph idx="1"/>
          </p:nvPr>
        </p:nvSpPr>
        <p:spPr/>
        <p:txBody>
          <a:bodyPr/>
          <a:lstStyle/>
          <a:p>
            <a:pPr lvl="0"/>
            <a:r>
              <a:rPr lang="en-AU" dirty="0" smtClean="0"/>
              <a:t>Alignment</a:t>
            </a:r>
            <a:endParaRPr lang="en-GB" dirty="0" smtClean="0"/>
          </a:p>
          <a:p>
            <a:pPr lvl="0"/>
            <a:r>
              <a:rPr lang="en-AU" dirty="0" smtClean="0"/>
              <a:t>Data transfer</a:t>
            </a:r>
            <a:endParaRPr lang="en-GB" dirty="0" smtClean="0"/>
          </a:p>
          <a:p>
            <a:pPr lvl="0"/>
            <a:r>
              <a:rPr lang="en-AU" dirty="0" smtClean="0"/>
              <a:t>Display features</a:t>
            </a:r>
            <a:endParaRPr lang="en-GB" dirty="0" smtClean="0"/>
          </a:p>
          <a:p>
            <a:pPr lvl="0"/>
            <a:r>
              <a:rPr lang="en-AU" dirty="0" smtClean="0"/>
              <a:t>Embedding</a:t>
            </a:r>
            <a:endParaRPr lang="en-GB" dirty="0" smtClean="0"/>
          </a:p>
          <a:p>
            <a:pPr lvl="0"/>
            <a:r>
              <a:rPr lang="en-AU" dirty="0" smtClean="0"/>
              <a:t>Exporting</a:t>
            </a:r>
            <a:endParaRPr lang="en-GB" dirty="0" smtClean="0"/>
          </a:p>
          <a:p>
            <a:r>
              <a:rPr lang="en-AU" dirty="0" smtClean="0"/>
              <a:t>Fields</a:t>
            </a:r>
            <a:endParaRPr lang="en-GB" dirty="0"/>
          </a:p>
        </p:txBody>
      </p:sp>
      <p:pic>
        <p:nvPicPr>
          <p:cNvPr id="6146" name="Picture 2" descr="C:\Users\Sophie\Desktop\My Work\ArtWork\stick_figure_chart_data_trend_800_wht.png"/>
          <p:cNvPicPr>
            <a:picLocks noChangeAspect="1" noChangeArrowheads="1"/>
          </p:cNvPicPr>
          <p:nvPr/>
        </p:nvPicPr>
        <p:blipFill>
          <a:blip r:embed="rId2" cstate="print"/>
          <a:srcRect/>
          <a:stretch>
            <a:fillRect/>
          </a:stretch>
        </p:blipFill>
        <p:spPr bwMode="auto">
          <a:xfrm>
            <a:off x="3635896" y="2726922"/>
            <a:ext cx="4746104" cy="3559578"/>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1D</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Design complex documents</a:t>
            </a:r>
          </a:p>
        </p:txBody>
      </p:sp>
      <p:sp>
        <p:nvSpPr>
          <p:cNvPr id="6" name="TextBox 5"/>
          <p:cNvSpPr txBox="1"/>
          <p:nvPr/>
        </p:nvSpPr>
        <p:spPr>
          <a:xfrm>
            <a:off x="4860032" y="2636912"/>
            <a:ext cx="3888432" cy="2246769"/>
          </a:xfrm>
          <a:prstGeom prst="rect">
            <a:avLst/>
          </a:prstGeom>
          <a:noFill/>
        </p:spPr>
        <p:txBody>
          <a:bodyPr wrap="square" rtlCol="0">
            <a:spAutoFit/>
          </a:bodyPr>
          <a:lstStyle/>
          <a:p>
            <a:r>
              <a:rPr lang="en-AU" sz="2800" dirty="0" smtClean="0">
                <a:latin typeface="+mj-lt"/>
              </a:rPr>
              <a:t>2.1. Design document structure and layout to suit purpose, audience and information requirements of task</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Design choices may include:</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Balance</a:t>
            </a:r>
            <a:endParaRPr lang="en-GB" dirty="0" smtClean="0"/>
          </a:p>
          <a:p>
            <a:r>
              <a:rPr lang="en-AU" dirty="0" smtClean="0"/>
              <a:t>Diversity</a:t>
            </a:r>
            <a:endParaRPr lang="en-GB" dirty="0" smtClean="0"/>
          </a:p>
          <a:p>
            <a:r>
              <a:rPr lang="en-AU" dirty="0" smtClean="0"/>
              <a:t>Relative positioning of graphics and headings</a:t>
            </a:r>
            <a:endParaRPr lang="en-GB" dirty="0" smtClean="0"/>
          </a:p>
          <a:p>
            <a:r>
              <a:rPr lang="en-AU" dirty="0" smtClean="0"/>
              <a:t>Simplicity</a:t>
            </a:r>
            <a:endParaRPr lang="en-GB" dirty="0" smtClean="0"/>
          </a:p>
          <a:p>
            <a:r>
              <a:rPr lang="en-AU" dirty="0" smtClean="0"/>
              <a:t>Text flow</a:t>
            </a:r>
            <a:endParaRPr lang="en-GB" dirty="0" smtClean="0"/>
          </a:p>
          <a:p>
            <a:r>
              <a:rPr lang="en-AU" dirty="0" smtClean="0"/>
              <a:t>Typography</a:t>
            </a:r>
            <a:endParaRPr lang="en-GB" dirty="0" smtClean="0"/>
          </a:p>
          <a:p>
            <a:endParaRPr lang="en-GB" dirty="0"/>
          </a:p>
        </p:txBody>
      </p:sp>
      <p:pic>
        <p:nvPicPr>
          <p:cNvPr id="4" name="Picture 3" descr="artist_painting_800_wht.png"/>
          <p:cNvPicPr/>
          <p:nvPr/>
        </p:nvPicPr>
        <p:blipFill>
          <a:blip r:embed="rId2" cstate="print"/>
          <a:stretch>
            <a:fillRect/>
          </a:stretch>
        </p:blipFill>
        <p:spPr>
          <a:xfrm>
            <a:off x="5004048" y="3429000"/>
            <a:ext cx="3028950" cy="302895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Structure and layout may include:</a:t>
            </a:r>
            <a:endParaRPr lang="en-GB" dirty="0"/>
          </a:p>
        </p:txBody>
      </p:sp>
      <p:sp>
        <p:nvSpPr>
          <p:cNvPr id="3" name="Content Placeholder 2"/>
          <p:cNvSpPr>
            <a:spLocks noGrp="1"/>
          </p:cNvSpPr>
          <p:nvPr>
            <p:ph idx="1"/>
          </p:nvPr>
        </p:nvSpPr>
        <p:spPr>
          <a:xfrm>
            <a:off x="457200" y="1600200"/>
            <a:ext cx="4474840" cy="4781128"/>
          </a:xfrm>
        </p:spPr>
        <p:txBody>
          <a:bodyPr>
            <a:normAutofit lnSpcReduction="10000"/>
          </a:bodyPr>
          <a:lstStyle/>
          <a:p>
            <a:r>
              <a:rPr lang="en-AU" dirty="0" smtClean="0"/>
              <a:t>Colour</a:t>
            </a:r>
            <a:endParaRPr lang="en-GB" dirty="0" smtClean="0"/>
          </a:p>
          <a:p>
            <a:r>
              <a:rPr lang="en-AU" dirty="0" smtClean="0"/>
              <a:t>Columns</a:t>
            </a:r>
            <a:endParaRPr lang="en-GB" dirty="0" smtClean="0"/>
          </a:p>
          <a:p>
            <a:r>
              <a:rPr lang="en-AU" dirty="0" smtClean="0"/>
              <a:t>Drawing</a:t>
            </a:r>
            <a:endParaRPr lang="en-GB" dirty="0" smtClean="0"/>
          </a:p>
          <a:p>
            <a:r>
              <a:rPr lang="en-AU" dirty="0" smtClean="0"/>
              <a:t>Graphics</a:t>
            </a:r>
            <a:endParaRPr lang="en-GB" dirty="0" smtClean="0"/>
          </a:p>
          <a:p>
            <a:r>
              <a:rPr lang="en-AU" dirty="0" smtClean="0"/>
              <a:t>Headings</a:t>
            </a:r>
            <a:endParaRPr lang="en-GB" dirty="0" smtClean="0"/>
          </a:p>
          <a:p>
            <a:r>
              <a:rPr lang="en-AU" dirty="0" smtClean="0"/>
              <a:t>Letter and memo conventions</a:t>
            </a:r>
            <a:endParaRPr lang="en-GB" dirty="0" smtClean="0"/>
          </a:p>
          <a:p>
            <a:r>
              <a:rPr lang="en-AU" dirty="0" smtClean="0"/>
              <a:t>Page layout</a:t>
            </a:r>
            <a:endParaRPr lang="en-GB" dirty="0" smtClean="0"/>
          </a:p>
          <a:p>
            <a:r>
              <a:rPr lang="en-AU" dirty="0" smtClean="0"/>
              <a:t>Typeface</a:t>
            </a:r>
            <a:endParaRPr lang="en-GB" dirty="0" smtClean="0"/>
          </a:p>
          <a:p>
            <a:r>
              <a:rPr lang="en-AU" dirty="0" smtClean="0"/>
              <a:t>White space</a:t>
            </a:r>
            <a:endParaRPr lang="en-GB" dirty="0" smtClean="0"/>
          </a:p>
          <a:p>
            <a:endParaRPr lang="en-GB" dirty="0"/>
          </a:p>
        </p:txBody>
      </p:sp>
      <p:pic>
        <p:nvPicPr>
          <p:cNvPr id="7170" name="Picture 2" descr="C:\Users\Sophie\Desktop\My Work\ArtWork\financial_data_zoom_in_magnify_800_wht.png"/>
          <p:cNvPicPr>
            <a:picLocks noChangeAspect="1" noChangeArrowheads="1"/>
          </p:cNvPicPr>
          <p:nvPr/>
        </p:nvPicPr>
        <p:blipFill>
          <a:blip r:embed="rId2" cstate="print"/>
          <a:srcRect/>
          <a:stretch>
            <a:fillRect/>
          </a:stretch>
        </p:blipFill>
        <p:spPr bwMode="auto">
          <a:xfrm>
            <a:off x="3923928" y="2276872"/>
            <a:ext cx="4170040" cy="2866903"/>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Sophie\Desktop\My Work\ArtWork\egg_line_grow_800_wht.png"/>
          <p:cNvPicPr>
            <a:picLocks noChangeAspect="1" noChangeArrowheads="1"/>
          </p:cNvPicPr>
          <p:nvPr/>
        </p:nvPicPr>
        <p:blipFill>
          <a:blip r:embed="rId2" cstate="print"/>
          <a:srcRect/>
          <a:stretch>
            <a:fillRect/>
          </a:stretch>
        </p:blipFill>
        <p:spPr bwMode="auto">
          <a:xfrm>
            <a:off x="827584" y="3573016"/>
            <a:ext cx="7620000" cy="3095625"/>
          </a:xfrm>
          <a:prstGeom prst="rect">
            <a:avLst/>
          </a:prstGeom>
          <a:noFill/>
        </p:spPr>
      </p:pic>
      <p:sp>
        <p:nvSpPr>
          <p:cNvPr id="2" name="Title 1"/>
          <p:cNvSpPr>
            <a:spLocks noGrp="1"/>
          </p:cNvSpPr>
          <p:nvPr>
            <p:ph type="title"/>
          </p:nvPr>
        </p:nvSpPr>
        <p:spPr/>
        <p:txBody>
          <a:bodyPr/>
          <a:lstStyle/>
          <a:p>
            <a:r>
              <a:rPr lang="en-GB" dirty="0" smtClean="0"/>
              <a:t>Alignment</a:t>
            </a:r>
            <a:endParaRPr lang="en-GB" dirty="0"/>
          </a:p>
        </p:txBody>
      </p:sp>
      <p:sp>
        <p:nvSpPr>
          <p:cNvPr id="3" name="Content Placeholder 2"/>
          <p:cNvSpPr>
            <a:spLocks noGrp="1"/>
          </p:cNvSpPr>
          <p:nvPr>
            <p:ph idx="1"/>
          </p:nvPr>
        </p:nvSpPr>
        <p:spPr/>
        <p:txBody>
          <a:bodyPr/>
          <a:lstStyle/>
          <a:p>
            <a:r>
              <a:rPr lang="en-AU" dirty="0" smtClean="0"/>
              <a:t>This can be achieved, for example, in document structure and layout by aligning the various elements on individual pages with the tops of say, photographs or images, being in ‘alignment’ with the top of the first line of corresponding text.</a:t>
            </a:r>
            <a:endParaRPr lang="en-GB" dirty="0" smtClean="0"/>
          </a:p>
          <a:p>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Graphics</a:t>
            </a:r>
            <a:br>
              <a:rPr lang="en-GB" dirty="0" smtClean="0"/>
            </a:br>
            <a:endParaRPr lang="en-GB" dirty="0"/>
          </a:p>
        </p:txBody>
      </p:sp>
      <p:sp>
        <p:nvSpPr>
          <p:cNvPr id="3" name="Content Placeholder 2"/>
          <p:cNvSpPr>
            <a:spLocks noGrp="1"/>
          </p:cNvSpPr>
          <p:nvPr>
            <p:ph idx="1"/>
          </p:nvPr>
        </p:nvSpPr>
        <p:spPr/>
        <p:txBody>
          <a:bodyPr/>
          <a:lstStyle/>
          <a:p>
            <a:r>
              <a:rPr lang="en-AU" dirty="0" smtClean="0"/>
              <a:t>Graphics are considered pictures in the context of document structure and layout</a:t>
            </a:r>
            <a:r>
              <a:rPr lang="en-AU" b="1" dirty="0" smtClean="0"/>
              <a:t> </a:t>
            </a:r>
            <a:endParaRPr lang="en-GB" dirty="0" smtClean="0"/>
          </a:p>
          <a:p>
            <a:r>
              <a:rPr lang="en-AU" dirty="0" smtClean="0"/>
              <a:t>They can be realistic, cartoons, drawings of people, places, or objects. </a:t>
            </a:r>
            <a:endParaRPr lang="en-GB" dirty="0" smtClean="0"/>
          </a:p>
          <a:p>
            <a:endParaRPr lang="en-GB" dirty="0"/>
          </a:p>
        </p:txBody>
      </p:sp>
      <p:pic>
        <p:nvPicPr>
          <p:cNvPr id="9218" name="Picture 2" descr="C:\Users\Sophie\Desktop\My Work\ArtWork\Animations\bar_graph_conference_300_wht.gif"/>
          <p:cNvPicPr>
            <a:picLocks noChangeAspect="1" noChangeArrowheads="1" noCrop="1"/>
          </p:cNvPicPr>
          <p:nvPr/>
        </p:nvPicPr>
        <p:blipFill>
          <a:blip r:embed="rId2" cstate="print"/>
          <a:srcRect/>
          <a:stretch>
            <a:fillRect/>
          </a:stretch>
        </p:blipFill>
        <p:spPr bwMode="auto">
          <a:xfrm>
            <a:off x="4067944" y="3208412"/>
            <a:ext cx="3649588" cy="3649588"/>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An image or identity</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Documents can be designed with watermarks, logos and a host of other ‘identities’.</a:t>
            </a:r>
            <a:endParaRPr lang="en-GB" dirty="0" smtClean="0"/>
          </a:p>
          <a:p>
            <a:endParaRPr lang="en-GB" dirty="0"/>
          </a:p>
        </p:txBody>
      </p:sp>
      <p:pic>
        <p:nvPicPr>
          <p:cNvPr id="4" name="Picture 3" descr="graffiti Fotolia_21565201_XS.jpg"/>
          <p:cNvPicPr/>
          <p:nvPr/>
        </p:nvPicPr>
        <p:blipFill>
          <a:blip r:embed="rId2" cstate="print"/>
          <a:stretch>
            <a:fillRect/>
          </a:stretch>
        </p:blipFill>
        <p:spPr>
          <a:xfrm>
            <a:off x="4283968" y="3140968"/>
            <a:ext cx="3677022" cy="2708523"/>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2A</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Design complex documents</a:t>
            </a:r>
          </a:p>
        </p:txBody>
      </p:sp>
      <p:sp>
        <p:nvSpPr>
          <p:cNvPr id="6" name="TextBox 5"/>
          <p:cNvSpPr txBox="1"/>
          <p:nvPr/>
        </p:nvSpPr>
        <p:spPr>
          <a:xfrm>
            <a:off x="4788024" y="2492896"/>
            <a:ext cx="3888432" cy="2677656"/>
          </a:xfrm>
          <a:prstGeom prst="rect">
            <a:avLst/>
          </a:prstGeom>
          <a:noFill/>
        </p:spPr>
        <p:txBody>
          <a:bodyPr wrap="square" rtlCol="0">
            <a:spAutoFit/>
          </a:bodyPr>
          <a:lstStyle/>
          <a:p>
            <a:r>
              <a:rPr lang="en-AU" sz="2800" dirty="0" smtClean="0">
                <a:latin typeface="+mj-lt"/>
              </a:rPr>
              <a:t>2.2. Design document to enhance readability and appearance, and to meet organisational and task requirements for style and layout</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Use unique images</a:t>
            </a:r>
            <a:br>
              <a:rPr lang="en-GB" dirty="0" smtClean="0"/>
            </a:br>
            <a:endParaRPr lang="en-GB" dirty="0"/>
          </a:p>
        </p:txBody>
      </p:sp>
      <p:sp>
        <p:nvSpPr>
          <p:cNvPr id="3" name="Content Placeholder 2"/>
          <p:cNvSpPr>
            <a:spLocks noGrp="1"/>
          </p:cNvSpPr>
          <p:nvPr>
            <p:ph idx="1"/>
          </p:nvPr>
        </p:nvSpPr>
        <p:spPr/>
        <p:txBody>
          <a:bodyPr/>
          <a:lstStyle/>
          <a:p>
            <a:r>
              <a:rPr lang="en-AU" dirty="0" smtClean="0"/>
              <a:t>How can you accomplish this when there are ‘hundreds’ of visuals associated with your products or services and that of your competitor?</a:t>
            </a:r>
            <a:endParaRPr lang="en-GB" dirty="0" smtClean="0"/>
          </a:p>
          <a:p>
            <a:endParaRPr lang="en-GB" dirty="0"/>
          </a:p>
        </p:txBody>
      </p:sp>
      <p:pic>
        <p:nvPicPr>
          <p:cNvPr id="10243" name="Picture 3" descr="C:\Users\Sophie\Desktop\My Work\ArtWork\Animations\stick_figure_shepherd_sheepSmall.gif"/>
          <p:cNvPicPr>
            <a:picLocks noChangeAspect="1" noChangeArrowheads="1" noCrop="1"/>
          </p:cNvPicPr>
          <p:nvPr/>
        </p:nvPicPr>
        <p:blipFill>
          <a:blip r:embed="rId2" cstate="print"/>
          <a:srcRect/>
          <a:stretch>
            <a:fillRect/>
          </a:stretch>
        </p:blipFill>
        <p:spPr bwMode="auto">
          <a:xfrm>
            <a:off x="4283968" y="3284984"/>
            <a:ext cx="2716907" cy="3196361"/>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Options</a:t>
            </a:r>
            <a:endParaRPr lang="en-GB" dirty="0"/>
          </a:p>
        </p:txBody>
      </p:sp>
      <p:sp>
        <p:nvSpPr>
          <p:cNvPr id="3" name="Content Placeholder 2"/>
          <p:cNvSpPr>
            <a:spLocks noGrp="1"/>
          </p:cNvSpPr>
          <p:nvPr>
            <p:ph idx="1"/>
          </p:nvPr>
        </p:nvSpPr>
        <p:spPr/>
        <p:txBody>
          <a:bodyPr/>
          <a:lstStyle/>
          <a:p>
            <a:r>
              <a:rPr lang="en-AU" dirty="0" smtClean="0"/>
              <a:t>Hire a professional </a:t>
            </a:r>
            <a:endParaRPr lang="en-GB" dirty="0" smtClean="0"/>
          </a:p>
          <a:p>
            <a:r>
              <a:rPr lang="en-AU" dirty="0" smtClean="0"/>
              <a:t>Do it yourself</a:t>
            </a:r>
            <a:endParaRPr lang="en-GB" dirty="0" smtClean="0"/>
          </a:p>
          <a:p>
            <a:r>
              <a:rPr lang="en-AU" dirty="0" smtClean="0"/>
              <a:t>Change it</a:t>
            </a:r>
            <a:endParaRPr lang="en-GB" dirty="0" smtClean="0"/>
          </a:p>
          <a:p>
            <a:r>
              <a:rPr lang="en-AU" dirty="0" smtClean="0"/>
              <a:t>Keep it simple</a:t>
            </a:r>
            <a:endParaRPr lang="en-GB" dirty="0" smtClean="0"/>
          </a:p>
          <a:p>
            <a:r>
              <a:rPr lang="en-AU" dirty="0" smtClean="0"/>
              <a:t>Plug it in</a:t>
            </a:r>
            <a:endParaRPr lang="en-GB" dirty="0" smtClean="0"/>
          </a:p>
          <a:p>
            <a:endParaRPr lang="en-GB" dirty="0"/>
          </a:p>
        </p:txBody>
      </p:sp>
      <p:pic>
        <p:nvPicPr>
          <p:cNvPr id="4" name="Picture 3" descr="plugging_in_cord_outlet_800_wht_8511.png"/>
          <p:cNvPicPr/>
          <p:nvPr/>
        </p:nvPicPr>
        <p:blipFill>
          <a:blip r:embed="rId2" cstate="print"/>
          <a:stretch>
            <a:fillRect/>
          </a:stretch>
        </p:blipFill>
        <p:spPr>
          <a:xfrm>
            <a:off x="4644008" y="3140968"/>
            <a:ext cx="3555479" cy="2772147"/>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Important</a:t>
            </a:r>
            <a:endParaRPr lang="en-GB" dirty="0"/>
          </a:p>
        </p:txBody>
      </p:sp>
      <p:sp>
        <p:nvSpPr>
          <p:cNvPr id="3" name="Content Placeholder 2"/>
          <p:cNvSpPr>
            <a:spLocks noGrp="1"/>
          </p:cNvSpPr>
          <p:nvPr>
            <p:ph idx="1"/>
          </p:nvPr>
        </p:nvSpPr>
        <p:spPr/>
        <p:txBody>
          <a:bodyPr/>
          <a:lstStyle/>
          <a:p>
            <a:r>
              <a:rPr lang="en-GB" dirty="0" smtClean="0"/>
              <a:t>White space</a:t>
            </a:r>
          </a:p>
          <a:p>
            <a:r>
              <a:rPr lang="en-GB" dirty="0" smtClean="0"/>
              <a:t>Design document to enhance readability and appearance</a:t>
            </a:r>
          </a:p>
          <a:p>
            <a:r>
              <a:rPr lang="en-GB" dirty="0" smtClean="0"/>
              <a:t>Colour combinations</a:t>
            </a:r>
          </a:p>
          <a:p>
            <a:r>
              <a:rPr lang="en-GB" dirty="0" smtClean="0"/>
              <a:t>Layout arranged according to related topics and logical sequences</a:t>
            </a:r>
          </a:p>
          <a:p>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Appendices and Annexes</a:t>
            </a:r>
            <a:br>
              <a:rPr lang="en-GB" dirty="0" smtClean="0"/>
            </a:br>
            <a:endParaRPr lang="en-GB" dirty="0"/>
          </a:p>
        </p:txBody>
      </p:sp>
      <p:sp>
        <p:nvSpPr>
          <p:cNvPr id="3" name="Content Placeholder 2"/>
          <p:cNvSpPr>
            <a:spLocks noGrp="1"/>
          </p:cNvSpPr>
          <p:nvPr>
            <p:ph idx="1"/>
          </p:nvPr>
        </p:nvSpPr>
        <p:spPr/>
        <p:txBody>
          <a:bodyPr/>
          <a:lstStyle/>
          <a:p>
            <a:r>
              <a:rPr lang="en-AU" dirty="0" smtClean="0"/>
              <a:t>An Appendix or Annexure consists of supplementary material supporting and complementing the various elements in the body of the document.</a:t>
            </a:r>
            <a:endParaRPr lang="en-GB" dirty="0" smtClean="0"/>
          </a:p>
          <a:p>
            <a:endParaRPr lang="en-GB" dirty="0"/>
          </a:p>
        </p:txBody>
      </p:sp>
      <p:pic>
        <p:nvPicPr>
          <p:cNvPr id="11266" name="Picture 2" descr="C:\Users\Sophie\Desktop\My Work\ArtWork\MFinish.jpg"/>
          <p:cNvPicPr>
            <a:picLocks noChangeAspect="1" noChangeArrowheads="1"/>
          </p:cNvPicPr>
          <p:nvPr/>
        </p:nvPicPr>
        <p:blipFill>
          <a:blip r:embed="rId2" cstate="print"/>
          <a:srcRect/>
          <a:stretch>
            <a:fillRect/>
          </a:stretch>
        </p:blipFill>
        <p:spPr bwMode="auto">
          <a:xfrm>
            <a:off x="1763688" y="3284984"/>
            <a:ext cx="3300413" cy="3300413"/>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2B</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Design complex documents</a:t>
            </a:r>
          </a:p>
        </p:txBody>
      </p:sp>
      <p:sp>
        <p:nvSpPr>
          <p:cNvPr id="6" name="TextBox 5"/>
          <p:cNvSpPr txBox="1"/>
          <p:nvPr/>
        </p:nvSpPr>
        <p:spPr>
          <a:xfrm>
            <a:off x="4860032" y="2492896"/>
            <a:ext cx="3528392" cy="3539430"/>
          </a:xfrm>
          <a:prstGeom prst="rect">
            <a:avLst/>
          </a:prstGeom>
          <a:noFill/>
        </p:spPr>
        <p:txBody>
          <a:bodyPr wrap="square" rtlCol="0">
            <a:spAutoFit/>
          </a:bodyPr>
          <a:lstStyle/>
          <a:p>
            <a:r>
              <a:rPr lang="en-AU" sz="2800" dirty="0" smtClean="0">
                <a:latin typeface="+mj-lt"/>
              </a:rPr>
              <a:t>2.3. Use complex software functions to enable efficient manipulation of information and other material, and ensure consistency of design and layout</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Consistency of design and layout may include:</a:t>
            </a:r>
            <a:r>
              <a:rPr lang="en-GB" dirty="0" smtClean="0"/>
              <a:t/>
            </a:r>
            <a:br>
              <a:rPr lang="en-GB" dirty="0" smtClean="0"/>
            </a:br>
            <a:endParaRPr lang="en-GB" dirty="0"/>
          </a:p>
        </p:txBody>
      </p:sp>
      <p:sp>
        <p:nvSpPr>
          <p:cNvPr id="3" name="Content Placeholder 2"/>
          <p:cNvSpPr>
            <a:spLocks noGrp="1"/>
          </p:cNvSpPr>
          <p:nvPr>
            <p:ph idx="1"/>
          </p:nvPr>
        </p:nvSpPr>
        <p:spPr>
          <a:xfrm>
            <a:off x="457200" y="1600200"/>
            <a:ext cx="4474840" cy="4525963"/>
          </a:xfrm>
        </p:spPr>
        <p:txBody>
          <a:bodyPr/>
          <a:lstStyle/>
          <a:p>
            <a:endParaRPr lang="en-AU" dirty="0" smtClean="0"/>
          </a:p>
          <a:p>
            <a:r>
              <a:rPr lang="en-AU" dirty="0" smtClean="0"/>
              <a:t>Annotated references</a:t>
            </a:r>
            <a:endParaRPr lang="en-GB" dirty="0" smtClean="0"/>
          </a:p>
          <a:p>
            <a:r>
              <a:rPr lang="en-AU" dirty="0" smtClean="0"/>
              <a:t>Borders</a:t>
            </a:r>
            <a:endParaRPr lang="en-GB" dirty="0" smtClean="0"/>
          </a:p>
          <a:p>
            <a:r>
              <a:rPr lang="en-AU" dirty="0" smtClean="0"/>
              <a:t>Bullet/number lists</a:t>
            </a:r>
            <a:endParaRPr lang="en-GB" dirty="0" smtClean="0"/>
          </a:p>
          <a:p>
            <a:r>
              <a:rPr lang="en-AU" dirty="0" smtClean="0"/>
              <a:t>Captions</a:t>
            </a:r>
            <a:endParaRPr lang="en-GB" dirty="0" smtClean="0"/>
          </a:p>
          <a:p>
            <a:r>
              <a:rPr lang="en-AU" dirty="0" smtClean="0"/>
              <a:t>Consistency with other business documents</a:t>
            </a:r>
            <a:endParaRPr lang="en-GB" dirty="0" smtClean="0"/>
          </a:p>
          <a:p>
            <a:r>
              <a:rPr lang="en-AU" dirty="0" smtClean="0"/>
              <a:t>Footnotes/endnotes</a:t>
            </a:r>
            <a:endParaRPr lang="en-GB" dirty="0" smtClean="0"/>
          </a:p>
          <a:p>
            <a:endParaRPr lang="en-GB" dirty="0"/>
          </a:p>
        </p:txBody>
      </p:sp>
      <p:pic>
        <p:nvPicPr>
          <p:cNvPr id="12290" name="Picture 2" descr="C:\Users\Sophie\Desktop\My Work\ArtWork\bullet_point_stick_figure_point_med_high_800_wht.png"/>
          <p:cNvPicPr>
            <a:picLocks noChangeAspect="1" noChangeArrowheads="1"/>
          </p:cNvPicPr>
          <p:nvPr/>
        </p:nvPicPr>
        <p:blipFill>
          <a:blip r:embed="rId2" cstate="print"/>
          <a:srcRect/>
          <a:stretch>
            <a:fillRect/>
          </a:stretch>
        </p:blipFill>
        <p:spPr bwMode="auto">
          <a:xfrm>
            <a:off x="5508104" y="2132856"/>
            <a:ext cx="2714946" cy="4098032"/>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Efficient manipulation of information</a:t>
            </a:r>
            <a:br>
              <a:rPr lang="en-GB" dirty="0" smtClean="0"/>
            </a:br>
            <a:endParaRPr lang="en-GB" dirty="0"/>
          </a:p>
        </p:txBody>
      </p:sp>
      <p:sp>
        <p:nvSpPr>
          <p:cNvPr id="3" name="Content Placeholder 2"/>
          <p:cNvSpPr>
            <a:spLocks noGrp="1"/>
          </p:cNvSpPr>
          <p:nvPr>
            <p:ph idx="1"/>
          </p:nvPr>
        </p:nvSpPr>
        <p:spPr>
          <a:xfrm>
            <a:off x="457200" y="1600200"/>
            <a:ext cx="5626968" cy="4525963"/>
          </a:xfrm>
        </p:spPr>
        <p:txBody>
          <a:bodyPr/>
          <a:lstStyle/>
          <a:p>
            <a:r>
              <a:rPr lang="en-AU" dirty="0" smtClean="0"/>
              <a:t>Manipulation, in the context of document design of complex documents, represents the ‘sometimes’ comprehensive process a document goes through from beginning to end</a:t>
            </a:r>
            <a:endParaRPr lang="en-GB" dirty="0" smtClean="0"/>
          </a:p>
          <a:p>
            <a:endParaRPr lang="en-GB" dirty="0"/>
          </a:p>
        </p:txBody>
      </p:sp>
      <p:pic>
        <p:nvPicPr>
          <p:cNvPr id="4" name="Picture 3" descr="detective_holding_evidence_800_wht.png"/>
          <p:cNvPicPr/>
          <p:nvPr/>
        </p:nvPicPr>
        <p:blipFill>
          <a:blip r:embed="rId2" cstate="print"/>
          <a:stretch>
            <a:fillRect/>
          </a:stretch>
        </p:blipFill>
        <p:spPr>
          <a:xfrm>
            <a:off x="6372200" y="2564904"/>
            <a:ext cx="1893436" cy="379437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Annotated References</a:t>
            </a:r>
            <a:br>
              <a:rPr lang="en-GB" dirty="0" smtClean="0"/>
            </a:br>
            <a:endParaRPr lang="en-GB" dirty="0"/>
          </a:p>
        </p:txBody>
      </p:sp>
      <p:sp>
        <p:nvSpPr>
          <p:cNvPr id="3" name="Content Placeholder 2"/>
          <p:cNvSpPr>
            <a:spLocks noGrp="1"/>
          </p:cNvSpPr>
          <p:nvPr>
            <p:ph idx="1"/>
          </p:nvPr>
        </p:nvSpPr>
        <p:spPr/>
        <p:txBody>
          <a:bodyPr/>
          <a:lstStyle/>
          <a:p>
            <a:r>
              <a:rPr lang="en-AU" dirty="0" smtClean="0"/>
              <a:t>An annotated reference example would be a bibliography</a:t>
            </a:r>
            <a:endParaRPr lang="en-GB" dirty="0" smtClean="0"/>
          </a:p>
          <a:p>
            <a:r>
              <a:rPr lang="en-AU" dirty="0" smtClean="0"/>
              <a:t>A bibliography can be created or ‘manipulated’ after a document has been produced by adding a list of citations to the document.</a:t>
            </a:r>
            <a:endParaRPr lang="en-GB" dirty="0" smtClean="0"/>
          </a:p>
          <a:p>
            <a:endParaRPr lang="en-GB" dirty="0"/>
          </a:p>
        </p:txBody>
      </p:sp>
      <p:pic>
        <p:nvPicPr>
          <p:cNvPr id="13314" name="Picture 2" descr="C:\Users\Sophie\Desktop\My Work\ArtWork\explain_point_showing_chart_pc.png"/>
          <p:cNvPicPr>
            <a:picLocks noChangeAspect="1" noChangeArrowheads="1"/>
          </p:cNvPicPr>
          <p:nvPr/>
        </p:nvPicPr>
        <p:blipFill>
          <a:blip r:embed="rId2" cstate="print"/>
          <a:srcRect/>
          <a:stretch>
            <a:fillRect/>
          </a:stretch>
        </p:blipFill>
        <p:spPr bwMode="auto">
          <a:xfrm>
            <a:off x="5076056" y="3840088"/>
            <a:ext cx="3017912" cy="3017912"/>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2C</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Design complex documents</a:t>
            </a:r>
          </a:p>
        </p:txBody>
      </p:sp>
      <p:sp>
        <p:nvSpPr>
          <p:cNvPr id="6" name="TextBox 5"/>
          <p:cNvSpPr txBox="1"/>
          <p:nvPr/>
        </p:nvSpPr>
        <p:spPr>
          <a:xfrm>
            <a:off x="4932040" y="2492896"/>
            <a:ext cx="3168352" cy="3108543"/>
          </a:xfrm>
          <a:prstGeom prst="rect">
            <a:avLst/>
          </a:prstGeom>
          <a:noFill/>
        </p:spPr>
        <p:txBody>
          <a:bodyPr wrap="square" rtlCol="0">
            <a:spAutoFit/>
          </a:bodyPr>
          <a:lstStyle/>
          <a:p>
            <a:r>
              <a:rPr lang="en-AU" sz="2800" dirty="0" smtClean="0"/>
              <a:t>2.4. Use manuals, user documentation and online help to overcome problems with document design and production</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Manuals are found:</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Online</a:t>
            </a:r>
            <a:endParaRPr lang="en-GB" dirty="0" smtClean="0"/>
          </a:p>
          <a:p>
            <a:r>
              <a:rPr lang="en-AU" dirty="0" smtClean="0"/>
              <a:t>On your computer</a:t>
            </a:r>
            <a:endParaRPr lang="en-GB" dirty="0" smtClean="0"/>
          </a:p>
          <a:p>
            <a:r>
              <a:rPr lang="en-AU" dirty="0" smtClean="0"/>
              <a:t>A website</a:t>
            </a:r>
            <a:endParaRPr lang="en-GB" dirty="0" smtClean="0"/>
          </a:p>
          <a:p>
            <a:r>
              <a:rPr lang="en-AU" dirty="0" smtClean="0"/>
              <a:t>Physically in a box or folder</a:t>
            </a:r>
            <a:endParaRPr lang="en-GB" dirty="0" smtClean="0"/>
          </a:p>
          <a:p>
            <a:r>
              <a:rPr lang="en-AU" dirty="0" smtClean="0"/>
              <a:t>On a CD or DVD</a:t>
            </a:r>
            <a:endParaRPr lang="en-GB" dirty="0" smtClean="0"/>
          </a:p>
          <a:p>
            <a:endParaRPr lang="en-GB" dirty="0"/>
          </a:p>
        </p:txBody>
      </p:sp>
      <p:pic>
        <p:nvPicPr>
          <p:cNvPr id="4" name="Picture 3" descr="Fotolia_12544255_S.jpg"/>
          <p:cNvPicPr/>
          <p:nvPr/>
        </p:nvPicPr>
        <p:blipFill>
          <a:blip r:embed="rId2" cstate="print"/>
          <a:stretch>
            <a:fillRect/>
          </a:stretch>
        </p:blipFill>
        <p:spPr>
          <a:xfrm>
            <a:off x="5436096" y="4293097"/>
            <a:ext cx="3707904" cy="2564904"/>
          </a:xfrm>
          <a:prstGeom prst="rect">
            <a:avLst/>
          </a:prstGeom>
          <a:ln>
            <a:noFill/>
          </a:ln>
          <a:effectLst>
            <a:softEdge rad="112500"/>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The sections of a user manual often include:</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A cover page</a:t>
            </a:r>
            <a:endParaRPr lang="en-GB" dirty="0" smtClean="0"/>
          </a:p>
          <a:p>
            <a:r>
              <a:rPr lang="en-AU" dirty="0" smtClean="0"/>
              <a:t>A title page and possibly a copyright page</a:t>
            </a:r>
            <a:endParaRPr lang="en-GB" dirty="0" smtClean="0"/>
          </a:p>
          <a:p>
            <a:r>
              <a:rPr lang="en-AU" dirty="0" smtClean="0"/>
              <a:t>A preface, containing details of related documents and information on how to navigate the user guide</a:t>
            </a:r>
            <a:endParaRPr lang="en-GB" dirty="0" smtClean="0"/>
          </a:p>
          <a:p>
            <a:r>
              <a:rPr lang="en-AU" dirty="0" smtClean="0"/>
              <a:t>A contents page</a:t>
            </a:r>
            <a:endParaRPr lang="en-GB" dirty="0" smtClean="0"/>
          </a:p>
          <a:p>
            <a:endParaRPr lang="en-GB" dirty="0"/>
          </a:p>
        </p:txBody>
      </p:sp>
      <p:pic>
        <p:nvPicPr>
          <p:cNvPr id="14338" name="Picture 2" descr="C:\Users\Sophie\Desktop\My Work\ArtWork\blue_book_sticking_out.png"/>
          <p:cNvPicPr>
            <a:picLocks noChangeAspect="1" noChangeArrowheads="1"/>
          </p:cNvPicPr>
          <p:nvPr/>
        </p:nvPicPr>
        <p:blipFill>
          <a:blip r:embed="rId2" cstate="print"/>
          <a:srcRect/>
          <a:stretch>
            <a:fillRect/>
          </a:stretch>
        </p:blipFill>
        <p:spPr bwMode="auto">
          <a:xfrm>
            <a:off x="4355976" y="3933056"/>
            <a:ext cx="2585864" cy="2585864"/>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User documentation quality check list</a:t>
            </a:r>
            <a:br>
              <a:rPr lang="en-GB" dirty="0" smtClean="0"/>
            </a:br>
            <a:endParaRPr lang="en-GB" dirty="0"/>
          </a:p>
        </p:txBody>
      </p:sp>
      <p:sp>
        <p:nvSpPr>
          <p:cNvPr id="3" name="Content Placeholder 2"/>
          <p:cNvSpPr>
            <a:spLocks noGrp="1"/>
          </p:cNvSpPr>
          <p:nvPr>
            <p:ph idx="1"/>
          </p:nvPr>
        </p:nvSpPr>
        <p:spPr/>
        <p:txBody>
          <a:bodyPr/>
          <a:lstStyle/>
          <a:p>
            <a:pPr algn="ctr">
              <a:buNone/>
            </a:pPr>
            <a:r>
              <a:rPr lang="en-AU" dirty="0" smtClean="0"/>
              <a:t>	</a:t>
            </a:r>
          </a:p>
          <a:p>
            <a:pPr algn="ctr">
              <a:buNone/>
            </a:pPr>
            <a:r>
              <a:rPr lang="en-AU" b="1" dirty="0" smtClean="0"/>
              <a:t>	</a:t>
            </a:r>
            <a:r>
              <a:rPr lang="en-AU" b="1" i="1" dirty="0" smtClean="0"/>
              <a:t>One element of evaluation for software is the </a:t>
            </a:r>
            <a:r>
              <a:rPr lang="en-AU" b="1" i="1" u="sng" dirty="0" smtClean="0"/>
              <a:t>quality</a:t>
            </a:r>
            <a:r>
              <a:rPr lang="en-AU" b="1" i="1" dirty="0" smtClean="0"/>
              <a:t> of the user documentation supplied with the software. User documentation may be provided as a user manual in electronic form, as a paper insertion in the submission, or in the form of online help.</a:t>
            </a:r>
            <a:endParaRPr lang="en-GB" b="1" i="1" dirty="0" smtClean="0"/>
          </a:p>
          <a:p>
            <a:endParaRPr lang="en-GB"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Outsourcing technical documentation and help</a:t>
            </a:r>
            <a:br>
              <a:rPr lang="en-GB" dirty="0" smtClean="0"/>
            </a:br>
            <a:endParaRPr lang="en-GB" dirty="0"/>
          </a:p>
        </p:txBody>
      </p:sp>
      <p:sp>
        <p:nvSpPr>
          <p:cNvPr id="3" name="Content Placeholder 2"/>
          <p:cNvSpPr>
            <a:spLocks noGrp="1"/>
          </p:cNvSpPr>
          <p:nvPr>
            <p:ph idx="1"/>
          </p:nvPr>
        </p:nvSpPr>
        <p:spPr/>
        <p:txBody>
          <a:bodyPr/>
          <a:lstStyle/>
          <a:p>
            <a:r>
              <a:rPr lang="en-AU" dirty="0" smtClean="0"/>
              <a:t>The rates charged for an external documentation service provider may be high</a:t>
            </a:r>
            <a:endParaRPr lang="en-GB" dirty="0" smtClean="0"/>
          </a:p>
          <a:p>
            <a:endParaRPr lang="en-GB" dirty="0"/>
          </a:p>
        </p:txBody>
      </p:sp>
      <p:pic>
        <p:nvPicPr>
          <p:cNvPr id="4" name="Picture 3" descr="Mhelp.jpg"/>
          <p:cNvPicPr/>
          <p:nvPr/>
        </p:nvPicPr>
        <p:blipFill>
          <a:blip r:embed="rId2" cstate="print"/>
          <a:stretch>
            <a:fillRect/>
          </a:stretch>
        </p:blipFill>
        <p:spPr>
          <a:xfrm>
            <a:off x="4644009" y="3645024"/>
            <a:ext cx="4499992" cy="3212976"/>
          </a:xfrm>
          <a:prstGeom prst="rect">
            <a:avLst/>
          </a:prstGeom>
          <a:ln>
            <a:noFill/>
          </a:ln>
          <a:effectLst>
            <a:softEdge rad="112500"/>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2D</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Add complex tables and other data</a:t>
            </a:r>
          </a:p>
        </p:txBody>
      </p:sp>
      <p:sp>
        <p:nvSpPr>
          <p:cNvPr id="6" name="TextBox 5"/>
          <p:cNvSpPr txBox="1"/>
          <p:nvPr/>
        </p:nvSpPr>
        <p:spPr>
          <a:xfrm>
            <a:off x="5292080" y="2564904"/>
            <a:ext cx="3024336" cy="2677656"/>
          </a:xfrm>
          <a:prstGeom prst="rect">
            <a:avLst/>
          </a:prstGeom>
          <a:noFill/>
        </p:spPr>
        <p:txBody>
          <a:bodyPr wrap="square" rtlCol="0">
            <a:spAutoFit/>
          </a:bodyPr>
          <a:lstStyle/>
          <a:p>
            <a:r>
              <a:rPr lang="en-AU" sz="2800" dirty="0" smtClean="0"/>
              <a:t>3.1. Insert a standard table into document, changing cells to meet information requirements</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Standard Word Table</a:t>
            </a:r>
            <a:endParaRPr lang="en-GB" dirty="0"/>
          </a:p>
        </p:txBody>
      </p:sp>
      <p:sp>
        <p:nvSpPr>
          <p:cNvPr id="3" name="Content Placeholder 2"/>
          <p:cNvSpPr>
            <a:spLocks noGrp="1"/>
          </p:cNvSpPr>
          <p:nvPr>
            <p:ph idx="1"/>
          </p:nvPr>
        </p:nvSpPr>
        <p:spPr/>
        <p:txBody>
          <a:bodyPr/>
          <a:lstStyle/>
          <a:p>
            <a:r>
              <a:rPr lang="en-AU" dirty="0" smtClean="0"/>
              <a:t>It is simply a container that works very much like a series of drawers providing separate space for each of your important items so that things are easy to find</a:t>
            </a:r>
            <a:endParaRPr lang="en-GB" dirty="0" smtClean="0"/>
          </a:p>
          <a:p>
            <a:endParaRPr lang="en-GB" dirty="0"/>
          </a:p>
        </p:txBody>
      </p:sp>
      <p:pic>
        <p:nvPicPr>
          <p:cNvPr id="15362" name="Picture 2" descr="C:\Users\Sophie\Desktop\My Work\ArtWork\white_container_shelve_800_wht.png"/>
          <p:cNvPicPr>
            <a:picLocks noChangeAspect="1" noChangeArrowheads="1"/>
          </p:cNvPicPr>
          <p:nvPr/>
        </p:nvPicPr>
        <p:blipFill>
          <a:blip r:embed="rId2" cstate="print"/>
          <a:srcRect/>
          <a:stretch>
            <a:fillRect/>
          </a:stretch>
        </p:blipFill>
        <p:spPr bwMode="auto">
          <a:xfrm>
            <a:off x="4139952" y="3356992"/>
            <a:ext cx="3305944" cy="3305944"/>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Add complex tables and other data</a:t>
            </a:r>
          </a:p>
        </p:txBody>
      </p:sp>
      <p:sp>
        <p:nvSpPr>
          <p:cNvPr id="6" name="TextBox 5"/>
          <p:cNvSpPr txBox="1"/>
          <p:nvPr/>
        </p:nvSpPr>
        <p:spPr>
          <a:xfrm>
            <a:off x="5292080" y="2996952"/>
            <a:ext cx="3096344" cy="1384995"/>
          </a:xfrm>
          <a:prstGeom prst="rect">
            <a:avLst/>
          </a:prstGeom>
          <a:noFill/>
        </p:spPr>
        <p:txBody>
          <a:bodyPr wrap="square" rtlCol="0">
            <a:spAutoFit/>
          </a:bodyPr>
          <a:lstStyle/>
          <a:p>
            <a:r>
              <a:rPr lang="en-AU" sz="2800" dirty="0" smtClean="0"/>
              <a:t>3.2. Format rows and columns as required</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Formatting rows and column may include:</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Auto distribute</a:t>
            </a:r>
            <a:endParaRPr lang="en-GB" dirty="0" smtClean="0"/>
          </a:p>
          <a:p>
            <a:r>
              <a:rPr lang="en-AU" dirty="0" smtClean="0"/>
              <a:t>Fills/shading</a:t>
            </a:r>
            <a:endParaRPr lang="en-GB" dirty="0" smtClean="0"/>
          </a:p>
          <a:p>
            <a:r>
              <a:rPr lang="en-AU" dirty="0" smtClean="0"/>
              <a:t>Lines and borders</a:t>
            </a:r>
            <a:endParaRPr lang="en-GB" dirty="0" smtClean="0"/>
          </a:p>
          <a:p>
            <a:r>
              <a:rPr lang="en-AU" dirty="0" smtClean="0"/>
              <a:t>Merge cells</a:t>
            </a:r>
            <a:endParaRPr lang="en-GB" dirty="0" smtClean="0"/>
          </a:p>
          <a:p>
            <a:r>
              <a:rPr lang="en-AU" dirty="0" smtClean="0"/>
              <a:t>Sorting contents</a:t>
            </a:r>
            <a:endParaRPr lang="en-GB" dirty="0" smtClean="0"/>
          </a:p>
          <a:p>
            <a:r>
              <a:rPr lang="en-AU" dirty="0" smtClean="0"/>
              <a:t>Split cell</a:t>
            </a:r>
            <a:endParaRPr lang="en-GB" dirty="0" smtClean="0"/>
          </a:p>
          <a:p>
            <a:r>
              <a:rPr lang="en-AU" dirty="0" smtClean="0"/>
              <a:t>Text direction</a:t>
            </a:r>
            <a:endParaRPr lang="en-GB" dirty="0" smtClean="0"/>
          </a:p>
          <a:p>
            <a:endParaRPr lang="en-GB" dirty="0"/>
          </a:p>
        </p:txBody>
      </p:sp>
      <p:pic>
        <p:nvPicPr>
          <p:cNvPr id="16386" name="Picture 2" descr="C:\Users\Sophie\Desktop\My Work\ArtWork\school_locker_row_stand_out_800_wht_9012.png"/>
          <p:cNvPicPr>
            <a:picLocks noChangeAspect="1" noChangeArrowheads="1"/>
          </p:cNvPicPr>
          <p:nvPr/>
        </p:nvPicPr>
        <p:blipFill>
          <a:blip r:embed="rId2" cstate="print"/>
          <a:srcRect/>
          <a:stretch>
            <a:fillRect/>
          </a:stretch>
        </p:blipFill>
        <p:spPr bwMode="auto">
          <a:xfrm>
            <a:off x="4139952" y="4293096"/>
            <a:ext cx="3882008" cy="1688673"/>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Autofit/>
          </a:bodyPr>
          <a:lstStyle/>
          <a:p>
            <a:r>
              <a:rPr lang="en-AU" dirty="0" smtClean="0">
                <a:solidFill>
                  <a:srgbClr val="FF0000"/>
                </a:solidFill>
                <a:latin typeface="Calibri" pitchFamily="34" charset="0"/>
                <a:ea typeface="Calibri" pitchFamily="34" charset="0"/>
                <a:cs typeface="Times New Roman" pitchFamily="18" charset="0"/>
              </a:rPr>
              <a:t>Add complex tables and other data</a:t>
            </a:r>
          </a:p>
        </p:txBody>
      </p:sp>
      <p:sp>
        <p:nvSpPr>
          <p:cNvPr id="6" name="TextBox 5"/>
          <p:cNvSpPr txBox="1"/>
          <p:nvPr/>
        </p:nvSpPr>
        <p:spPr>
          <a:xfrm>
            <a:off x="5004048" y="3140968"/>
            <a:ext cx="3528392" cy="1384995"/>
          </a:xfrm>
          <a:prstGeom prst="rect">
            <a:avLst/>
          </a:prstGeom>
          <a:noFill/>
        </p:spPr>
        <p:txBody>
          <a:bodyPr wrap="square" rtlCol="0">
            <a:spAutoFit/>
          </a:bodyPr>
          <a:lstStyle/>
          <a:p>
            <a:r>
              <a:rPr lang="en-AU" sz="2800" dirty="0" smtClean="0"/>
              <a:t>3.3. Insert images and other data, formatting as required</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Sophie\Desktop\My Work\ArtWork\MPie.jpg"/>
          <p:cNvPicPr>
            <a:picLocks noChangeAspect="1" noChangeArrowheads="1"/>
          </p:cNvPicPr>
          <p:nvPr/>
        </p:nvPicPr>
        <p:blipFill>
          <a:blip r:embed="rId2" cstate="print"/>
          <a:srcRect/>
          <a:stretch>
            <a:fillRect/>
          </a:stretch>
        </p:blipFill>
        <p:spPr bwMode="auto">
          <a:xfrm>
            <a:off x="5220072" y="2852936"/>
            <a:ext cx="3137925" cy="2353444"/>
          </a:xfrm>
          <a:prstGeom prst="rect">
            <a:avLst/>
          </a:prstGeom>
          <a:noFill/>
        </p:spPr>
      </p:pic>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Other data may include:</a:t>
            </a:r>
            <a:r>
              <a:rPr lang="en-GB" dirty="0" smtClean="0"/>
              <a:t/>
            </a:r>
            <a:br>
              <a:rPr lang="en-GB" dirty="0" smtClean="0"/>
            </a:br>
            <a:endParaRPr lang="en-GB" dirty="0"/>
          </a:p>
        </p:txBody>
      </p:sp>
      <p:sp>
        <p:nvSpPr>
          <p:cNvPr id="3" name="Content Placeholder 2"/>
          <p:cNvSpPr>
            <a:spLocks noGrp="1"/>
          </p:cNvSpPr>
          <p:nvPr>
            <p:ph idx="1"/>
          </p:nvPr>
        </p:nvSpPr>
        <p:spPr/>
        <p:txBody>
          <a:bodyPr>
            <a:normAutofit lnSpcReduction="10000"/>
          </a:bodyPr>
          <a:lstStyle/>
          <a:p>
            <a:r>
              <a:rPr lang="en-AU" dirty="0" smtClean="0"/>
              <a:t>Clip art</a:t>
            </a:r>
            <a:endParaRPr lang="en-GB" dirty="0" smtClean="0"/>
          </a:p>
          <a:p>
            <a:r>
              <a:rPr lang="en-AU" dirty="0" smtClean="0"/>
              <a:t>Data from other software applications</a:t>
            </a:r>
            <a:endParaRPr lang="en-GB" dirty="0" smtClean="0"/>
          </a:p>
          <a:p>
            <a:r>
              <a:rPr lang="en-AU" dirty="0" smtClean="0"/>
              <a:t>Digital photographs</a:t>
            </a:r>
            <a:endParaRPr lang="en-GB" dirty="0" smtClean="0"/>
          </a:p>
          <a:p>
            <a:r>
              <a:rPr lang="en-AU" dirty="0" smtClean="0"/>
              <a:t>Files</a:t>
            </a:r>
            <a:endParaRPr lang="en-GB" dirty="0" smtClean="0"/>
          </a:p>
          <a:p>
            <a:r>
              <a:rPr lang="en-AU" dirty="0" smtClean="0"/>
              <a:t>Graphics</a:t>
            </a:r>
            <a:endParaRPr lang="en-GB" dirty="0" smtClean="0"/>
          </a:p>
          <a:p>
            <a:r>
              <a:rPr lang="en-AU" dirty="0" smtClean="0"/>
              <a:t>Quotes</a:t>
            </a:r>
            <a:endParaRPr lang="en-GB" dirty="0" smtClean="0"/>
          </a:p>
          <a:p>
            <a:r>
              <a:rPr lang="en-AU" dirty="0" smtClean="0"/>
              <a:t>References</a:t>
            </a:r>
            <a:endParaRPr lang="en-GB" dirty="0" smtClean="0"/>
          </a:p>
          <a:p>
            <a:r>
              <a:rPr lang="en-AU" dirty="0" smtClean="0"/>
              <a:t>Scanned photographs and logos</a:t>
            </a:r>
            <a:endParaRPr lang="en-GB" dirty="0" smtClean="0"/>
          </a:p>
          <a:p>
            <a:r>
              <a:rPr lang="en-AU" dirty="0" smtClean="0"/>
              <a:t>Tables, graphs and charts</a:t>
            </a:r>
            <a:endParaRPr lang="en-GB" dirty="0" smtClean="0"/>
          </a:p>
          <a:p>
            <a:endParaRPr lang="en-GB"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3A</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Produce documents</a:t>
            </a:r>
          </a:p>
        </p:txBody>
      </p:sp>
      <p:sp>
        <p:nvSpPr>
          <p:cNvPr id="6" name="TextBox 5"/>
          <p:cNvSpPr txBox="1"/>
          <p:nvPr/>
        </p:nvSpPr>
        <p:spPr>
          <a:xfrm>
            <a:off x="5220072" y="2564904"/>
            <a:ext cx="3096344" cy="2677656"/>
          </a:xfrm>
          <a:prstGeom prst="rect">
            <a:avLst/>
          </a:prstGeom>
          <a:noFill/>
        </p:spPr>
        <p:txBody>
          <a:bodyPr wrap="square" rtlCol="0">
            <a:spAutoFit/>
          </a:bodyPr>
          <a:lstStyle/>
          <a:p>
            <a:r>
              <a:rPr lang="en-AU" sz="2800" dirty="0" smtClean="0"/>
              <a:t>4.1. Use complex operations to develop documents, and achieve required results</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Complex Operations</a:t>
            </a:r>
            <a:endParaRPr lang="en-GB" dirty="0"/>
          </a:p>
        </p:txBody>
      </p:sp>
      <p:sp>
        <p:nvSpPr>
          <p:cNvPr id="3" name="Content Placeholder 2"/>
          <p:cNvSpPr>
            <a:spLocks noGrp="1"/>
          </p:cNvSpPr>
          <p:nvPr>
            <p:ph idx="1"/>
          </p:nvPr>
        </p:nvSpPr>
        <p:spPr>
          <a:xfrm>
            <a:off x="457200" y="1600200"/>
            <a:ext cx="5122912" cy="4525963"/>
          </a:xfrm>
        </p:spPr>
        <p:txBody>
          <a:bodyPr/>
          <a:lstStyle/>
          <a:p>
            <a:r>
              <a:rPr lang="en-AU" dirty="0" smtClean="0"/>
              <a:t>Complex operations in the development of documents could include a variety of options and functions</a:t>
            </a:r>
            <a:endParaRPr lang="en-GB" dirty="0" smtClean="0"/>
          </a:p>
          <a:p>
            <a:r>
              <a:rPr lang="en-AU" dirty="0" smtClean="0"/>
              <a:t>Many, you have already covered</a:t>
            </a:r>
            <a:endParaRPr lang="en-GB" dirty="0" smtClean="0"/>
          </a:p>
          <a:p>
            <a:endParaRPr lang="en-GB" dirty="0"/>
          </a:p>
        </p:txBody>
      </p:sp>
      <p:pic>
        <p:nvPicPr>
          <p:cNvPr id="18434" name="Picture 2" descr="C:\Users\Sophie\Desktop\My Work\ArtWork\doctor_operating_tablet_800_wht.png"/>
          <p:cNvPicPr>
            <a:picLocks noChangeAspect="1" noChangeArrowheads="1"/>
          </p:cNvPicPr>
          <p:nvPr/>
        </p:nvPicPr>
        <p:blipFill>
          <a:blip r:embed="rId2" cstate="print"/>
          <a:srcRect/>
          <a:stretch>
            <a:fillRect/>
          </a:stretch>
        </p:blipFill>
        <p:spPr bwMode="auto">
          <a:xfrm>
            <a:off x="5868144" y="1772816"/>
            <a:ext cx="2319584" cy="4170040"/>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4A</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Produce documents</a:t>
            </a:r>
          </a:p>
        </p:txBody>
      </p:sp>
      <p:sp>
        <p:nvSpPr>
          <p:cNvPr id="6" name="TextBox 5"/>
          <p:cNvSpPr txBox="1"/>
          <p:nvPr/>
        </p:nvSpPr>
        <p:spPr>
          <a:xfrm>
            <a:off x="4932040" y="2924944"/>
            <a:ext cx="3672408" cy="2246769"/>
          </a:xfrm>
          <a:prstGeom prst="rect">
            <a:avLst/>
          </a:prstGeom>
          <a:noFill/>
        </p:spPr>
        <p:txBody>
          <a:bodyPr wrap="square" rtlCol="0">
            <a:spAutoFit/>
          </a:bodyPr>
          <a:lstStyle/>
          <a:p>
            <a:r>
              <a:rPr lang="en-AU" sz="2800" dirty="0" smtClean="0"/>
              <a:t>4.2. Preview, adjust and print documents in accordance with organisational and task requirements</a:t>
            </a:r>
            <a:endParaRPr lang="en-AU" sz="2800" dirty="0"/>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Printing may include:</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Print merge</a:t>
            </a:r>
            <a:endParaRPr lang="en-GB" dirty="0" smtClean="0"/>
          </a:p>
          <a:p>
            <a:r>
              <a:rPr lang="en-AU" dirty="0" smtClean="0"/>
              <a:t>Print to file</a:t>
            </a:r>
            <a:endParaRPr lang="en-GB" dirty="0" smtClean="0"/>
          </a:p>
          <a:p>
            <a:r>
              <a:rPr lang="en-AU" dirty="0" smtClean="0"/>
              <a:t>To fit specific number of pages</a:t>
            </a:r>
            <a:endParaRPr lang="en-GB" dirty="0" smtClean="0"/>
          </a:p>
          <a:p>
            <a:r>
              <a:rPr lang="en-AU" dirty="0" smtClean="0"/>
              <a:t>With comments</a:t>
            </a:r>
            <a:endParaRPr lang="en-GB" dirty="0" smtClean="0"/>
          </a:p>
          <a:p>
            <a:r>
              <a:rPr lang="en-AU" dirty="0" smtClean="0"/>
              <a:t>With drawing objects</a:t>
            </a:r>
            <a:endParaRPr lang="en-GB" dirty="0" smtClean="0"/>
          </a:p>
          <a:p>
            <a:r>
              <a:rPr lang="en-AU" dirty="0" smtClean="0"/>
              <a:t>With field codes</a:t>
            </a:r>
            <a:endParaRPr lang="en-GB" dirty="0" smtClean="0"/>
          </a:p>
          <a:p>
            <a:r>
              <a:rPr lang="en-AU" dirty="0" smtClean="0"/>
              <a:t>With hidden text</a:t>
            </a:r>
            <a:endParaRPr lang="en-GB" dirty="0" smtClean="0"/>
          </a:p>
          <a:p>
            <a:endParaRPr lang="en-GB" dirty="0"/>
          </a:p>
        </p:txBody>
      </p:sp>
      <p:pic>
        <p:nvPicPr>
          <p:cNvPr id="19458" name="Picture 2" descr="C:\Users\Sophie\Desktop\My Work\ArtWork\stick_figure_butt_scan_pc_800_wht.png"/>
          <p:cNvPicPr>
            <a:picLocks noChangeAspect="1" noChangeArrowheads="1"/>
          </p:cNvPicPr>
          <p:nvPr/>
        </p:nvPicPr>
        <p:blipFill>
          <a:blip r:embed="rId2" cstate="print"/>
          <a:srcRect/>
          <a:stretch>
            <a:fillRect/>
          </a:stretch>
        </p:blipFill>
        <p:spPr bwMode="auto">
          <a:xfrm>
            <a:off x="5940152" y="2204864"/>
            <a:ext cx="2117031" cy="3353712"/>
          </a:xfrm>
          <a:prstGeom prst="rect">
            <a:avLst/>
          </a:prstGeom>
          <a:noFill/>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4B</a:t>
            </a:r>
            <a:r>
              <a:rPr lang="en-AU" sz="4900" dirty="0" smtClean="0"/>
              <a:t> </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Produce documents</a:t>
            </a:r>
          </a:p>
        </p:txBody>
      </p:sp>
      <p:sp>
        <p:nvSpPr>
          <p:cNvPr id="6" name="TextBox 5"/>
          <p:cNvSpPr txBox="1"/>
          <p:nvPr/>
        </p:nvSpPr>
        <p:spPr>
          <a:xfrm>
            <a:off x="4788024" y="2348880"/>
            <a:ext cx="3816424" cy="3108543"/>
          </a:xfrm>
          <a:prstGeom prst="rect">
            <a:avLst/>
          </a:prstGeom>
          <a:noFill/>
        </p:spPr>
        <p:txBody>
          <a:bodyPr wrap="square" rtlCol="0">
            <a:spAutoFit/>
          </a:bodyPr>
          <a:lstStyle/>
          <a:p>
            <a:r>
              <a:rPr lang="en-AU" sz="2800" dirty="0" smtClean="0"/>
              <a:t>4.3. Name and store documents in accordance with organisational requirements and exit application without information loss/damage</a:t>
            </a:r>
            <a:endParaRPr lang="en-AU" sz="2800" dirty="0"/>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Naming and storing documents may include:</a:t>
            </a:r>
            <a:r>
              <a:rPr lang="en-GB" dirty="0" smtClean="0"/>
              <a:t/>
            </a:r>
            <a:br>
              <a:rPr lang="en-GB" dirty="0" smtClean="0"/>
            </a:br>
            <a:endParaRPr lang="en-GB" dirty="0"/>
          </a:p>
        </p:txBody>
      </p:sp>
      <p:sp>
        <p:nvSpPr>
          <p:cNvPr id="3" name="Content Placeholder 2"/>
          <p:cNvSpPr>
            <a:spLocks noGrp="1"/>
          </p:cNvSpPr>
          <p:nvPr>
            <p:ph idx="1"/>
          </p:nvPr>
        </p:nvSpPr>
        <p:spPr>
          <a:xfrm>
            <a:off x="457200" y="1600200"/>
            <a:ext cx="4906888" cy="4525963"/>
          </a:xfrm>
        </p:spPr>
        <p:txBody>
          <a:bodyPr>
            <a:normAutofit lnSpcReduction="10000"/>
          </a:bodyPr>
          <a:lstStyle/>
          <a:p>
            <a:r>
              <a:rPr lang="en-AU" dirty="0" smtClean="0"/>
              <a:t>Authorised access</a:t>
            </a:r>
            <a:endParaRPr lang="en-GB" dirty="0" smtClean="0"/>
          </a:p>
          <a:p>
            <a:r>
              <a:rPr lang="en-AU" dirty="0" smtClean="0"/>
              <a:t>File names according to organisational procedure e.g. Numbers rather than names</a:t>
            </a:r>
            <a:endParaRPr lang="en-GB" dirty="0" smtClean="0"/>
          </a:p>
          <a:p>
            <a:r>
              <a:rPr lang="en-AU" dirty="0" smtClean="0"/>
              <a:t>File names which are easily identifiable in relation to the content</a:t>
            </a:r>
            <a:endParaRPr lang="en-GB" dirty="0" smtClean="0"/>
          </a:p>
          <a:p>
            <a:r>
              <a:rPr lang="en-AU" dirty="0" smtClean="0"/>
              <a:t>File/directory names which identify the operator, author, section, date etc.</a:t>
            </a:r>
            <a:endParaRPr lang="en-GB" dirty="0" smtClean="0"/>
          </a:p>
          <a:p>
            <a:endParaRPr lang="en-GB" dirty="0"/>
          </a:p>
        </p:txBody>
      </p:sp>
      <p:pic>
        <p:nvPicPr>
          <p:cNvPr id="4" name="Picture 3" descr="folder_files_transfer_800_wht.png"/>
          <p:cNvPicPr/>
          <p:nvPr/>
        </p:nvPicPr>
        <p:blipFill>
          <a:blip r:embed="rId2" cstate="print"/>
          <a:stretch>
            <a:fillRect/>
          </a:stretch>
        </p:blipFill>
        <p:spPr>
          <a:xfrm>
            <a:off x="5436096" y="3284984"/>
            <a:ext cx="3297163" cy="2766814"/>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File Names</a:t>
            </a:r>
            <a:br>
              <a:rPr lang="en-GB" dirty="0" smtClean="0"/>
            </a:br>
            <a:endParaRPr lang="en-GB" dirty="0"/>
          </a:p>
        </p:txBody>
      </p:sp>
      <p:sp>
        <p:nvSpPr>
          <p:cNvPr id="3" name="Content Placeholder 2"/>
          <p:cNvSpPr>
            <a:spLocks noGrp="1"/>
          </p:cNvSpPr>
          <p:nvPr>
            <p:ph idx="1"/>
          </p:nvPr>
        </p:nvSpPr>
        <p:spPr/>
        <p:txBody>
          <a:bodyPr/>
          <a:lstStyle/>
          <a:p>
            <a:r>
              <a:rPr lang="en-AU" dirty="0" smtClean="0"/>
              <a:t>A file name extension is a set of characters added to the end of a file name that determine which program should open it. </a:t>
            </a:r>
            <a:endParaRPr lang="en-GB" dirty="0" smtClean="0"/>
          </a:p>
          <a:p>
            <a:r>
              <a:rPr lang="en-AU" dirty="0" smtClean="0"/>
              <a:t>It is called an </a:t>
            </a:r>
            <a:r>
              <a:rPr lang="en-AU" u="sng" dirty="0" smtClean="0"/>
              <a:t>extension</a:t>
            </a:r>
            <a:r>
              <a:rPr lang="en-AU" dirty="0" smtClean="0"/>
              <a:t> because it appears at the end of the file name, following a full stop. </a:t>
            </a:r>
            <a:endParaRPr lang="en-GB" dirty="0" smtClean="0"/>
          </a:p>
          <a:p>
            <a:endParaRPr lang="en-GB" dirty="0"/>
          </a:p>
        </p:txBody>
      </p:sp>
      <p:pic>
        <p:nvPicPr>
          <p:cNvPr id="20482" name="Picture 2" descr="C:\Users\Sophie\Desktop\My Work\ArtWork\stick_figures_carrying_folder_file 800_wht_8602.png"/>
          <p:cNvPicPr>
            <a:picLocks noChangeAspect="1" noChangeArrowheads="1"/>
          </p:cNvPicPr>
          <p:nvPr/>
        </p:nvPicPr>
        <p:blipFill>
          <a:blip r:embed="rId2" cstate="print"/>
          <a:srcRect/>
          <a:stretch>
            <a:fillRect/>
          </a:stretch>
        </p:blipFill>
        <p:spPr bwMode="auto">
          <a:xfrm>
            <a:off x="1403648" y="4149080"/>
            <a:ext cx="3305944" cy="2479458"/>
          </a:xfrm>
          <a:prstGeom prst="rect">
            <a:avLst/>
          </a:prstGeom>
          <a:noFill/>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What are your storage needs?</a:t>
            </a:r>
            <a:br>
              <a:rPr lang="en-GB" dirty="0" smtClean="0"/>
            </a:br>
            <a:endParaRPr lang="en-GB" dirty="0"/>
          </a:p>
        </p:txBody>
      </p:sp>
      <p:sp>
        <p:nvSpPr>
          <p:cNvPr id="3" name="Content Placeholder 2"/>
          <p:cNvSpPr>
            <a:spLocks noGrp="1"/>
          </p:cNvSpPr>
          <p:nvPr>
            <p:ph idx="1"/>
          </p:nvPr>
        </p:nvSpPr>
        <p:spPr/>
        <p:txBody>
          <a:bodyPr/>
          <a:lstStyle/>
          <a:p>
            <a:r>
              <a:rPr lang="en-AU" dirty="0" smtClean="0"/>
              <a:t>All organisations, large and small, need more space for data storage. </a:t>
            </a:r>
            <a:endParaRPr lang="en-GB" dirty="0" smtClean="0"/>
          </a:p>
          <a:p>
            <a:endParaRPr lang="en-GB" dirty="0"/>
          </a:p>
        </p:txBody>
      </p:sp>
      <p:pic>
        <p:nvPicPr>
          <p:cNvPr id="4" name="Picture 3" descr="server,distance_learning_800_wht.png"/>
          <p:cNvPicPr/>
          <p:nvPr/>
        </p:nvPicPr>
        <p:blipFill>
          <a:blip r:embed="rId2" cstate="print"/>
          <a:stretch>
            <a:fillRect/>
          </a:stretch>
        </p:blipFill>
        <p:spPr>
          <a:xfrm>
            <a:off x="3707904" y="3068960"/>
            <a:ext cx="4612238" cy="2964929"/>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Remember</a:t>
            </a:r>
            <a:endParaRPr lang="en-GB" dirty="0"/>
          </a:p>
        </p:txBody>
      </p:sp>
      <p:sp>
        <p:nvSpPr>
          <p:cNvPr id="3" name="Content Placeholder 2"/>
          <p:cNvSpPr>
            <a:spLocks noGrp="1"/>
          </p:cNvSpPr>
          <p:nvPr>
            <p:ph idx="1"/>
          </p:nvPr>
        </p:nvSpPr>
        <p:spPr>
          <a:xfrm>
            <a:off x="457200" y="1600200"/>
            <a:ext cx="5122912" cy="4525963"/>
          </a:xfrm>
        </p:spPr>
        <p:txBody>
          <a:bodyPr/>
          <a:lstStyle/>
          <a:p>
            <a:r>
              <a:rPr lang="en-GB" dirty="0" smtClean="0"/>
              <a:t>Avoid large folder structures </a:t>
            </a:r>
          </a:p>
          <a:p>
            <a:r>
              <a:rPr lang="en-GB" dirty="0" smtClean="0"/>
              <a:t>Use shortcuts and shortcut links instead of multiple copies</a:t>
            </a:r>
          </a:p>
          <a:p>
            <a:r>
              <a:rPr lang="en-GB" dirty="0" smtClean="0"/>
              <a:t>Colour-code your folders</a:t>
            </a:r>
          </a:p>
          <a:p>
            <a:r>
              <a:rPr lang="en-GB" dirty="0" smtClean="0"/>
              <a:t>Quickly get to the items you use every day</a:t>
            </a:r>
          </a:p>
          <a:p>
            <a:r>
              <a:rPr lang="en-GB" dirty="0" smtClean="0"/>
              <a:t>Consider storing documents online</a:t>
            </a:r>
          </a:p>
          <a:p>
            <a:endParaRPr lang="en-GB" dirty="0"/>
          </a:p>
        </p:txBody>
      </p:sp>
      <p:pic>
        <p:nvPicPr>
          <p:cNvPr id="4" name="Picture 3" descr="usb_drive_angle_8846.png"/>
          <p:cNvPicPr/>
          <p:nvPr/>
        </p:nvPicPr>
        <p:blipFill>
          <a:blip r:embed="rId2" cstate="print"/>
          <a:stretch>
            <a:fillRect/>
          </a:stretch>
        </p:blipFill>
        <p:spPr>
          <a:xfrm>
            <a:off x="5436096" y="3356992"/>
            <a:ext cx="3126854" cy="2502396"/>
          </a:xfrm>
          <a:prstGeom prst="rect">
            <a:avLst/>
          </a:prstGeom>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Storage</a:t>
            </a:r>
            <a:endParaRPr lang="en-GB" dirty="0"/>
          </a:p>
        </p:txBody>
      </p:sp>
      <p:sp>
        <p:nvSpPr>
          <p:cNvPr id="3" name="Content Placeholder 2"/>
          <p:cNvSpPr>
            <a:spLocks noGrp="1"/>
          </p:cNvSpPr>
          <p:nvPr>
            <p:ph idx="1"/>
          </p:nvPr>
        </p:nvSpPr>
        <p:spPr/>
        <p:txBody>
          <a:bodyPr/>
          <a:lstStyle/>
          <a:p>
            <a:r>
              <a:rPr lang="en-AU" dirty="0" smtClean="0"/>
              <a:t>CD or some other storage media</a:t>
            </a:r>
            <a:endParaRPr lang="en-GB" dirty="0" smtClean="0"/>
          </a:p>
          <a:p>
            <a:r>
              <a:rPr lang="en-AU" dirty="0" smtClean="0"/>
              <a:t>Flash memory thumb drives</a:t>
            </a:r>
            <a:endParaRPr lang="en-GB" dirty="0" smtClean="0"/>
          </a:p>
          <a:p>
            <a:r>
              <a:rPr lang="en-AU" dirty="0" smtClean="0"/>
              <a:t>External hard drives</a:t>
            </a:r>
            <a:endParaRPr lang="en-GB" dirty="0" smtClean="0"/>
          </a:p>
          <a:p>
            <a:r>
              <a:rPr lang="en-AU" dirty="0" smtClean="0"/>
              <a:t>Online storage</a:t>
            </a:r>
            <a:endParaRPr lang="en-GB" dirty="0" smtClean="0"/>
          </a:p>
          <a:p>
            <a:endParaRPr lang="en-GB" dirty="0"/>
          </a:p>
        </p:txBody>
      </p:sp>
      <p:pic>
        <p:nvPicPr>
          <p:cNvPr id="4" name="Picture 3" descr="MOnLaptop.jpg"/>
          <p:cNvPicPr/>
          <p:nvPr/>
        </p:nvPicPr>
        <p:blipFill>
          <a:blip r:embed="rId2" cstate="print"/>
          <a:stretch>
            <a:fillRect/>
          </a:stretch>
        </p:blipFill>
        <p:spPr>
          <a:xfrm>
            <a:off x="4932040" y="3212976"/>
            <a:ext cx="2989580" cy="3000375"/>
          </a:xfrm>
          <a:prstGeom prst="rect">
            <a:avLst/>
          </a:prstGeom>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4C</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Produce documents</a:t>
            </a:r>
          </a:p>
        </p:txBody>
      </p:sp>
      <p:sp>
        <p:nvSpPr>
          <p:cNvPr id="6" name="TextBox 5"/>
          <p:cNvSpPr txBox="1"/>
          <p:nvPr/>
        </p:nvSpPr>
        <p:spPr>
          <a:xfrm>
            <a:off x="4788024" y="2852936"/>
            <a:ext cx="4176464" cy="1384995"/>
          </a:xfrm>
          <a:prstGeom prst="rect">
            <a:avLst/>
          </a:prstGeom>
          <a:noFill/>
        </p:spPr>
        <p:txBody>
          <a:bodyPr wrap="square" rtlCol="0">
            <a:spAutoFit/>
          </a:bodyPr>
          <a:lstStyle/>
          <a:p>
            <a:r>
              <a:rPr lang="en-AU" sz="2800" dirty="0" smtClean="0"/>
              <a:t>4.4. Prepare documents within designated timelines and for speed and accuracy</a:t>
            </a:r>
          </a:p>
        </p:txBody>
      </p:sp>
      <p:pic>
        <p:nvPicPr>
          <p:cNvPr id="4" name="Picture 3" descr="Fotolia_5090081_XS.jpg"/>
          <p:cNvPicPr/>
          <p:nvPr/>
        </p:nvPicPr>
        <p:blipFill>
          <a:blip r:embed="rId3" cstate="print"/>
          <a:stretch>
            <a:fillRect/>
          </a:stretch>
        </p:blipFill>
        <p:spPr>
          <a:xfrm>
            <a:off x="0" y="2466754"/>
            <a:ext cx="4397744" cy="4391246"/>
          </a:xfrm>
          <a:prstGeom prst="rect">
            <a:avLst/>
          </a:prstGeom>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Designated timelines may include:</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Timeline agreed with internal/external client</a:t>
            </a:r>
            <a:endParaRPr lang="en-GB" dirty="0" smtClean="0"/>
          </a:p>
          <a:p>
            <a:r>
              <a:rPr lang="en-AU" dirty="0" smtClean="0"/>
              <a:t>Timeline agreed with supervisor/person requiring spreadsheet</a:t>
            </a:r>
            <a:endParaRPr lang="en-GB" dirty="0" smtClean="0"/>
          </a:p>
          <a:p>
            <a:r>
              <a:rPr lang="en-AU" dirty="0" smtClean="0"/>
              <a:t>Organisational timeline e.g. Deadline requirements</a:t>
            </a:r>
            <a:endParaRPr lang="en-GB" dirty="0" smtClean="0"/>
          </a:p>
          <a:p>
            <a:endParaRPr lang="en-GB" dirty="0"/>
          </a:p>
        </p:txBody>
      </p:sp>
      <p:pic>
        <p:nvPicPr>
          <p:cNvPr id="21506" name="Picture 2" descr="C:\Users\Sophie\Desktop\My Work\ArtWork\Fotolia_26734401_S.jpg"/>
          <p:cNvPicPr>
            <a:picLocks noChangeAspect="1" noChangeArrowheads="1"/>
          </p:cNvPicPr>
          <p:nvPr/>
        </p:nvPicPr>
        <p:blipFill>
          <a:blip r:embed="rId2" cstate="print"/>
          <a:srcRect/>
          <a:stretch>
            <a:fillRect/>
          </a:stretch>
        </p:blipFill>
        <p:spPr bwMode="auto">
          <a:xfrm>
            <a:off x="1691680" y="3789040"/>
            <a:ext cx="2652341" cy="2652341"/>
          </a:xfrm>
          <a:prstGeom prst="rect">
            <a:avLst/>
          </a:prstGeom>
          <a:noFill/>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Organisational timeline</a:t>
            </a:r>
            <a:br>
              <a:rPr lang="en-GB" dirty="0" smtClean="0"/>
            </a:br>
            <a:endParaRPr lang="en-GB" dirty="0"/>
          </a:p>
        </p:txBody>
      </p:sp>
      <p:sp>
        <p:nvSpPr>
          <p:cNvPr id="3" name="Content Placeholder 2"/>
          <p:cNvSpPr>
            <a:spLocks noGrp="1"/>
          </p:cNvSpPr>
          <p:nvPr>
            <p:ph idx="1"/>
          </p:nvPr>
        </p:nvSpPr>
        <p:spPr>
          <a:xfrm>
            <a:off x="457200" y="1600200"/>
            <a:ext cx="4978896" cy="4525963"/>
          </a:xfrm>
        </p:spPr>
        <p:txBody>
          <a:bodyPr/>
          <a:lstStyle/>
          <a:p>
            <a:r>
              <a:rPr lang="en-AU" dirty="0" smtClean="0"/>
              <a:t>The application and discipline of compliance to timelines are like other organisation specifications and will depend entirely on your organisation requirements.</a:t>
            </a:r>
            <a:endParaRPr lang="en-GB" dirty="0" smtClean="0"/>
          </a:p>
          <a:p>
            <a:endParaRPr lang="en-GB" dirty="0"/>
          </a:p>
        </p:txBody>
      </p:sp>
      <p:pic>
        <p:nvPicPr>
          <p:cNvPr id="4" name="Picture 3" descr="stick_figure_in_hourglass_800_wht_9839.png"/>
          <p:cNvPicPr/>
          <p:nvPr/>
        </p:nvPicPr>
        <p:blipFill>
          <a:blip r:embed="rId2" cstate="print"/>
          <a:stretch>
            <a:fillRect/>
          </a:stretch>
        </p:blipFill>
        <p:spPr>
          <a:xfrm>
            <a:off x="5940152" y="2348880"/>
            <a:ext cx="2382763" cy="4033639"/>
          </a:xfrm>
          <a:prstGeom prst="rect">
            <a:avLst/>
          </a:prstGeom>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acing_the_clock_pc_800_wht_2770.png"/>
          <p:cNvPicPr/>
          <p:nvPr/>
        </p:nvPicPr>
        <p:blipFill>
          <a:blip r:embed="rId2" cstate="print"/>
          <a:stretch>
            <a:fillRect/>
          </a:stretch>
        </p:blipFill>
        <p:spPr>
          <a:xfrm>
            <a:off x="4572000" y="3645024"/>
            <a:ext cx="3771900" cy="2647950"/>
          </a:xfrm>
          <a:prstGeom prst="rect">
            <a:avLst/>
          </a:prstGeom>
        </p:spPr>
      </p:pic>
      <p:sp>
        <p:nvSpPr>
          <p:cNvPr id="2" name="Title 1"/>
          <p:cNvSpPr>
            <a:spLocks noGrp="1"/>
          </p:cNvSpPr>
          <p:nvPr>
            <p:ph type="title"/>
          </p:nvPr>
        </p:nvSpPr>
        <p:spPr/>
        <p:txBody>
          <a:bodyPr>
            <a:normAutofit fontScale="90000"/>
          </a:bodyPr>
          <a:lstStyle/>
          <a:p>
            <a:r>
              <a:rPr lang="en-AU" dirty="0" smtClean="0"/>
              <a:t/>
            </a:r>
            <a:br>
              <a:rPr lang="en-AU" dirty="0" smtClean="0"/>
            </a:br>
            <a:r>
              <a:rPr lang="en-AU" dirty="0" smtClean="0"/>
              <a:t>Designated timelines may be:</a:t>
            </a:r>
            <a:r>
              <a:rPr lang="en-GB" dirty="0" smtClean="0"/>
              <a:t/>
            </a:r>
            <a:br>
              <a:rPr lang="en-GB" dirty="0" smtClean="0"/>
            </a:br>
            <a:endParaRPr lang="en-GB" dirty="0"/>
          </a:p>
        </p:txBody>
      </p:sp>
      <p:sp>
        <p:nvSpPr>
          <p:cNvPr id="3" name="Content Placeholder 2"/>
          <p:cNvSpPr>
            <a:spLocks noGrp="1"/>
          </p:cNvSpPr>
          <p:nvPr>
            <p:ph idx="1"/>
          </p:nvPr>
        </p:nvSpPr>
        <p:spPr>
          <a:xfrm>
            <a:off x="457200" y="1600200"/>
            <a:ext cx="4474840" cy="4525963"/>
          </a:xfrm>
        </p:spPr>
        <p:txBody>
          <a:bodyPr/>
          <a:lstStyle/>
          <a:p>
            <a:r>
              <a:rPr lang="en-AU" dirty="0" smtClean="0"/>
              <a:t>Daily</a:t>
            </a:r>
            <a:endParaRPr lang="en-GB" dirty="0" smtClean="0"/>
          </a:p>
          <a:p>
            <a:r>
              <a:rPr lang="en-AU" dirty="0" smtClean="0"/>
              <a:t>As requested</a:t>
            </a:r>
            <a:endParaRPr lang="en-GB" dirty="0" smtClean="0"/>
          </a:p>
          <a:p>
            <a:r>
              <a:rPr lang="en-AU" dirty="0" smtClean="0"/>
              <a:t>By month end</a:t>
            </a:r>
            <a:endParaRPr lang="en-GB" dirty="0" smtClean="0"/>
          </a:p>
          <a:p>
            <a:r>
              <a:rPr lang="en-AU" dirty="0" smtClean="0"/>
              <a:t>Monthly</a:t>
            </a:r>
            <a:endParaRPr lang="en-GB" dirty="0" smtClean="0"/>
          </a:p>
          <a:p>
            <a:r>
              <a:rPr lang="en-AU" dirty="0" smtClean="0"/>
              <a:t>Within agreed period</a:t>
            </a:r>
            <a:endParaRPr lang="en-GB" dirty="0" smtClean="0"/>
          </a:p>
          <a:p>
            <a:r>
              <a:rPr lang="en-AU" dirty="0" smtClean="0"/>
              <a:t>Within organisational deadline</a:t>
            </a:r>
            <a:endParaRPr lang="en-GB" dirty="0" smtClean="0"/>
          </a:p>
          <a:p>
            <a:endParaRPr lang="en-GB"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a:t>
            </a:r>
            <a:r>
              <a:rPr lang="en-AU" sz="4900" dirty="0" smtClean="0"/>
              <a:t> 4D</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Skills and </a:t>
            </a:r>
            <a:r>
              <a:rPr lang="en-GB" sz="4900" smtClean="0"/>
              <a:t>Knowledge Activity</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101442220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anywhere between an 1-2 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noFill/>
          <a:ln w="9525">
            <a:noFill/>
            <a:miter lim="800000"/>
            <a:headEnd/>
            <a:tailEnd/>
          </a:ln>
        </p:spPr>
      </p:pic>
    </p:spTree>
    <p:extLst>
      <p:ext uri="{BB962C8B-B14F-4D97-AF65-F5344CB8AC3E}">
        <p14:creationId xmlns:p14="http://schemas.microsoft.com/office/powerpoint/2010/main" val="142493623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smtClean="0">
                <a:solidFill>
                  <a:srgbClr val="FF0000"/>
                </a:solidFill>
              </a:rPr>
              <a:t>Summary and Feedback</a:t>
            </a:r>
            <a:endParaRPr lang="en-CA" dirty="0" smtClean="0">
              <a:solidFill>
                <a:srgbClr val="FF0000"/>
              </a:solidFill>
            </a:endParaRPr>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2124075"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buFont typeface="Arial" charset="0"/>
              <a:buNone/>
            </a:pPr>
            <a:endParaRPr lang="en-US" dirty="0" smtClean="0"/>
          </a:p>
          <a:p>
            <a:pPr>
              <a:buFont typeface="Arial" charset="0"/>
              <a:buNone/>
            </a:pPr>
            <a:endParaRPr lang="en-US" dirty="0" smtClean="0"/>
          </a:p>
          <a:p>
            <a:pPr>
              <a:buFont typeface="Arial" charset="0"/>
              <a:buNone/>
            </a:pPr>
            <a:r>
              <a:rPr lang="en-US" dirty="0" smtClean="0"/>
              <a:t>You have now finished the unit…</a:t>
            </a:r>
          </a:p>
          <a:p>
            <a:pPr algn="ctr">
              <a:buFont typeface="Arial" charset="0"/>
              <a:buNone/>
            </a:pPr>
            <a:endParaRPr lang="en-US" dirty="0" smtClean="0"/>
          </a:p>
          <a:p>
            <a:pPr algn="ctr">
              <a:buFont typeface="Arial" charset="0"/>
              <a:buNone/>
            </a:pPr>
            <a:r>
              <a:rPr lang="en-US" dirty="0" smtClean="0"/>
              <a:t>‘</a:t>
            </a:r>
            <a:r>
              <a:rPr lang="en-AU" dirty="0" smtClean="0"/>
              <a:t>Design and develop complex text documents</a:t>
            </a:r>
            <a:r>
              <a:rPr lang="en-US" dirty="0" smtClean="0"/>
              <a:t>’</a:t>
            </a:r>
          </a:p>
          <a:p>
            <a:pPr>
              <a:buFont typeface="Arial" charset="0"/>
              <a:buNone/>
            </a:pPr>
            <a:endParaRPr lang="en-US" b="1" dirty="0" smtClean="0">
              <a:solidFill>
                <a:srgbClr val="FF0000"/>
              </a:solidFill>
            </a:endParaRPr>
          </a:p>
          <a:p>
            <a:pPr algn="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1941</TotalTime>
  <Words>1339</Words>
  <Application>Microsoft Office PowerPoint</Application>
  <PresentationFormat>On-screen Show (4:3)</PresentationFormat>
  <Paragraphs>294</Paragraphs>
  <Slides>74</Slides>
  <Notes>34</Notes>
  <HiddenSlides>0</HiddenSlides>
  <MMClips>0</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Office Theme</vt:lpstr>
      <vt:lpstr>PowerPoint Presentation</vt:lpstr>
      <vt:lpstr>Housekeeping</vt:lpstr>
      <vt:lpstr>Activities</vt:lpstr>
      <vt:lpstr>Objectives</vt:lpstr>
      <vt:lpstr>Prepare to produce word processed documents</vt:lpstr>
      <vt:lpstr>PowerPoint Presentation</vt:lpstr>
      <vt:lpstr>Consider:</vt:lpstr>
      <vt:lpstr> Conservation requirements may include: </vt:lpstr>
      <vt:lpstr>PowerPoint Presentation</vt:lpstr>
      <vt:lpstr> Activity 1A </vt:lpstr>
      <vt:lpstr>Prepare to produce word processed documents</vt:lpstr>
      <vt:lpstr>Complex Documents may include:</vt:lpstr>
      <vt:lpstr> Activity 1B </vt:lpstr>
      <vt:lpstr>Other complex documents may include:</vt:lpstr>
      <vt:lpstr>Prepare to produce word processed documents</vt:lpstr>
      <vt:lpstr> Organisational requirements may include: </vt:lpstr>
      <vt:lpstr> Ensure consistency of style and image </vt:lpstr>
      <vt:lpstr> Activity 1C </vt:lpstr>
      <vt:lpstr>Prepare to produce word processed documents</vt:lpstr>
      <vt:lpstr>Complex technical functions may include:</vt:lpstr>
      <vt:lpstr> Activity 1D </vt:lpstr>
      <vt:lpstr>Design complex documents</vt:lpstr>
      <vt:lpstr> Design choices may include: </vt:lpstr>
      <vt:lpstr>Structure and layout may include:</vt:lpstr>
      <vt:lpstr>Alignment</vt:lpstr>
      <vt:lpstr> Graphics </vt:lpstr>
      <vt:lpstr> An image or identity </vt:lpstr>
      <vt:lpstr> Activity 2A </vt:lpstr>
      <vt:lpstr>Design complex documents</vt:lpstr>
      <vt:lpstr> Use unique images </vt:lpstr>
      <vt:lpstr>Some Options</vt:lpstr>
      <vt:lpstr>Important</vt:lpstr>
      <vt:lpstr> Appendices and Annexes </vt:lpstr>
      <vt:lpstr> Activity 2B </vt:lpstr>
      <vt:lpstr>Design complex documents</vt:lpstr>
      <vt:lpstr> Consistency of design and layout may include: </vt:lpstr>
      <vt:lpstr> Efficient manipulation of information </vt:lpstr>
      <vt:lpstr> Annotated References </vt:lpstr>
      <vt:lpstr> Activity 2C </vt:lpstr>
      <vt:lpstr>Design complex documents</vt:lpstr>
      <vt:lpstr> Manuals are found: </vt:lpstr>
      <vt:lpstr> The sections of a user manual often include: </vt:lpstr>
      <vt:lpstr> User documentation quality check list </vt:lpstr>
      <vt:lpstr> Outsourcing technical documentation and help </vt:lpstr>
      <vt:lpstr> Activity 2D  </vt:lpstr>
      <vt:lpstr>Add complex tables and other data</vt:lpstr>
      <vt:lpstr>Standard Word Table</vt:lpstr>
      <vt:lpstr>Add complex tables and other data</vt:lpstr>
      <vt:lpstr> Formatting rows and column may include: </vt:lpstr>
      <vt:lpstr>Add complex tables and other data</vt:lpstr>
      <vt:lpstr> Other data may include: </vt:lpstr>
      <vt:lpstr> Activity 3A </vt:lpstr>
      <vt:lpstr>Produce documents</vt:lpstr>
      <vt:lpstr>Complex Operations</vt:lpstr>
      <vt:lpstr> Activity 4A </vt:lpstr>
      <vt:lpstr>Produce documents</vt:lpstr>
      <vt:lpstr> Printing may include: </vt:lpstr>
      <vt:lpstr> Activity 4B  </vt:lpstr>
      <vt:lpstr>Produce documents</vt:lpstr>
      <vt:lpstr> Naming and storing documents may include: </vt:lpstr>
      <vt:lpstr> File Names </vt:lpstr>
      <vt:lpstr> What are your storage needs? </vt:lpstr>
      <vt:lpstr>Remember</vt:lpstr>
      <vt:lpstr>Storage</vt:lpstr>
      <vt:lpstr> Activity 4C </vt:lpstr>
      <vt:lpstr>Produce documents</vt:lpstr>
      <vt:lpstr> Designated timelines may include: </vt:lpstr>
      <vt:lpstr> Organisational timeline </vt:lpstr>
      <vt:lpstr> Designated timelines may be: </vt:lpstr>
      <vt:lpstr> Activity 4D </vt:lpstr>
      <vt:lpstr> Skills and Knowledge Activity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Tom</cp:lastModifiedBy>
  <cp:revision>275</cp:revision>
  <dcterms:created xsi:type="dcterms:W3CDTF">2011-08-26T06:48:04Z</dcterms:created>
  <dcterms:modified xsi:type="dcterms:W3CDTF">2015-05-22T10:33:24Z</dcterms:modified>
</cp:coreProperties>
</file>